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0"/>
  </p:notesMasterIdLst>
  <p:sldIdLst>
    <p:sldId id="412" r:id="rId2"/>
    <p:sldId id="413" r:id="rId3"/>
    <p:sldId id="414" r:id="rId4"/>
    <p:sldId id="418" r:id="rId5"/>
    <p:sldId id="415" r:id="rId6"/>
    <p:sldId id="321" r:id="rId7"/>
    <p:sldId id="33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761" autoAdjust="0"/>
  </p:normalViewPr>
  <p:slideViewPr>
    <p:cSldViewPr>
      <p:cViewPr varScale="1">
        <p:scale>
          <a:sx n="56" d="100"/>
          <a:sy n="56" d="100"/>
        </p:scale>
        <p:origin x="1080" y="60"/>
      </p:cViewPr>
      <p:guideLst>
        <p:guide orient="horz" pos="202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00A77-475C-468E-9AAC-B362DA550828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5237A-DAE5-4C3A-8FBA-434994C47B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84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hyperlink" Target="http://matematika-online-a.kvalitne.cz/uvodni-stranka.htm" TargetMode="External"/><Relationship Id="rId7" Type="http://schemas.openxmlformats.org/officeDocument/2006/relationships/hyperlink" Target="http://www.labo.cz/mftabulky.htm" TargetMode="External"/><Relationship Id="rId2" Type="http://schemas.openxmlformats.org/officeDocument/2006/relationships/hyperlink" Target="http://www.zsdobrichovice.cz/programy/matika/praclisty/listy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ojeskola.cz/Learning/matematika.php" TargetMode="External"/><Relationship Id="rId5" Type="http://schemas.openxmlformats.org/officeDocument/2006/relationships/hyperlink" Target="http://www.mojeskola.cz/SkolaHrou/Linky/matematika.php" TargetMode="External"/><Relationship Id="rId4" Type="http://schemas.openxmlformats.org/officeDocument/2006/relationships/hyperlink" Target="http://www.educaweb.cz/e-knihovna/metodicke-vzory-moduly-odkazy-apod/vyuziti-ict-ve-vyuce-matematiky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07504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273764" y="88071"/>
            <a:ext cx="8524585" cy="754684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187505" y="158060"/>
            <a:ext cx="3457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Zapamatujte si !!!</a:t>
            </a:r>
            <a:endParaRPr lang="cs-CZ" sz="2800" b="1" dirty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22818" y="966656"/>
            <a:ext cx="8698362" cy="2723838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54943" y="1160471"/>
            <a:ext cx="618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Základní pojmy statistiky jsou: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73219" y="1679998"/>
            <a:ext cx="3566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statistický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soubor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553871" y="2119632"/>
            <a:ext cx="8175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rvek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statistického souboru (statistická jednotka)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573219" y="2606654"/>
            <a:ext cx="5046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statistické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šetření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573219" y="3069741"/>
            <a:ext cx="5046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statistické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znak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Zaoblený obdélník 39"/>
          <p:cNvSpPr/>
          <p:nvPr/>
        </p:nvSpPr>
        <p:spPr>
          <a:xfrm>
            <a:off x="222818" y="3933057"/>
            <a:ext cx="8698362" cy="2542962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372683" y="4025551"/>
            <a:ext cx="5046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Statistický znak 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může být: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273764" y="4710240"/>
            <a:ext cx="8647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Kvantitativní 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dá se měřit (věk, výška, váha,…)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273764" y="5445224"/>
            <a:ext cx="8647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b) Kvalitativní 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nedá se měřit ( barva, národnost,…)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2" descr="C:\Users\spravce\AppData\Local\Microsoft\Windows\Temporary Internet Files\Content.IE5\BL96J1IA\MC900440428CAFEV2UG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627" y="2674105"/>
            <a:ext cx="1809153" cy="190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75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36" grpId="0"/>
      <p:bldP spid="37" grpId="0"/>
      <p:bldP spid="38" grpId="0"/>
      <p:bldP spid="39" grpId="0"/>
      <p:bldP spid="42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7504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62204" y="1484784"/>
            <a:ext cx="8527069" cy="4820527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28024" y="1700808"/>
            <a:ext cx="8156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musíme si ujasnit, co chceme zjišťovat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42460" y="2344871"/>
            <a:ext cx="8156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2) určíme místo a čas statistického šetření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32340" y="3057551"/>
            <a:ext cx="8156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3) provádíme pozorování, měření a zápis údajů, 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shromažďujeme informace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26412" y="4161747"/>
            <a:ext cx="8156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4) získané údaje třídíme a zpracováváme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28024" y="4826970"/>
            <a:ext cx="8156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5) rozebíráme výsledky statistického šetření a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vyslovíme závěry, které se šetření vyplývají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Zaoblený obdélník 19"/>
          <p:cNvSpPr/>
          <p:nvPr/>
        </p:nvSpPr>
        <p:spPr>
          <a:xfrm>
            <a:off x="262204" y="445716"/>
            <a:ext cx="8527069" cy="792088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2340" y="511364"/>
            <a:ext cx="618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Postup při statistickém šetření: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 descr="C:\Users\spravce\AppData\Local\Microsoft\Windows\Temporary Internet Files\Content.IE5\BL96J1IA\MC900440428CAFEV2UG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253" y="57350"/>
            <a:ext cx="1624328" cy="171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645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  <p:bldP spid="18" grpId="0"/>
      <p:bldP spid="19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7504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262204" y="1167103"/>
            <a:ext cx="8527069" cy="5286233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7188" y="1383126"/>
            <a:ext cx="8156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soubor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všichni žáci ve třídě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jednotka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žák třídy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znak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- prospěch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42112" y="242496"/>
            <a:ext cx="8527069" cy="792088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2248" y="308144"/>
            <a:ext cx="618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Příklady statistickém šetření: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26660" y="3111318"/>
            <a:ext cx="8156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soubor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auta na parkovišti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jednotka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auto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znak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- barva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93802" y="4797152"/>
            <a:ext cx="8156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c) 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soubor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knihy v knihovně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jednotka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kniha</a:t>
            </a:r>
            <a:b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znak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dobrodružné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C:\Users\spravce\AppData\Local\Microsoft\Windows\Temporary Internet Files\Content.IE5\BXRP5YH2\MC90043709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747" y="2409630"/>
            <a:ext cx="3048868" cy="304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pravce\AppData\Local\Microsoft\Windows\Temporary Internet Files\Content.IE5\KFRZHZFF\MC90034334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89079"/>
            <a:ext cx="1792102" cy="16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pravce\AppData\Local\Microsoft\Windows\Temporary Internet Files\Content.IE5\8H1P3Q3A\MC900441734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764" y="4389000"/>
            <a:ext cx="2064336" cy="206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83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107504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34837" y="710268"/>
            <a:ext cx="8527069" cy="5958100"/>
          </a:xfrm>
          <a:prstGeom prst="roundRect">
            <a:avLst>
              <a:gd name="adj" fmla="val 649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34837" y="116633"/>
            <a:ext cx="8434344" cy="594627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12248" y="188040"/>
            <a:ext cx="7580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Tabulka  údajů o žácích ve školní družině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481295" y="808160"/>
            <a:ext cx="8287886" cy="5716192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63500">
            <a:solidFill>
              <a:schemeClr val="tx1">
                <a:lumMod val="95000"/>
              </a:schemeClr>
            </a:solidFill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468045"/>
              </p:ext>
            </p:extLst>
          </p:nvPr>
        </p:nvGraphicFramePr>
        <p:xfrm>
          <a:off x="597934" y="968776"/>
          <a:ext cx="8054607" cy="539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5118"/>
                <a:gridCol w="1800200"/>
                <a:gridCol w="1296144"/>
                <a:gridCol w="936104"/>
                <a:gridCol w="1080120"/>
                <a:gridCol w="1566921"/>
              </a:tblGrid>
              <a:tr h="52981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Člen</a:t>
                      </a:r>
                      <a:r>
                        <a:rPr lang="cs-CZ" sz="2400" baseline="0" dirty="0" smtClean="0">
                          <a:solidFill>
                            <a:schemeClr val="bg1"/>
                          </a:solidFill>
                        </a:rPr>
                        <a:t> družiny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</a:rPr>
                        <a:t>Hmotnost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Výška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Věk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Plave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Rád čte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434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Karel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30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135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434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Adam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31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Klára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28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Šárka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30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David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28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Josef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29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Lenka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31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Jan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28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Lucie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30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Martina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28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ANO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2" name="Zaoblený obdélníkový popisek 11"/>
          <p:cNvSpPr/>
          <p:nvPr/>
        </p:nvSpPr>
        <p:spPr>
          <a:xfrm>
            <a:off x="517160" y="189681"/>
            <a:ext cx="1440160" cy="521579"/>
          </a:xfrm>
          <a:prstGeom prst="wedgeRoundRectCallout">
            <a:avLst>
              <a:gd name="adj1" fmla="val -46407"/>
              <a:gd name="adj2" fmla="val 267165"/>
              <a:gd name="adj3" fmla="val 16667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FFFF00"/>
                </a:solidFill>
              </a:rPr>
              <a:t>Soubor</a:t>
            </a:r>
            <a:endParaRPr lang="cs-CZ" sz="2400" dirty="0">
              <a:solidFill>
                <a:srgbClr val="FFFF00"/>
              </a:solidFill>
            </a:endParaRPr>
          </a:p>
        </p:txBody>
      </p:sp>
      <p:sp>
        <p:nvSpPr>
          <p:cNvPr id="15" name="Zaoblený obdélníkový popisek 14"/>
          <p:cNvSpPr/>
          <p:nvPr/>
        </p:nvSpPr>
        <p:spPr>
          <a:xfrm>
            <a:off x="2088580" y="189681"/>
            <a:ext cx="6680601" cy="521579"/>
          </a:xfrm>
          <a:prstGeom prst="wedgeRoundRectCallout">
            <a:avLst>
              <a:gd name="adj1" fmla="val -10251"/>
              <a:gd name="adj2" fmla="val 101590"/>
              <a:gd name="adj3" fmla="val 16667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FFFF00"/>
                </a:solidFill>
              </a:rPr>
              <a:t>Znaky statistického souboru</a:t>
            </a:r>
            <a:endParaRPr lang="cs-CZ" sz="2400" dirty="0">
              <a:solidFill>
                <a:srgbClr val="FFFF00"/>
              </a:solidFill>
            </a:endParaRPr>
          </a:p>
        </p:txBody>
      </p:sp>
      <p:sp>
        <p:nvSpPr>
          <p:cNvPr id="2" name="Zaoblený obdélník 1"/>
          <p:cNvSpPr/>
          <p:nvPr/>
        </p:nvSpPr>
        <p:spPr>
          <a:xfrm>
            <a:off x="512248" y="1772816"/>
            <a:ext cx="1440160" cy="4751536"/>
          </a:xfrm>
          <a:prstGeom prst="round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1957321" y="980728"/>
            <a:ext cx="6811860" cy="792088"/>
          </a:xfrm>
          <a:prstGeom prst="roundRect">
            <a:avLst/>
          </a:prstGeom>
          <a:noFill/>
          <a:ln w="889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07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15" grpId="0" animBg="1"/>
      <p:bldP spid="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7504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262204" y="1628800"/>
            <a:ext cx="8527069" cy="52292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42112" y="116633"/>
            <a:ext cx="8527069" cy="1458162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12248" y="188040"/>
            <a:ext cx="7580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Četnost 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(frekvenci) značíme písmenem </a:t>
            </a:r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93802" y="620688"/>
            <a:ext cx="8156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Četnost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udává</a:t>
            </a:r>
            <a:r>
              <a:rPr lang="cs-CZ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kolik hodnot daného znaku se vyskytuje ve statistickém </a:t>
            </a:r>
            <a:r>
              <a:rPr lang="cs-CZ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souboru.</a:t>
            </a:r>
            <a:endParaRPr lang="cs-CZ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28055" y="1772816"/>
            <a:ext cx="8287886" cy="4896544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63500">
            <a:solidFill>
              <a:schemeClr val="tx1">
                <a:lumMod val="95000"/>
              </a:schemeClr>
            </a:solidFill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222612"/>
              </p:ext>
            </p:extLst>
          </p:nvPr>
        </p:nvGraphicFramePr>
        <p:xfrm>
          <a:off x="996869" y="2492896"/>
          <a:ext cx="3305402" cy="2358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200"/>
                <a:gridCol w="1505202"/>
              </a:tblGrid>
              <a:tr h="529816"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</a:rPr>
                        <a:t>Hmotnost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Četnost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4342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28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43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29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30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31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631556"/>
              </p:ext>
            </p:extLst>
          </p:nvPr>
        </p:nvGraphicFramePr>
        <p:xfrm>
          <a:off x="4787512" y="2492896"/>
          <a:ext cx="3305402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200"/>
                <a:gridCol w="1505202"/>
              </a:tblGrid>
              <a:tr h="438128"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</a:rPr>
                        <a:t>Výška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Četnost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4342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132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43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135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136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137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139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653093"/>
              </p:ext>
            </p:extLst>
          </p:nvPr>
        </p:nvGraphicFramePr>
        <p:xfrm>
          <a:off x="974173" y="5092786"/>
          <a:ext cx="3305402" cy="1444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200"/>
                <a:gridCol w="1505202"/>
              </a:tblGrid>
              <a:tr h="529816"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</a:rPr>
                        <a:t>Plave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Četnost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4342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ANO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43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</a:rPr>
                        <a:t>NE</a:t>
                      </a: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2" name="Zaoblený obdélníkový popisek 11"/>
          <p:cNvSpPr/>
          <p:nvPr/>
        </p:nvSpPr>
        <p:spPr>
          <a:xfrm>
            <a:off x="961970" y="1780342"/>
            <a:ext cx="7282438" cy="521579"/>
          </a:xfrm>
          <a:prstGeom prst="wedgeRoundRectCallout">
            <a:avLst>
              <a:gd name="adj1" fmla="val -10251"/>
              <a:gd name="adj2" fmla="val 50457"/>
              <a:gd name="adj3" fmla="val 16667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FFFF00"/>
                </a:solidFill>
              </a:rPr>
              <a:t>Údaje bereme z předcházející tabulky</a:t>
            </a:r>
            <a:endParaRPr lang="cs-CZ" sz="24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spravce\AppData\Local\Microsoft\Windows\Temporary Internet Files\Content.IE5\KFRZHZFF\MC900438000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337" y="5334000"/>
            <a:ext cx="1863725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3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9849" y="795331"/>
            <a:ext cx="9028858" cy="923743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/>
        </p:nvSpPr>
        <p:spPr>
          <a:xfrm>
            <a:off x="86975" y="833431"/>
            <a:ext cx="8961732" cy="885643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Vyplňte uvedenou tabulku pro žáky vaší třídy, do které budete zapisovat jednotlivé znaky. 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2104" y="38271"/>
            <a:ext cx="6804991" cy="711018"/>
          </a:xfrm>
          <a:prstGeom prst="roundRect">
            <a:avLst>
              <a:gd name="adj" fmla="val 2614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1000">
                <a:schemeClr val="accent3">
                  <a:lumMod val="60000"/>
                  <a:lumOff val="40000"/>
                </a:schemeClr>
              </a:gs>
              <a:gs pos="94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 w="127000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/>
        </p:nvSpPr>
        <p:spPr>
          <a:xfrm>
            <a:off x="130835" y="123269"/>
            <a:ext cx="6946911" cy="56519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Příklady na samostatné procvičení:</a:t>
            </a:r>
            <a:endParaRPr lang="cs-CZ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1" name="Tabul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576663"/>
              </p:ext>
            </p:extLst>
          </p:nvPr>
        </p:nvGraphicFramePr>
        <p:xfrm>
          <a:off x="119023" y="1783726"/>
          <a:ext cx="890284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8601"/>
                <a:gridCol w="1008112"/>
                <a:gridCol w="1152128"/>
                <a:gridCol w="864096"/>
                <a:gridCol w="1008112"/>
                <a:gridCol w="1800200"/>
                <a:gridCol w="2001591"/>
              </a:tblGrid>
              <a:tr h="529816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Žák</a:t>
                      </a:r>
                    </a:p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třídy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</a:rPr>
                        <a:t>Váha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Výška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Věk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Plave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Dojíždí do školy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bg1"/>
                          </a:solidFill>
                        </a:rPr>
                        <a:t>Navštěvuju jídelnu</a:t>
                      </a:r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4342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cs-CZ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94342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6060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dirty="0">
                        <a:solidFill>
                          <a:schemeClr val="bg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2" name="Zaoblený obdélník 21"/>
          <p:cNvSpPr/>
          <p:nvPr/>
        </p:nvSpPr>
        <p:spPr>
          <a:xfrm>
            <a:off x="63709" y="4182988"/>
            <a:ext cx="9028858" cy="2270348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3" name="Zástupný symbol pro obsah 2"/>
          <p:cNvSpPr>
            <a:spLocks noGrp="1"/>
          </p:cNvSpPr>
          <p:nvPr/>
        </p:nvSpPr>
        <p:spPr>
          <a:xfrm>
            <a:off x="130835" y="4221088"/>
            <a:ext cx="8961732" cy="194421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2) Vytvořte tabulku četnosti pro: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váhu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b) věk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c) návštěvnost jídelny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spravce\AppData\Local\Microsoft\Windows\Temporary Internet Files\Content.IE5\D1R1SU0N\MC900440424[4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385110"/>
            <a:ext cx="1960181" cy="161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5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281448" y="620688"/>
            <a:ext cx="8609307" cy="6120680"/>
          </a:xfrm>
          <a:prstGeom prst="roundRect">
            <a:avLst>
              <a:gd name="adj" fmla="val 303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13" name="Obdélník 12">
            <a:hlinkClick r:id="rId2"/>
          </p:cNvPr>
          <p:cNvSpPr/>
          <p:nvPr/>
        </p:nvSpPr>
        <p:spPr>
          <a:xfrm>
            <a:off x="427794" y="3320988"/>
            <a:ext cx="8167115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ZŠ Dobřichovice – pracovní listy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13">
            <a:hlinkClick r:id="rId3"/>
          </p:cNvPr>
          <p:cNvSpPr/>
          <p:nvPr/>
        </p:nvSpPr>
        <p:spPr>
          <a:xfrm>
            <a:off x="427794" y="4149080"/>
            <a:ext cx="8167115" cy="648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Matematika pro každého</a:t>
            </a:r>
          </a:p>
        </p:txBody>
      </p:sp>
      <p:sp>
        <p:nvSpPr>
          <p:cNvPr id="15" name="Obdélník 14">
            <a:hlinkClick r:id="rId4"/>
          </p:cNvPr>
          <p:cNvSpPr/>
          <p:nvPr/>
        </p:nvSpPr>
        <p:spPr>
          <a:xfrm>
            <a:off x="427794" y="866676"/>
            <a:ext cx="8167115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Matematické hry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>
            <a:hlinkClick r:id="rId5"/>
          </p:cNvPr>
          <p:cNvSpPr/>
          <p:nvPr/>
        </p:nvSpPr>
        <p:spPr>
          <a:xfrm>
            <a:off x="427794" y="2528900"/>
            <a:ext cx="8167114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Moje škola – matematika B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élník 16">
            <a:hlinkClick r:id="rId6"/>
          </p:cNvPr>
          <p:cNvSpPr/>
          <p:nvPr/>
        </p:nvSpPr>
        <p:spPr>
          <a:xfrm>
            <a:off x="427794" y="1693528"/>
            <a:ext cx="8167114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Moje škola – matematika A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>
            <a:hlinkClick r:id="rId3"/>
          </p:cNvPr>
          <p:cNvSpPr/>
          <p:nvPr/>
        </p:nvSpPr>
        <p:spPr>
          <a:xfrm>
            <a:off x="427794" y="5013176"/>
            <a:ext cx="8167115" cy="648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Matematika pro základní školy</a:t>
            </a:r>
          </a:p>
        </p:txBody>
      </p:sp>
      <p:sp>
        <p:nvSpPr>
          <p:cNvPr id="19" name="Obdélník 18">
            <a:hlinkClick r:id="rId7"/>
          </p:cNvPr>
          <p:cNvSpPr/>
          <p:nvPr/>
        </p:nvSpPr>
        <p:spPr>
          <a:xfrm>
            <a:off x="427793" y="5805264"/>
            <a:ext cx="8167115" cy="648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Fyzikální, matematické a chemické tabulky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330213" y="53132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Hypertextové odkazy</a:t>
            </a:r>
            <a:endParaRPr lang="cs-CZ" sz="2800" dirty="0"/>
          </a:p>
        </p:txBody>
      </p:sp>
      <p:pic>
        <p:nvPicPr>
          <p:cNvPr id="21" name="Picture 3" descr="C:\Users\spravce\AppData\Local\Microsoft\Windows\Temporary Internet Files\Content.IE5\BL96J1IA\MC900440428[2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330" y="186680"/>
            <a:ext cx="1261203" cy="1328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13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0370" y="476672"/>
            <a:ext cx="8886125" cy="3744416"/>
          </a:xfrm>
          <a:prstGeom prst="roundRect">
            <a:avLst/>
          </a:prstGeom>
          <a:gradFill>
            <a:gsLst>
              <a:gs pos="0">
                <a:schemeClr val="bg2">
                  <a:lumMod val="40000"/>
                  <a:lumOff val="60000"/>
                </a:schemeClr>
              </a:gs>
              <a:gs pos="72000">
                <a:schemeClr val="accent2">
                  <a:tint val="90000"/>
                  <a:satMod val="135000"/>
                </a:schemeClr>
              </a:gs>
              <a:gs pos="100000">
                <a:schemeClr val="accent2">
                  <a:tint val="80000"/>
                  <a:satMod val="155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0681" y="1228287"/>
            <a:ext cx="88217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1100" dirty="0">
                <a:solidFill>
                  <a:schemeClr val="bg1"/>
                </a:solidFill>
              </a:rPr>
              <a:t>MOLNÁR, Josef; EMANOVSKÝ, Petr; LEPÍK, Libor a kol. </a:t>
            </a:r>
            <a:r>
              <a:rPr lang="cs-CZ" sz="1100" i="1" dirty="0">
                <a:solidFill>
                  <a:schemeClr val="bg1"/>
                </a:solidFill>
              </a:rPr>
              <a:t>Matematika 8</a:t>
            </a:r>
            <a:r>
              <a:rPr lang="cs-CZ" sz="1100" dirty="0">
                <a:solidFill>
                  <a:schemeClr val="bg1"/>
                </a:solidFill>
              </a:rPr>
              <a:t>. Olomouc: </a:t>
            </a:r>
            <a:r>
              <a:rPr lang="cs-CZ" sz="1100" dirty="0" err="1">
                <a:solidFill>
                  <a:schemeClr val="bg1"/>
                </a:solidFill>
              </a:rPr>
              <a:t>Prodos</a:t>
            </a:r>
            <a:r>
              <a:rPr lang="cs-CZ" sz="1100" dirty="0">
                <a:solidFill>
                  <a:schemeClr val="bg1"/>
                </a:solidFill>
              </a:rPr>
              <a:t>, 2000, ISBN 80-7230-062-8. </a:t>
            </a:r>
            <a:endParaRPr lang="cs-CZ" sz="1100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 smtClean="0">
                <a:solidFill>
                  <a:schemeClr val="bg1"/>
                </a:solidFill>
              </a:rPr>
              <a:t>DYTRYCH</a:t>
            </a:r>
            <a:r>
              <a:rPr lang="cs-CZ" sz="1100" dirty="0">
                <a:solidFill>
                  <a:schemeClr val="bg1"/>
                </a:solidFill>
              </a:rPr>
              <a:t>, Martin; DOBIASOVÁ, Irena; LIVŇANSKÁ, Libuše. </a:t>
            </a:r>
            <a:r>
              <a:rPr lang="cs-CZ" sz="1100" i="1" dirty="0">
                <a:solidFill>
                  <a:schemeClr val="bg1"/>
                </a:solidFill>
              </a:rPr>
              <a:t>Sbírka úloh z matematiky</a:t>
            </a:r>
            <a:r>
              <a:rPr lang="cs-CZ" sz="1100" dirty="0">
                <a:solidFill>
                  <a:schemeClr val="bg1"/>
                </a:solidFill>
              </a:rPr>
              <a:t>. Pohořelice: Fortuna, 2001, ISBN 80-7168-766-9</a:t>
            </a:r>
            <a:r>
              <a:rPr lang="cs-CZ" sz="11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>
                <a:solidFill>
                  <a:schemeClr val="bg1"/>
                </a:solidFill>
              </a:rPr>
              <a:t>MULLEROVÁ, Jana; BĚLOUN, František; BRANT, Jiří a kol. </a:t>
            </a:r>
            <a:r>
              <a:rPr lang="cs-CZ" sz="1100" i="1" dirty="0">
                <a:solidFill>
                  <a:schemeClr val="bg1"/>
                </a:solidFill>
              </a:rPr>
              <a:t>Matematika pro 8. ročník</a:t>
            </a:r>
            <a:r>
              <a:rPr lang="cs-CZ" sz="1100" dirty="0">
                <a:solidFill>
                  <a:schemeClr val="bg1"/>
                </a:solidFill>
              </a:rPr>
              <a:t>. Praha: Kvarta, 1999, </a:t>
            </a:r>
            <a:r>
              <a:rPr lang="cs-CZ" sz="1100" dirty="0" smtClean="0">
                <a:solidFill>
                  <a:schemeClr val="bg1"/>
                </a:solidFill>
              </a:rPr>
              <a:t/>
            </a:r>
            <a:br>
              <a:rPr lang="cs-CZ" sz="1100" dirty="0" smtClean="0">
                <a:solidFill>
                  <a:schemeClr val="bg1"/>
                </a:solidFill>
              </a:rPr>
            </a:br>
            <a:r>
              <a:rPr lang="cs-CZ" sz="1100" dirty="0" smtClean="0">
                <a:solidFill>
                  <a:schemeClr val="bg1"/>
                </a:solidFill>
              </a:rPr>
              <a:t>ISBN </a:t>
            </a:r>
            <a:r>
              <a:rPr lang="cs-CZ" sz="1100" dirty="0">
                <a:solidFill>
                  <a:schemeClr val="bg1"/>
                </a:solidFill>
              </a:rPr>
              <a:t>80-85570-93-9.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 smtClean="0">
                <a:solidFill>
                  <a:schemeClr val="bg1"/>
                </a:solidFill>
              </a:rPr>
              <a:t>Galerie klipart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 smtClean="0">
                <a:solidFill>
                  <a:schemeClr val="bg1"/>
                </a:solidFill>
              </a:rPr>
              <a:t>Vlastní tvorba</a:t>
            </a:r>
            <a:endParaRPr lang="cs-CZ" sz="1100" dirty="0">
              <a:solidFill>
                <a:schemeClr val="bg1"/>
              </a:solidFill>
            </a:endParaRPr>
          </a:p>
          <a:p>
            <a:endParaRPr lang="cs-CZ" sz="1100" dirty="0" smtClean="0">
              <a:solidFill>
                <a:schemeClr val="bg1"/>
              </a:solidFill>
            </a:endParaRPr>
          </a:p>
          <a:p>
            <a:endParaRPr lang="cs-CZ" sz="1100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100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100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100" dirty="0" smtClean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49879" y="620688"/>
            <a:ext cx="2634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Použité zdroje:</a:t>
            </a:r>
            <a:endParaRPr lang="cs-CZ" sz="28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909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TC102455610[[fn=Podzim]]</Template>
  <TotalTime>3764</TotalTime>
  <Words>427</Words>
  <Application>Microsoft Office PowerPoint</Application>
  <PresentationFormat>Předvádění na obrazovce (4:3)</PresentationFormat>
  <Paragraphs>150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Trebuchet MS</vt:lpstr>
      <vt:lpstr>Verdana</vt:lpstr>
      <vt:lpstr>Wingdings</vt:lpstr>
      <vt:lpstr>Wingdings 2</vt:lpstr>
      <vt:lpstr>Autumn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Libina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ZŠ Libina</dc:creator>
  <cp:lastModifiedBy>Křepelová Alena</cp:lastModifiedBy>
  <cp:revision>492</cp:revision>
  <dcterms:created xsi:type="dcterms:W3CDTF">2012-10-07T18:47:53Z</dcterms:created>
  <dcterms:modified xsi:type="dcterms:W3CDTF">2020-03-23T08:44:24Z</dcterms:modified>
</cp:coreProperties>
</file>