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412" r:id="rId3"/>
    <p:sldId id="419" r:id="rId4"/>
    <p:sldId id="420" r:id="rId5"/>
    <p:sldId id="421" r:id="rId6"/>
    <p:sldId id="321" r:id="rId7"/>
    <p:sldId id="422" r:id="rId8"/>
    <p:sldId id="331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761" autoAdjust="0"/>
  </p:normalViewPr>
  <p:slideViewPr>
    <p:cSldViewPr>
      <p:cViewPr varScale="1">
        <p:scale>
          <a:sx n="56" d="100"/>
          <a:sy n="56" d="100"/>
        </p:scale>
        <p:origin x="1080" y="60"/>
      </p:cViewPr>
      <p:guideLst>
        <p:guide orient="horz" pos="20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00A77-475C-468E-9AAC-B362DA550828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5237A-DAE5-4C3A-8FBA-434994C47B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84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3" y="3307357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3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4"/>
            <a:ext cx="1472963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4" y="675725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3308581"/>
            <a:ext cx="7117179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4" y="4777381"/>
            <a:ext cx="711717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6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4" y="1809751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3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7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4" y="2389190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9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2389190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1" y="446087"/>
            <a:ext cx="2660651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6" y="446089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1" y="1631951"/>
            <a:ext cx="2660651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4" y="1387059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4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8" y="1436863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3" y="1411793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6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7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3" y="2083428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4" y="993077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8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3" y="1060595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5" y="67572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7" y="5951812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61" y="5951812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2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4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hyperlink" Target="http://matematika-online-a.kvalitne.cz/uvodni-stranka.htm" TargetMode="External"/><Relationship Id="rId7" Type="http://schemas.openxmlformats.org/officeDocument/2006/relationships/hyperlink" Target="http://www.labo.cz/mftabulky.htm" TargetMode="External"/><Relationship Id="rId2" Type="http://schemas.openxmlformats.org/officeDocument/2006/relationships/hyperlink" Target="http://www.zsdobrichovice.cz/programy/matika/praclisty/listy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jeskola.cz/Learning/matematika.php" TargetMode="External"/><Relationship Id="rId5" Type="http://schemas.openxmlformats.org/officeDocument/2006/relationships/hyperlink" Target="http://www.mojeskola.cz/SkolaHrou/Linky/matematika.php" TargetMode="External"/><Relationship Id="rId4" Type="http://schemas.openxmlformats.org/officeDocument/2006/relationships/hyperlink" Target="http://www.educaweb.cz/e-knihovna/metodicke-vzory-moduly-odkazy-apod/vyuziti-ict-ve-vyuce-matematiky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243" y="248538"/>
            <a:ext cx="8767247" cy="1736544"/>
          </a:xfrm>
          <a:prstGeom prst="roundRect">
            <a:avLst/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6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958" y="5323127"/>
            <a:ext cx="4529225" cy="9838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76333" y="4604191"/>
            <a:ext cx="837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800" b="1" dirty="0">
                <a:solidFill>
                  <a:schemeClr val="bg1"/>
                </a:solidFill>
              </a:rPr>
              <a:t>ČÍSLO PROJEKTU</a:t>
            </a:r>
            <a:r>
              <a:rPr lang="cs-CZ" sz="2800" dirty="0">
                <a:solidFill>
                  <a:schemeClr val="bg1"/>
                </a:solidFill>
              </a:rPr>
              <a:t>: </a:t>
            </a:r>
            <a:r>
              <a:rPr lang="cs-CZ" sz="2800" dirty="0" smtClean="0">
                <a:solidFill>
                  <a:schemeClr val="bg1"/>
                </a:solidFill>
              </a:rPr>
              <a:t>CZ.1.07/1.4.00/21.2364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6333" y="3038485"/>
            <a:ext cx="8357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chemeClr val="bg1"/>
                </a:solidFill>
              </a:rPr>
              <a:t>NÁZEV</a:t>
            </a:r>
            <a:r>
              <a:rPr lang="cs-CZ" sz="2800">
                <a:solidFill>
                  <a:schemeClr val="bg1"/>
                </a:solidFill>
              </a:rPr>
              <a:t>: </a:t>
            </a:r>
            <a:r>
              <a:rPr lang="cs-CZ" sz="2800" smtClean="0">
                <a:solidFill>
                  <a:schemeClr val="bg1"/>
                </a:solidFill>
              </a:rPr>
              <a:t>VY_32_INOVACE_07_15_M8_Hanak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02527" y="2552432"/>
            <a:ext cx="5257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chemeClr val="bg1"/>
                </a:solidFill>
              </a:rPr>
              <a:t>AUTOR</a:t>
            </a:r>
            <a:r>
              <a:rPr lang="cs-CZ" sz="2800" dirty="0">
                <a:solidFill>
                  <a:schemeClr val="bg1"/>
                </a:solidFill>
              </a:rPr>
              <a:t>: Ing. Roman Hanák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00367" y="3561705"/>
            <a:ext cx="3094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 smtClean="0">
                <a:solidFill>
                  <a:schemeClr val="bg1"/>
                </a:solidFill>
              </a:rPr>
              <a:t>TÉMA</a:t>
            </a:r>
            <a:r>
              <a:rPr lang="cs-CZ" sz="2800" dirty="0">
                <a:solidFill>
                  <a:schemeClr val="bg1"/>
                </a:solidFill>
              </a:rPr>
              <a:t>: </a:t>
            </a:r>
            <a:r>
              <a:rPr lang="cs-CZ" sz="2800" dirty="0" err="1" smtClean="0">
                <a:solidFill>
                  <a:schemeClr val="bg1"/>
                </a:solidFill>
              </a:rPr>
              <a:t>Statitika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05875" y="363193"/>
            <a:ext cx="8953679" cy="20082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1600" dirty="0">
                <a:solidFill>
                  <a:schemeClr val="bg1"/>
                </a:solidFill>
              </a:rPr>
              <a:t>Základní škola Libina, příspěvková </a:t>
            </a:r>
            <a:r>
              <a:rPr lang="cs-CZ" sz="1600" dirty="0" smtClean="0">
                <a:solidFill>
                  <a:schemeClr val="bg1"/>
                </a:solidFill>
              </a:rPr>
              <a:t>organizace, Libina 548,788 05,IČ: 708 708 61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bg1"/>
                </a:solidFill>
              </a:rPr>
              <a:t>Název projektu: </a:t>
            </a:r>
            <a:r>
              <a:rPr lang="cs-CZ" sz="1600" dirty="0" smtClean="0">
                <a:solidFill>
                  <a:schemeClr val="bg1"/>
                </a:solidFill>
              </a:rPr>
              <a:t>Škola hrou</a:t>
            </a:r>
            <a:endParaRPr lang="cs-CZ" sz="1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bg1"/>
                </a:solidFill>
              </a:rPr>
              <a:t>Tento projekt je spolufinancován Evropským sociálním fondem </a:t>
            </a:r>
            <a:r>
              <a:rPr lang="cs-CZ" sz="1600" dirty="0" smtClean="0">
                <a:solidFill>
                  <a:schemeClr val="bg1"/>
                </a:solidFill>
              </a:rPr>
              <a:t>republiky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solidFill>
                  <a:schemeClr val="bg1"/>
                </a:solidFill>
              </a:rPr>
              <a:t>Vzdělávací oblast Matematika a její aplikace</a:t>
            </a:r>
          </a:p>
          <a:p>
            <a:pPr>
              <a:lnSpc>
                <a:spcPct val="150000"/>
              </a:lnSpc>
            </a:pP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76331" y="4072225"/>
            <a:ext cx="9064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 smtClean="0">
                <a:solidFill>
                  <a:schemeClr val="bg1"/>
                </a:solidFill>
              </a:rPr>
              <a:t>OBSAH</a:t>
            </a:r>
            <a:r>
              <a:rPr lang="cs-CZ" sz="2800" dirty="0">
                <a:solidFill>
                  <a:schemeClr val="bg1"/>
                </a:solidFill>
              </a:rPr>
              <a:t>: </a:t>
            </a:r>
            <a:r>
              <a:rPr lang="cs-CZ" sz="2800" dirty="0" smtClean="0">
                <a:solidFill>
                  <a:schemeClr val="bg1"/>
                </a:solidFill>
              </a:rPr>
              <a:t>Aritmetický průměr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355" y="801785"/>
            <a:ext cx="1217599" cy="106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1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73764" y="153540"/>
            <a:ext cx="8647416" cy="754684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872045" y="269272"/>
            <a:ext cx="345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Zapamatujte si !!!</a:t>
            </a:r>
            <a:endParaRPr lang="cs-CZ" sz="28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2817" y="1174535"/>
            <a:ext cx="8698363" cy="4982625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273765" y="1368353"/>
                <a:ext cx="845584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cs-CZ" sz="2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Aritmetický průměr </a:t>
                </a:r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statistického souboru označíme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cs-CZ" sz="26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cs-CZ" sz="26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.</m:t>
                        </m:r>
                      </m:e>
                    </m:acc>
                  </m:oMath>
                </a14:m>
                <a:endParaRPr lang="cs-CZ" sz="2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65" y="1368353"/>
                <a:ext cx="8455848" cy="492443"/>
              </a:xfrm>
              <a:prstGeom prst="rect">
                <a:avLst/>
              </a:prstGeom>
              <a:blipFill rotWithShape="1">
                <a:blip r:embed="rId2"/>
                <a:stretch>
                  <a:fillRect l="-1298" t="-11111" b="-29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Zaoblený obdélník 39"/>
          <p:cNvSpPr/>
          <p:nvPr/>
        </p:nvSpPr>
        <p:spPr>
          <a:xfrm>
            <a:off x="683568" y="4212944"/>
            <a:ext cx="4752528" cy="158417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331766" y="4547888"/>
                <a:ext cx="4032322" cy="956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32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</m:e>
                      </m:acc>
                      <m:r>
                        <a:rPr lang="cs-CZ" sz="3200" b="1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cs-CZ" sz="2800" b="1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. . . </m:t>
                          </m:r>
                          <m:r>
                            <a:rPr lang="cs-CZ" sz="28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r>
                            <a:rPr lang="cs-CZ" sz="32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766" y="4547888"/>
                <a:ext cx="4032322" cy="9560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2" descr="C:\Users\spravce\AppData\Local\Microsoft\Windows\Temporary Internet Files\Content.IE5\BL96J1IA\MC900440428CAFEV2UG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4" y="3887242"/>
            <a:ext cx="1809153" cy="190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72685" y="2196720"/>
                <a:ext cx="8548497" cy="1892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cs-CZ" sz="2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Aritmetický průměr </a:t>
                </a:r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statistického souboru vypočítáme, jestliže sečteme naměřené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e>
                      <m:sub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r>
                      <a:rPr lang="cs-CZ" sz="2600" b="1" i="1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sSub>
                      <m:sSubPr>
                        <m:ctrlP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e>
                      <m:sub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b>
                    </m:sSub>
                    <m:r>
                      <a:rPr lang="cs-CZ" sz="2600" b="1" i="1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 . . . , </m:t>
                    </m:r>
                    <m:sSub>
                      <m:sSubPr>
                        <m:ctrlP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e>
                      <m:sub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cs-CZ" sz="2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br>
                  <a:rPr lang="cs-CZ" sz="2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 součet dělíme počtem měření </a:t>
                </a:r>
                <a14:m>
                  <m:oMath xmlns:m="http://schemas.openxmlformats.org/officeDocument/2006/math">
                    <m:r>
                      <a:rPr lang="cs-CZ" sz="2600" b="1" i="1" dirty="0" smtClean="0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𝒏</m:t>
                    </m:r>
                  </m:oMath>
                </a14:m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cs-CZ" sz="2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85" y="2196720"/>
                <a:ext cx="8548497" cy="1892826"/>
              </a:xfrm>
              <a:prstGeom prst="rect">
                <a:avLst/>
              </a:prstGeom>
              <a:blipFill rotWithShape="1">
                <a:blip r:embed="rId5"/>
                <a:stretch>
                  <a:fillRect l="-1213" r="-1355" b="-28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7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2" y="188640"/>
            <a:ext cx="8640958" cy="655272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63500">
            <a:solidFill>
              <a:schemeClr val="tx1">
                <a:lumMod val="9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590306"/>
              </p:ext>
            </p:extLst>
          </p:nvPr>
        </p:nvGraphicFramePr>
        <p:xfrm>
          <a:off x="251521" y="188640"/>
          <a:ext cx="2016223" cy="640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591"/>
                <a:gridCol w="1040632"/>
              </a:tblGrid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Výška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4688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2419896" y="260814"/>
            <a:ext cx="6472584" cy="1007946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9792" y="326464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Př.1) Vypočítejte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průměrnou výšku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 uvedenou tabulku.</a:t>
            </a:r>
            <a:endParaRPr lang="cs-CZ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411760" y="1796410"/>
            <a:ext cx="6504328" cy="4752528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Vývojový diagram: postup 7"/>
          <p:cNvSpPr/>
          <p:nvPr/>
        </p:nvSpPr>
        <p:spPr>
          <a:xfrm>
            <a:off x="2419896" y="1268760"/>
            <a:ext cx="1509762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rgbClr val="FFFF00"/>
                </a:solidFill>
              </a:rPr>
              <a:t>Řešení:</a:t>
            </a:r>
            <a:endParaRPr lang="cs-CZ" sz="24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601336" y="1988840"/>
                <a:ext cx="3403916" cy="786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cs-CZ" sz="2400" b="0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 . . </m:t>
                          </m:r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.+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336" y="1988840"/>
                <a:ext cx="3403916" cy="7862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555774" y="2911015"/>
                <a:ext cx="5976666" cy="793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30+135+132+150+140+150+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4" y="2911015"/>
                <a:ext cx="5976666" cy="7937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497778" y="4005064"/>
                <a:ext cx="6564616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+132+154+150+132+140+142+132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778" y="4005064"/>
                <a:ext cx="6564616" cy="7923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497778" y="4949860"/>
                <a:ext cx="1431880" cy="78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1819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778" y="4949860"/>
                <a:ext cx="1431880" cy="7848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3707904" y="5111474"/>
                <a:ext cx="1431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≐</m:t>
                      </m:r>
                      <m:r>
                        <a:rPr lang="cs-CZ" sz="240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39,9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111474"/>
                <a:ext cx="143188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2627783" y="5949279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Průměrná výška je 150 cm.</a:t>
            </a:r>
            <a:endParaRPr lang="cs-CZ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spravce\AppData\Local\Microsoft\Windows\Temporary Internet Files\Content.IE5\8H1P3Q3A\MC90043779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97460"/>
            <a:ext cx="1831975" cy="150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1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07507" y="333984"/>
            <a:ext cx="8698363" cy="5896512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08135" y="421940"/>
                <a:ext cx="8455848" cy="1892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Označíme-li jednotlivé hodnoty daného znaku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e>
                      <m:sub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r>
                      <a:rPr lang="cs-CZ" sz="2600" b="1" i="1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sSub>
                      <m:sSubPr>
                        <m:ctrlPr>
                          <a:rPr lang="cs-CZ" sz="2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e>
                      <m:sub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b>
                    </m:sSub>
                    <m:r>
                      <a:rPr lang="cs-CZ" sz="2600" b="1" i="1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 . . . , </m:t>
                    </m:r>
                    <m:sSub>
                      <m:sSubPr>
                        <m:ctrlPr>
                          <a:rPr lang="cs-CZ" sz="2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𝒙</m:t>
                        </m:r>
                      </m:e>
                      <m:sub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cs-CZ" sz="26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2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 jejich četnost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𝒇</m:t>
                        </m:r>
                      </m:e>
                      <m:sub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sub>
                    </m:sSub>
                    <m:r>
                      <a:rPr lang="cs-CZ" sz="2600" b="1" i="1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 </m:t>
                    </m:r>
                    <m:sSub>
                      <m:sSubPr>
                        <m:ctrlPr>
                          <a:rPr lang="cs-CZ" sz="2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𝒇</m:t>
                        </m:r>
                      </m:e>
                      <m:sub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b>
                    </m:sSub>
                    <m:r>
                      <a:rPr lang="cs-CZ" sz="2600" b="1" i="1">
                        <a:solidFill>
                          <a:schemeClr val="bg1"/>
                        </a:solidFill>
                        <a:latin typeface="Cambria Math"/>
                        <a:cs typeface="Arial" pitchFamily="34" charset="0"/>
                      </a:rPr>
                      <m:t>, . . . , </m:t>
                    </m:r>
                    <m:sSub>
                      <m:sSubPr>
                        <m:ctrlPr>
                          <a:rPr lang="cs-CZ" sz="2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cs-CZ" sz="2600" b="1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𝒇</m:t>
                        </m:r>
                      </m:e>
                      <m:sub>
                        <m:r>
                          <a:rPr lang="cs-CZ" sz="2600" b="1" i="1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, potom vypočítáme aritmetický průměr podle vzorce:</a:t>
                </a:r>
                <a:endParaRPr lang="cs-CZ" sz="2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35" y="421940"/>
                <a:ext cx="8455848" cy="1892826"/>
              </a:xfrm>
              <a:prstGeom prst="rect">
                <a:avLst/>
              </a:prstGeom>
              <a:blipFill rotWithShape="1">
                <a:blip r:embed="rId2"/>
                <a:stretch>
                  <a:fillRect l="-1298" r="-1298" b="-28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aoblený obdélník 6"/>
          <p:cNvSpPr/>
          <p:nvPr/>
        </p:nvSpPr>
        <p:spPr>
          <a:xfrm>
            <a:off x="539552" y="2416816"/>
            <a:ext cx="5832648" cy="158417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827647" y="2607778"/>
                <a:ext cx="6408586" cy="1202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36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</m:e>
                      </m:acc>
                      <m:r>
                        <a:rPr lang="cs-CZ" sz="3600" b="1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3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cs-CZ" sz="32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32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cs-CZ" sz="32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32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cs-CZ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32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cs-CZ" sz="3200" b="1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. . . </m:t>
                          </m:r>
                          <m:r>
                            <a:rPr lang="cs-CZ" sz="32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cs-CZ" sz="32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32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𝒇</m:t>
                                  </m:r>
                                </m:e>
                                <m:sub>
                                  <m:r>
                                    <a:rPr lang="cs-CZ" sz="3200" b="1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3200" b="1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3200" b="1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+. . . +</m:t>
                          </m:r>
                          <m:sSub>
                            <m:sSubPr>
                              <m:ctrlP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32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cs-CZ" sz="3200" b="1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47" y="2607778"/>
                <a:ext cx="6408586" cy="12022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C:\Users\spravce\AppData\Local\Microsoft\Windows\Temporary Internet Files\Content.IE5\BL96J1IA\MC900440428CAFEV2UG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103" y="2256370"/>
            <a:ext cx="1809153" cy="190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350022" y="4509981"/>
                <a:ext cx="8455848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cs-CZ" sz="2600" dirty="0" smtClean="0">
                    <a:solidFill>
                      <a:schemeClr val="bg1"/>
                    </a:solidFill>
                    <a:cs typeface="Arial" pitchFamily="34" charset="0"/>
                  </a:rPr>
                  <a:t>Aritmetický průměr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2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accPr>
                      <m:e>
                        <m:r>
                          <a:rPr lang="cs-CZ" sz="2600" b="0" i="1" smtClean="0">
                            <a:solidFill>
                              <a:schemeClr val="bg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se nazývá </a:t>
                </a:r>
                <a:r>
                  <a:rPr lang="cs-CZ" sz="2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vážený</a:t>
                </a:r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2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aritmetický</a:t>
                </a:r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cs-CZ" sz="26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průměr</a:t>
                </a:r>
                <a:r>
                  <a:rPr lang="cs-CZ" sz="26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. </a:t>
                </a:r>
                <a:endParaRPr lang="cs-CZ" sz="26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22" y="4509981"/>
                <a:ext cx="8455848" cy="1292662"/>
              </a:xfrm>
              <a:prstGeom prst="rect">
                <a:avLst/>
              </a:prstGeom>
              <a:blipFill rotWithShape="1">
                <a:blip r:embed="rId5"/>
                <a:stretch>
                  <a:fillRect l="-1225" r="-1297" b="-51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07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7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2" y="188640"/>
            <a:ext cx="8640958" cy="6552727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63500">
            <a:solidFill>
              <a:schemeClr val="tx1">
                <a:lumMod val="9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/>
          </a:p>
        </p:txBody>
      </p:sp>
      <p:sp>
        <p:nvSpPr>
          <p:cNvPr id="5" name="Zaoblený obdélník 4"/>
          <p:cNvSpPr/>
          <p:nvPr/>
        </p:nvSpPr>
        <p:spPr>
          <a:xfrm>
            <a:off x="323528" y="260814"/>
            <a:ext cx="8568952" cy="1007946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32646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Př.2) Použijte tabulku z prvního příkladu a sestavte tabulku četnosti pro výšku. Potom vypočítejte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aritmetický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průměr.</a:t>
            </a:r>
            <a:endParaRPr lang="cs-CZ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3528" y="1796410"/>
            <a:ext cx="8592560" cy="4752528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Vývojový diagram: postup 7"/>
          <p:cNvSpPr/>
          <p:nvPr/>
        </p:nvSpPr>
        <p:spPr>
          <a:xfrm>
            <a:off x="323528" y="1335738"/>
            <a:ext cx="1509762" cy="461664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 smtClean="0">
                <a:solidFill>
                  <a:srgbClr val="FFFF00"/>
                </a:solidFill>
              </a:rPr>
              <a:t>Řešení:</a:t>
            </a:r>
            <a:endParaRPr lang="cs-CZ" sz="24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952246" y="3212976"/>
                <a:ext cx="5976666" cy="793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30·1+132·4+135·1+140·2+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1+4+1+2+1+3+1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46" y="3212976"/>
                <a:ext cx="5976666" cy="7937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2843808" y="4355776"/>
                <a:ext cx="4274120" cy="792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+142·1+150·3+154·1</m:t>
                          </m:r>
                        </m:num>
                        <m:den>
                          <m:r>
                            <a:rPr lang="cs-CZ" sz="2400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1+4+1+2+1+3+1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355776"/>
                <a:ext cx="4274120" cy="7923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6888432" y="4383051"/>
                <a:ext cx="1008112" cy="78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1819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432" y="4383051"/>
                <a:ext cx="1008112" cy="7848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7602534" y="4586284"/>
                <a:ext cx="1431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≐</m:t>
                      </m:r>
                      <m:r>
                        <a:rPr lang="cs-CZ" sz="240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1</m:t>
                      </m:r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39,9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2534" y="4586284"/>
                <a:ext cx="143188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52473"/>
              </p:ext>
            </p:extLst>
          </p:nvPr>
        </p:nvGraphicFramePr>
        <p:xfrm>
          <a:off x="385168" y="1998590"/>
          <a:ext cx="2448272" cy="4302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4647"/>
                <a:gridCol w="1263625"/>
              </a:tblGrid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Výška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Četnost</a:t>
                      </a:r>
                      <a:endParaRPr lang="cs-CZ" sz="24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3776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2952246" y="1998590"/>
                <a:ext cx="4190230" cy="859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  <m:r>
                        <a:rPr lang="cs-CZ" sz="2400" b="0" i="1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cs-CZ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cs-CZ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cs-CZ" sz="2400" b="0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. . . </m:t>
                          </m:r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cs-CZ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cs-CZ" sz="2400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  <a:cs typeface="Arial" pitchFamily="34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2400" b="0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2400" b="0" i="1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+. . . +</m:t>
                          </m:r>
                          <m:sSub>
                            <m:sSub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2400" b="0" i="1">
                                  <a:solidFill>
                                    <a:schemeClr val="bg1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46" y="1998590"/>
                <a:ext cx="4190230" cy="8592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ovéPole 15"/>
          <p:cNvSpPr txBox="1"/>
          <p:nvPr/>
        </p:nvSpPr>
        <p:spPr>
          <a:xfrm>
            <a:off x="3024255" y="5736825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Průměrná výška je 150 cm.</a:t>
            </a:r>
            <a:endParaRPr lang="cs-CZ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spravce\AppData\Local\Microsoft\Windows\Temporary Internet Files\Content.IE5\8H1P3Q3A\MC90043779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232" y="5194586"/>
            <a:ext cx="1363628" cy="111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50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1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3494" y="947886"/>
            <a:ext cx="9028859" cy="133752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100620" y="985986"/>
            <a:ext cx="9057026" cy="129942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V zahradě je 8 meruňkových stromů. Jaká byla průměrná úroda z jednoho stromu, jestliže se sklidilo 130 kg; 215 kg; </a:t>
            </a:r>
            <a:b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198 kg; 284 kg; 97 kg; 90 kg; 160 kg; 252 kg meruněk ?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2107" y="38271"/>
            <a:ext cx="9036601" cy="711018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/>
        </p:nvSpPr>
        <p:spPr>
          <a:xfrm>
            <a:off x="130838" y="123269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Příklady na samostatné procvičení: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7139" y="2426958"/>
            <a:ext cx="9028859" cy="97247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Zástupný symbol pro obsah 2"/>
          <p:cNvSpPr>
            <a:spLocks noGrp="1"/>
          </p:cNvSpPr>
          <p:nvPr/>
        </p:nvSpPr>
        <p:spPr>
          <a:xfrm>
            <a:off x="114265" y="2465059"/>
            <a:ext cx="9057026" cy="7539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Ve škole jsou třídy, které mají 24; 22; 22; 28; 25; 28; 30; 28; 27 žáků. Určete aritmetický průměr.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8297" y="3474532"/>
            <a:ext cx="9028859" cy="125061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Zástupný symbol pro obsah 2"/>
          <p:cNvSpPr>
            <a:spLocks noGrp="1"/>
          </p:cNvSpPr>
          <p:nvPr/>
        </p:nvSpPr>
        <p:spPr>
          <a:xfrm>
            <a:off x="133100" y="3515099"/>
            <a:ext cx="9057026" cy="7539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Naměřené teploty měly hodnotu 17 °C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19 °C; 16 °C; 15 °C;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 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°C; 17 °C; 19 °C; 16 °C; 15 °C; 19 °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Určete aritmetický průměr.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12107" y="4842436"/>
            <a:ext cx="9028859" cy="183608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Zástupný symbol pro obsah 2"/>
          <p:cNvSpPr>
            <a:spLocks noGrp="1"/>
          </p:cNvSpPr>
          <p:nvPr/>
        </p:nvSpPr>
        <p:spPr>
          <a:xfrm>
            <a:off x="153474" y="5008878"/>
            <a:ext cx="8837051" cy="7539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V obchodě měli tržby za první týden 256 450 Kč; za druhý </a:t>
            </a:r>
            <a:b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197 450 Kč; za třetí 206 263 Kč a za čtvrtý 352 785 Kč. Jaká byla v tomto obchodě průměrná tržba za den, jestliže se prodávalo i v sobotu a v neděli?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spravce\AppData\Local\Microsoft\Windows\Temporary Internet Files\Content.IE5\AX2KZEMX\MC90044045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80" y="123269"/>
            <a:ext cx="1305581" cy="98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5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9849" y="980728"/>
            <a:ext cx="9028859" cy="936104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2107" y="38271"/>
            <a:ext cx="6804991" cy="711018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130838" y="123269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Řešení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9849" y="2354119"/>
            <a:ext cx="9028859" cy="972479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0" y="3650263"/>
            <a:ext cx="9028859" cy="104424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-21990" y="5162431"/>
            <a:ext cx="9028859" cy="1116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133319" y="1201865"/>
                <a:ext cx="8759162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1)  </m:t>
                      </m:r>
                      <m:acc>
                        <m:accPr>
                          <m:chr m:val="̅"/>
                          <m:ctrlPr>
                            <a:rPr lang="cs-CZ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solidFill>
                                <a:srgbClr val="FFFF00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  <m:r>
                        <a:rPr lang="cs-CZ" sz="2400" i="1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178,25 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cs-CZ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19" y="1201865"/>
                <a:ext cx="8759162" cy="504056"/>
              </a:xfrm>
              <a:prstGeom prst="rect">
                <a:avLst/>
              </a:prstGeom>
              <a:blipFill rotWithShape="1">
                <a:blip r:embed="rId2"/>
                <a:stretch>
                  <a:fillRect l="-139" b="-116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83887" y="2588330"/>
                <a:ext cx="8759162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2)   </m:t>
                      </m:r>
                      <m:acc>
                        <m:accPr>
                          <m:chr m:val="̅"/>
                          <m:ctrlPr>
                            <a:rPr lang="cs-CZ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solidFill>
                                <a:srgbClr val="FFFF00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  <m:r>
                        <a:rPr lang="cs-CZ" sz="2400" i="1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26 žá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ů</m:t>
                      </m:r>
                    </m:oMath>
                  </m:oMathPara>
                </a14:m>
                <a:endParaRPr lang="cs-CZ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87" y="2588330"/>
                <a:ext cx="8759162" cy="504056"/>
              </a:xfrm>
              <a:prstGeom prst="rect">
                <a:avLst/>
              </a:prstGeom>
              <a:blipFill rotWithShape="1">
                <a:blip r:embed="rId3"/>
                <a:stretch>
                  <a:fillRect l="-139" b="-1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112859" y="3920355"/>
                <a:ext cx="8759162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3)   </m:t>
                      </m:r>
                      <m:acc>
                        <m:accPr>
                          <m:chr m:val="̅"/>
                          <m:ctrlPr>
                            <a:rPr lang="cs-CZ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solidFill>
                                <a:srgbClr val="FFFF00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  <m:r>
                        <a:rPr lang="cs-CZ" sz="2400" i="1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17,2 °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cs-CZ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9" y="3920355"/>
                <a:ext cx="8759162" cy="504056"/>
              </a:xfrm>
              <a:prstGeom prst="rect">
                <a:avLst/>
              </a:prstGeom>
              <a:blipFill rotWithShape="1">
                <a:blip r:embed="rId4"/>
                <a:stretch>
                  <a:fillRect l="-139" b="-116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63307" y="5468403"/>
                <a:ext cx="8759162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4)   </m:t>
                      </m:r>
                      <m:acc>
                        <m:accPr>
                          <m:chr m:val="̅"/>
                          <m:ctrlPr>
                            <a:rPr lang="cs-CZ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cs-CZ" sz="2400" i="1">
                              <a:solidFill>
                                <a:srgbClr val="FFFF00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</m:acc>
                      <m:r>
                        <a:rPr lang="cs-CZ" sz="2400" i="1">
                          <a:solidFill>
                            <a:srgbClr val="FFFF0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36 176,71 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𝐾</m:t>
                      </m:r>
                      <m:r>
                        <a:rPr lang="cs-CZ" sz="24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č</m:t>
                      </m:r>
                    </m:oMath>
                  </m:oMathPara>
                </a14:m>
                <a:endParaRPr lang="cs-CZ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07" y="5468403"/>
                <a:ext cx="8759162" cy="504056"/>
              </a:xfrm>
              <a:prstGeom prst="rect">
                <a:avLst/>
              </a:prstGeom>
              <a:blipFill rotWithShape="1">
                <a:blip r:embed="rId5"/>
                <a:stretch>
                  <a:fillRect l="-139" b="-116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 descr="C:\Users\spravce\AppData\Local\Microsoft\Windows\Temporary Internet Files\Content.IE5\D1R1SU0N\MC900440424[4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878" y="172642"/>
            <a:ext cx="1960181" cy="161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14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281449" y="620689"/>
            <a:ext cx="8609307" cy="6120680"/>
          </a:xfrm>
          <a:prstGeom prst="roundRect">
            <a:avLst>
              <a:gd name="adj" fmla="val 303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3" name="Obdélník 12">
            <a:hlinkClick r:id="rId2"/>
          </p:cNvPr>
          <p:cNvSpPr/>
          <p:nvPr/>
        </p:nvSpPr>
        <p:spPr>
          <a:xfrm>
            <a:off x="427796" y="3320988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ZŠ Dobřichovice – pracovní listy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>
            <a:hlinkClick r:id="rId3"/>
          </p:cNvPr>
          <p:cNvSpPr/>
          <p:nvPr/>
        </p:nvSpPr>
        <p:spPr>
          <a:xfrm>
            <a:off x="427796" y="4149080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Matematika pro každého</a:t>
            </a:r>
          </a:p>
        </p:txBody>
      </p:sp>
      <p:sp>
        <p:nvSpPr>
          <p:cNvPr id="15" name="Obdélník 14">
            <a:hlinkClick r:id="rId4"/>
          </p:cNvPr>
          <p:cNvSpPr/>
          <p:nvPr/>
        </p:nvSpPr>
        <p:spPr>
          <a:xfrm>
            <a:off x="427796" y="866676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Matematické hry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>
            <a:hlinkClick r:id="rId5"/>
          </p:cNvPr>
          <p:cNvSpPr/>
          <p:nvPr/>
        </p:nvSpPr>
        <p:spPr>
          <a:xfrm>
            <a:off x="427793" y="2528900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Moje škola – matematika B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>
            <a:hlinkClick r:id="rId6"/>
          </p:cNvPr>
          <p:cNvSpPr/>
          <p:nvPr/>
        </p:nvSpPr>
        <p:spPr>
          <a:xfrm>
            <a:off x="427793" y="1693528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Moje škola – matematika A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>
            <a:hlinkClick r:id="rId3"/>
          </p:cNvPr>
          <p:cNvSpPr/>
          <p:nvPr/>
        </p:nvSpPr>
        <p:spPr>
          <a:xfrm>
            <a:off x="427796" y="5013176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Matematika pro základní školy</a:t>
            </a:r>
          </a:p>
        </p:txBody>
      </p:sp>
      <p:sp>
        <p:nvSpPr>
          <p:cNvPr id="19" name="Obdélník 18">
            <a:hlinkClick r:id="rId7"/>
          </p:cNvPr>
          <p:cNvSpPr/>
          <p:nvPr/>
        </p:nvSpPr>
        <p:spPr>
          <a:xfrm>
            <a:off x="427793" y="5805264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Fyzikální, matematické a chemické tabulky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330213" y="5313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Hypertextové odkazy</a:t>
            </a:r>
            <a:endParaRPr lang="cs-CZ" sz="2800" dirty="0"/>
          </a:p>
        </p:txBody>
      </p:sp>
      <p:pic>
        <p:nvPicPr>
          <p:cNvPr id="21" name="Picture 3" descr="C:\Users\spravce\AppData\Local\Microsoft\Windows\Temporary Internet Files\Content.IE5\BL96J1IA\MC900440428[2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332" y="186681"/>
            <a:ext cx="1261203" cy="132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13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0372" y="476674"/>
            <a:ext cx="8886125" cy="3744416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72000">
                <a:schemeClr val="accent2">
                  <a:tint val="90000"/>
                  <a:satMod val="135000"/>
                </a:schemeClr>
              </a:gs>
              <a:gs pos="100000">
                <a:schemeClr val="accent2">
                  <a:tint val="80000"/>
                  <a:satMod val="155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0683" y="1228287"/>
            <a:ext cx="8821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sz="1100" dirty="0">
                <a:solidFill>
                  <a:schemeClr val="bg1"/>
                </a:solidFill>
              </a:rPr>
              <a:t>MOLNÁR, Josef; EMANOVSKÝ, Petr; LEPÍK, Libor a kol. </a:t>
            </a:r>
            <a:r>
              <a:rPr lang="cs-CZ" sz="1100" i="1" dirty="0">
                <a:solidFill>
                  <a:schemeClr val="bg1"/>
                </a:solidFill>
              </a:rPr>
              <a:t>Matematika 8</a:t>
            </a:r>
            <a:r>
              <a:rPr lang="cs-CZ" sz="1100" dirty="0">
                <a:solidFill>
                  <a:schemeClr val="bg1"/>
                </a:solidFill>
              </a:rPr>
              <a:t>. Olomouc: </a:t>
            </a:r>
            <a:r>
              <a:rPr lang="cs-CZ" sz="1100" dirty="0" err="1">
                <a:solidFill>
                  <a:schemeClr val="bg1"/>
                </a:solidFill>
              </a:rPr>
              <a:t>Prodos</a:t>
            </a:r>
            <a:r>
              <a:rPr lang="cs-CZ" sz="1100" dirty="0">
                <a:solidFill>
                  <a:schemeClr val="bg1"/>
                </a:solidFill>
              </a:rPr>
              <a:t>, 2000, ISBN 80-7230-062-8. </a:t>
            </a:r>
            <a:endParaRPr lang="cs-CZ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DYTRYCH</a:t>
            </a:r>
            <a:r>
              <a:rPr lang="cs-CZ" sz="1100" dirty="0">
                <a:solidFill>
                  <a:schemeClr val="bg1"/>
                </a:solidFill>
              </a:rPr>
              <a:t>, Martin; DOBIASOVÁ, Irena; LIVŇANSKÁ, Libuše. </a:t>
            </a:r>
            <a:r>
              <a:rPr lang="cs-CZ" sz="1100" i="1" dirty="0">
                <a:solidFill>
                  <a:schemeClr val="bg1"/>
                </a:solidFill>
              </a:rPr>
              <a:t>Sbírka úloh z matematiky</a:t>
            </a:r>
            <a:r>
              <a:rPr lang="cs-CZ" sz="1100" dirty="0">
                <a:solidFill>
                  <a:schemeClr val="bg1"/>
                </a:solidFill>
              </a:rPr>
              <a:t>. Pohořelice: Fortuna, 2001, ISBN 80-7168-766-9</a:t>
            </a:r>
            <a:r>
              <a:rPr lang="cs-CZ" sz="11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>
                <a:solidFill>
                  <a:schemeClr val="bg1"/>
                </a:solidFill>
              </a:rPr>
              <a:t>MULLEROVÁ, Jana; BĚLOUN, František; BRANT, Jiří a kol. </a:t>
            </a:r>
            <a:r>
              <a:rPr lang="cs-CZ" sz="1100" i="1" dirty="0">
                <a:solidFill>
                  <a:schemeClr val="bg1"/>
                </a:solidFill>
              </a:rPr>
              <a:t>Matematika pro 8. ročník</a:t>
            </a:r>
            <a:r>
              <a:rPr lang="cs-CZ" sz="1100" dirty="0">
                <a:solidFill>
                  <a:schemeClr val="bg1"/>
                </a:solidFill>
              </a:rPr>
              <a:t>. Praha: Kvarta, 1999, </a:t>
            </a:r>
            <a:r>
              <a:rPr lang="cs-CZ" sz="1100" dirty="0" smtClean="0">
                <a:solidFill>
                  <a:schemeClr val="bg1"/>
                </a:solidFill>
              </a:rPr>
              <a:t/>
            </a:r>
            <a:br>
              <a:rPr lang="cs-CZ" sz="1100" dirty="0" smtClean="0">
                <a:solidFill>
                  <a:schemeClr val="bg1"/>
                </a:solidFill>
              </a:rPr>
            </a:br>
            <a:r>
              <a:rPr lang="cs-CZ" sz="1100" dirty="0" smtClean="0">
                <a:solidFill>
                  <a:schemeClr val="bg1"/>
                </a:solidFill>
              </a:rPr>
              <a:t>ISBN </a:t>
            </a:r>
            <a:r>
              <a:rPr lang="cs-CZ" sz="1100" dirty="0">
                <a:solidFill>
                  <a:schemeClr val="bg1"/>
                </a:solidFill>
              </a:rPr>
              <a:t>80-85570-93-9.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Galerie klipart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Vlastní tvorba</a:t>
            </a:r>
            <a:endParaRPr lang="cs-CZ" sz="1100" dirty="0">
              <a:solidFill>
                <a:schemeClr val="bg1"/>
              </a:solidFill>
            </a:endParaRPr>
          </a:p>
          <a:p>
            <a:endParaRPr lang="cs-CZ" sz="1100" dirty="0" smtClean="0">
              <a:solidFill>
                <a:schemeClr val="bg1"/>
              </a:solidFill>
            </a:endParaRPr>
          </a:p>
          <a:p>
            <a:endParaRPr lang="cs-CZ" sz="11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49881" y="620688"/>
            <a:ext cx="2889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Použité zdroje:</a:t>
            </a:r>
            <a:endParaRPr lang="cs-CZ" sz="28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0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TC102455610[[fn=Podzim]]</Template>
  <TotalTime>3861</TotalTime>
  <Words>408</Words>
  <Application>Microsoft Office PowerPoint</Application>
  <PresentationFormat>Předvádění na obrazovce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Courier New</vt:lpstr>
      <vt:lpstr>Trebuchet MS</vt:lpstr>
      <vt:lpstr>Verdana</vt:lpstr>
      <vt:lpstr>Wingdings</vt:lpstr>
      <vt:lpstr>Wingdings 2</vt:lpstr>
      <vt:lpstr>Autumn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Libina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ZŠ Libina</dc:creator>
  <cp:lastModifiedBy>Křepelová Alena</cp:lastModifiedBy>
  <cp:revision>513</cp:revision>
  <dcterms:created xsi:type="dcterms:W3CDTF">2012-10-07T18:47:53Z</dcterms:created>
  <dcterms:modified xsi:type="dcterms:W3CDTF">2020-03-23T08:47:20Z</dcterms:modified>
</cp:coreProperties>
</file>