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1"/>
  </p:notesMasterIdLst>
  <p:sldIdLst>
    <p:sldId id="412" r:id="rId2"/>
    <p:sldId id="423" r:id="rId3"/>
    <p:sldId id="424" r:id="rId4"/>
    <p:sldId id="426" r:id="rId5"/>
    <p:sldId id="427" r:id="rId6"/>
    <p:sldId id="321" r:id="rId7"/>
    <p:sldId id="422" r:id="rId8"/>
    <p:sldId id="331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761" autoAdjust="0"/>
  </p:normalViewPr>
  <p:slideViewPr>
    <p:cSldViewPr>
      <p:cViewPr varScale="1">
        <p:scale>
          <a:sx n="56" d="100"/>
          <a:sy n="56" d="100"/>
        </p:scale>
        <p:origin x="1080" y="60"/>
      </p:cViewPr>
      <p:guideLst>
        <p:guide orient="horz" pos="202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00A77-475C-468E-9AAC-B362DA550828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5237A-DAE5-4C3A-8FBA-434994C47B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84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3" y="3307357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3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4"/>
            <a:ext cx="1472963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4" y="675725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4" y="3308581"/>
            <a:ext cx="7117179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4" y="4777381"/>
            <a:ext cx="711717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6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4" y="1809751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3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7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4" y="2389190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9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2389190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1" y="446087"/>
            <a:ext cx="2660651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6" y="446089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1" y="1631951"/>
            <a:ext cx="2660651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4" y="1387059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4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8" y="1436863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3" y="1411793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6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7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3" y="2083428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4" y="993077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8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3" y="1060595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5" y="675726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7" y="5951812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61" y="5951812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2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hyperlink" Target="http://matematika-online-a.kvalitne.cz/uvodni-stranka.htm" TargetMode="External"/><Relationship Id="rId7" Type="http://schemas.openxmlformats.org/officeDocument/2006/relationships/hyperlink" Target="http://www.labo.cz/mftabulky.htm" TargetMode="External"/><Relationship Id="rId2" Type="http://schemas.openxmlformats.org/officeDocument/2006/relationships/hyperlink" Target="http://www.zsdobrichovice.cz/programy/matika/praclisty/listy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ojeskola.cz/Learning/matematika.php" TargetMode="External"/><Relationship Id="rId5" Type="http://schemas.openxmlformats.org/officeDocument/2006/relationships/hyperlink" Target="http://www.mojeskola.cz/SkolaHrou/Linky/matematika.php" TargetMode="External"/><Relationship Id="rId4" Type="http://schemas.openxmlformats.org/officeDocument/2006/relationships/hyperlink" Target="http://www.educaweb.cz/e-knihovna/metodicke-vzory-moduly-odkazy-apod/vyuziti-ict-ve-vyuce-matematiky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07507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248290" y="260648"/>
            <a:ext cx="8647416" cy="909186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903862" y="453631"/>
            <a:ext cx="3457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Zapamatujte si !!!</a:t>
            </a:r>
            <a:endParaRPr lang="cs-CZ" sz="2800" b="1" dirty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22817" y="1556792"/>
            <a:ext cx="8698363" cy="4896544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0" name="Zaoblený obdélník 39"/>
          <p:cNvSpPr/>
          <p:nvPr/>
        </p:nvSpPr>
        <p:spPr>
          <a:xfrm>
            <a:off x="430432" y="4339283"/>
            <a:ext cx="8283132" cy="1584177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80113" y="1992604"/>
            <a:ext cx="8304622" cy="1821331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09593" y="2210771"/>
            <a:ext cx="74139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Modus 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statistického souboru je hodnota 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 nejvyšší četností.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80113" y="4686724"/>
            <a:ext cx="85484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Modus 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statistického 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souboru budeme značit </a:t>
            </a:r>
            <a:r>
              <a:rPr lang="cs-CZ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2" descr="C:\Users\spravce\AppData\Local\Microsoft\Windows\Temporary Internet Files\Content.IE5\BL96J1IA\MC900440428CAFEV2UG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781656"/>
            <a:ext cx="1809153" cy="190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75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7507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251522" y="188640"/>
            <a:ext cx="8640958" cy="6552727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63500">
            <a:solidFill>
              <a:schemeClr val="tx1">
                <a:lumMod val="95000"/>
              </a:schemeClr>
            </a:solidFill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/>
          </a:p>
        </p:txBody>
      </p:sp>
      <p:sp>
        <p:nvSpPr>
          <p:cNvPr id="4" name="Zaoblený obdélník 3"/>
          <p:cNvSpPr/>
          <p:nvPr/>
        </p:nvSpPr>
        <p:spPr>
          <a:xfrm>
            <a:off x="323528" y="0"/>
            <a:ext cx="8568952" cy="788129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31967" y="18864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Př.1) Určete modus následujícího statistického souboru.</a:t>
            </a:r>
            <a:endParaRPr lang="cs-CZ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64343" y="1249793"/>
            <a:ext cx="8592560" cy="5436969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Vývojový diagram: postup 6"/>
          <p:cNvSpPr/>
          <p:nvPr/>
        </p:nvSpPr>
        <p:spPr>
          <a:xfrm>
            <a:off x="323528" y="788129"/>
            <a:ext cx="1509762" cy="461664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rgbClr val="FFFF00"/>
                </a:solidFill>
              </a:rPr>
              <a:t>Řešení:</a:t>
            </a:r>
            <a:endParaRPr lang="cs-CZ" sz="2400" dirty="0">
              <a:solidFill>
                <a:srgbClr val="FFFF00"/>
              </a:solidFill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411111"/>
              </p:ext>
            </p:extLst>
          </p:nvPr>
        </p:nvGraphicFramePr>
        <p:xfrm>
          <a:off x="431967" y="1288234"/>
          <a:ext cx="2448272" cy="5377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4647"/>
                <a:gridCol w="1263625"/>
              </a:tblGrid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Třída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  <a:endParaRPr lang="cs-CZ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3059832" y="5984564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Modus statistického souboru je 28.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819749"/>
              </p:ext>
            </p:extLst>
          </p:nvPr>
        </p:nvGraphicFramePr>
        <p:xfrm>
          <a:off x="431967" y="1309132"/>
          <a:ext cx="2448272" cy="5377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4647"/>
                <a:gridCol w="1263625"/>
              </a:tblGrid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Třída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  <a:endParaRPr lang="cs-CZ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cxnSp>
        <p:nvCxnSpPr>
          <p:cNvPr id="18" name="Přímá spojnice 17"/>
          <p:cNvCxnSpPr/>
          <p:nvPr/>
        </p:nvCxnSpPr>
        <p:spPr>
          <a:xfrm>
            <a:off x="2915816" y="3657849"/>
            <a:ext cx="1368152" cy="1122163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915816" y="4780013"/>
            <a:ext cx="1368152" cy="1671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2915816" y="4780012"/>
            <a:ext cx="1368152" cy="1125506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4434924" y="451560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nejvícekrát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Šipka doprava 33"/>
          <p:cNvSpPr/>
          <p:nvPr/>
        </p:nvSpPr>
        <p:spPr>
          <a:xfrm>
            <a:off x="6421207" y="4647916"/>
            <a:ext cx="470314" cy="330423"/>
          </a:xfrm>
          <a:prstGeom prst="rightArrow">
            <a:avLst>
              <a:gd name="adj1" fmla="val 4231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7020272" y="4520074"/>
            <a:ext cx="1728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=28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Users\spravce\AppData\Local\Microsoft\Windows\Temporary Internet Files\Content.IE5\KFRZHZFF\MC9003433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623" y="1392512"/>
            <a:ext cx="3013627" cy="313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spravce\AppData\Local\Microsoft\Windows\Temporary Internet Files\Content.IE5\8H1P3Q3A\MC90043779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482" y="4962687"/>
            <a:ext cx="1351690" cy="110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31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  <p:bldP spid="32" grpId="0"/>
      <p:bldP spid="34" grpId="0" animBg="1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7507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03337" y="395800"/>
            <a:ext cx="8656476" cy="2124462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4044" y="2793136"/>
            <a:ext cx="8675915" cy="2127934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9780" y="2947752"/>
            <a:ext cx="8455848" cy="1818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 případě sudého počtu </a:t>
            </a:r>
            <a:r>
              <a:rPr lang="cs-CZ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položek statistického souboru určíme střed tabulky. Potom sečteme dvě nejbližší hodnoty středu tabulky a dělíme je dvěma.</a:t>
            </a:r>
            <a:endParaRPr lang="cs-CZ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51024" y="395800"/>
            <a:ext cx="8455848" cy="1818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Medián</a:t>
            </a:r>
            <a:r>
              <a:rPr lang="cs-CZ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statistického souboru je hodnota, která leží ve středu tabulky uspořádané od nejnižší do nejvyšší hodnoty šetřeného souboru.</a:t>
            </a:r>
            <a:endParaRPr lang="cs-CZ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93617" y="5076989"/>
            <a:ext cx="8675915" cy="1063967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19353" y="5231605"/>
            <a:ext cx="8455848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Medián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statistického souboru budeme značit 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</a:t>
            </a:r>
            <a:r>
              <a:rPr lang="cs-CZ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7" name="Picture 2" descr="C:\Users\spravce\AppData\Local\Microsoft\Windows\Temporary Internet Files\Content.IE5\BL96J1IA\MC900440428CAFEV2UG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628623"/>
            <a:ext cx="1440160" cy="151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90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7507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251522" y="188640"/>
            <a:ext cx="8640958" cy="6552727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63500">
            <a:solidFill>
              <a:schemeClr val="tx1">
                <a:lumMod val="95000"/>
              </a:schemeClr>
            </a:solidFill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/>
          </a:p>
        </p:txBody>
      </p:sp>
      <p:sp>
        <p:nvSpPr>
          <p:cNvPr id="4" name="Zaoblený obdélník 3"/>
          <p:cNvSpPr/>
          <p:nvPr/>
        </p:nvSpPr>
        <p:spPr>
          <a:xfrm>
            <a:off x="323528" y="0"/>
            <a:ext cx="8568952" cy="788129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31967" y="18864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Př.2) Určete medián u tabulky z prvního příkladu.</a:t>
            </a:r>
            <a:endParaRPr lang="cs-CZ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64343" y="1249793"/>
            <a:ext cx="8592560" cy="5436969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Vývojový diagram: postup 6"/>
          <p:cNvSpPr/>
          <p:nvPr/>
        </p:nvSpPr>
        <p:spPr>
          <a:xfrm>
            <a:off x="323528" y="788129"/>
            <a:ext cx="1509762" cy="461664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rgbClr val="FFFF00"/>
                </a:solidFill>
              </a:rPr>
              <a:t>Řešení:</a:t>
            </a:r>
            <a:endParaRPr lang="cs-CZ" sz="2400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059832" y="5984564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Medián statistického souboru je 27.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245717" y="1493743"/>
            <a:ext cx="52679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Nejprve seřadíme třídy podle 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počtu žáků.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Šipka doprava 14"/>
          <p:cNvSpPr/>
          <p:nvPr/>
        </p:nvSpPr>
        <p:spPr>
          <a:xfrm>
            <a:off x="3010188" y="4189651"/>
            <a:ext cx="470314" cy="330423"/>
          </a:xfrm>
          <a:prstGeom prst="rightArrow">
            <a:avLst>
              <a:gd name="adj1" fmla="val 4231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3588944" y="4093252"/>
            <a:ext cx="1728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med=27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499232"/>
              </p:ext>
            </p:extLst>
          </p:nvPr>
        </p:nvGraphicFramePr>
        <p:xfrm>
          <a:off x="400515" y="1363737"/>
          <a:ext cx="2448272" cy="5377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4647"/>
                <a:gridCol w="1263625"/>
              </a:tblGrid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Třída</a:t>
                      </a:r>
                      <a:endParaRPr lang="cs-CZ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</a:t>
                      </a:r>
                      <a:endParaRPr lang="cs-CZ" sz="2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</a:t>
                      </a:r>
                      <a:endParaRPr lang="cs-CZ" sz="2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  <a:endParaRPr lang="cs-CZ" sz="2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</a:t>
                      </a:r>
                      <a:endParaRPr lang="cs-CZ" sz="2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  <a:endParaRPr lang="cs-CZ" sz="2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</a:t>
                      </a:r>
                      <a:endParaRPr lang="cs-CZ" sz="2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</a:t>
                      </a:r>
                      <a:endParaRPr lang="cs-CZ" sz="2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394455"/>
              </p:ext>
            </p:extLst>
          </p:nvPr>
        </p:nvGraphicFramePr>
        <p:xfrm>
          <a:off x="323528" y="1363737"/>
          <a:ext cx="2554021" cy="5377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816"/>
                <a:gridCol w="1318205"/>
              </a:tblGrid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Třída</a:t>
                      </a:r>
                      <a:endParaRPr lang="cs-CZ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156404"/>
              </p:ext>
            </p:extLst>
          </p:nvPr>
        </p:nvGraphicFramePr>
        <p:xfrm>
          <a:off x="323528" y="1363737"/>
          <a:ext cx="2556711" cy="5377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7117"/>
                <a:gridCol w="1319594"/>
              </a:tblGrid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Třída</a:t>
                      </a:r>
                      <a:endParaRPr lang="cs-CZ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1" name="TextovéPole 20"/>
          <p:cNvSpPr txBox="1"/>
          <p:nvPr/>
        </p:nvSpPr>
        <p:spPr>
          <a:xfrm>
            <a:off x="3245717" y="2781956"/>
            <a:ext cx="52679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2) Určíme střed tabulky.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spravce\AppData\Local\Microsoft\Windows\Temporary Internet Files\Content.IE5\AX2KZEMX\MC90034335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156" y="3429000"/>
            <a:ext cx="2268252" cy="2193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55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4" grpId="0"/>
      <p:bldP spid="15" grpId="0" animBg="1"/>
      <p:bldP spid="16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7507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251522" y="404664"/>
            <a:ext cx="8640958" cy="6336703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63500">
            <a:solidFill>
              <a:schemeClr val="tx1">
                <a:lumMod val="95000"/>
              </a:schemeClr>
            </a:solidFill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/>
          </a:p>
        </p:txBody>
      </p:sp>
      <p:sp>
        <p:nvSpPr>
          <p:cNvPr id="5" name="Zaoblený obdélník 4"/>
          <p:cNvSpPr/>
          <p:nvPr/>
        </p:nvSpPr>
        <p:spPr>
          <a:xfrm>
            <a:off x="2497778" y="188640"/>
            <a:ext cx="6386566" cy="1007946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27783" y="447783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Př.3) Určete medián daného souboru.</a:t>
            </a:r>
            <a:endParaRPr lang="cs-CZ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510904" y="1772816"/>
            <a:ext cx="6360314" cy="492735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Vývojový diagram: postup 7"/>
          <p:cNvSpPr/>
          <p:nvPr/>
        </p:nvSpPr>
        <p:spPr>
          <a:xfrm>
            <a:off x="2497778" y="1184878"/>
            <a:ext cx="1509762" cy="461664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rgbClr val="FFFF00"/>
                </a:solidFill>
              </a:rPr>
              <a:t>Řešení:</a:t>
            </a:r>
            <a:endParaRPr lang="cs-CZ" sz="2400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812782" y="2132856"/>
            <a:ext cx="5715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Nejprve seřadíme 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žáky </a:t>
            </a:r>
            <a:r>
              <a:rPr lang="cs-CZ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podle 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výšky.</a:t>
            </a:r>
            <a:endParaRPr lang="cs-CZ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2842870" y="2809805"/>
                <a:ext cx="5112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2) 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Ur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čí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me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st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ř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ed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tabulky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m:t>.</m:t>
                      </m:r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870" y="2809805"/>
                <a:ext cx="5112570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358" b="-184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2842870" y="3623964"/>
            <a:ext cx="4069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3) Vypočteme medián </a:t>
            </a:r>
            <a:endParaRPr lang="cs-CZ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78390" y="4820923"/>
            <a:ext cx="1214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0" i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med=</a:t>
            </a:r>
            <a:endParaRPr lang="cs-CZ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934687" y="4635299"/>
                <a:ext cx="2384543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138+140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687" y="4635299"/>
                <a:ext cx="2384543" cy="7838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2670323" y="5976782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Medián statistického souboru 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je 139 cm.</a:t>
            </a:r>
            <a:endParaRPr lang="cs-CZ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C:\Users\spravce\AppData\Local\Microsoft\Windows\Temporary Internet Files\Content.IE5\8H1P3Q3A\MC9004377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456" y="3046315"/>
            <a:ext cx="1831975" cy="150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415143"/>
              </p:ext>
            </p:extLst>
          </p:nvPr>
        </p:nvGraphicFramePr>
        <p:xfrm>
          <a:off x="107507" y="188639"/>
          <a:ext cx="2411760" cy="6552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5879"/>
                <a:gridCol w="1205881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Výška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Jméno</a:t>
                      </a:r>
                      <a:endParaRPr lang="cs-CZ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Karel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Lucka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Josef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Lenka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Tereza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Libor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Jiří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731929"/>
              </p:ext>
            </p:extLst>
          </p:nvPr>
        </p:nvGraphicFramePr>
        <p:xfrm>
          <a:off x="107507" y="188640"/>
          <a:ext cx="2411760" cy="6552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5879"/>
                <a:gridCol w="1205881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Výška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Jméno</a:t>
                      </a:r>
                      <a:endParaRPr lang="cs-CZ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Lenka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Karel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Lucka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Jiří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Josef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Libor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Tereza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570214"/>
              </p:ext>
            </p:extLst>
          </p:nvPr>
        </p:nvGraphicFramePr>
        <p:xfrm>
          <a:off x="86018" y="188639"/>
          <a:ext cx="2411760" cy="6552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5879"/>
                <a:gridCol w="1205881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Výška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Jméno</a:t>
                      </a:r>
                      <a:endParaRPr lang="cs-CZ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Lenka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Karel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Lucka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Jiří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Josef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Libor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Tereza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5691060" y="4635299"/>
                <a:ext cx="1480305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278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060" y="4635299"/>
                <a:ext cx="1480305" cy="78380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6640204" y="4851410"/>
                <a:ext cx="14803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39</m:t>
                      </m:r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204" y="4851410"/>
                <a:ext cx="1480305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8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365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33494" y="947886"/>
            <a:ext cx="9028859" cy="1337523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/>
        </p:nvSpPr>
        <p:spPr>
          <a:xfrm>
            <a:off x="100620" y="985986"/>
            <a:ext cx="9057026" cy="1299423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V zahradě je 8 meruňkových stromů. Úroda z jednoho stromu, jestliže se sklidilo 130 kg; 215 kg; 198 kg; 284 kg; 97 kg; 90 kg; 160 kg; 252 kg meruněk. Určete medián.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2107" y="38271"/>
            <a:ext cx="9036601" cy="711018"/>
          </a:xfrm>
          <a:prstGeom prst="roundRect">
            <a:avLst>
              <a:gd name="adj" fmla="val 2614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1000">
                <a:schemeClr val="accent3">
                  <a:lumMod val="60000"/>
                  <a:lumOff val="40000"/>
                </a:schemeClr>
              </a:gs>
              <a:gs pos="94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 w="127000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/>
        </p:nvSpPr>
        <p:spPr>
          <a:xfrm>
            <a:off x="130838" y="123269"/>
            <a:ext cx="6946911" cy="56519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Příklady na samostatné procvičení:</a:t>
            </a:r>
            <a:endParaRPr lang="cs-CZ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39" y="2426958"/>
            <a:ext cx="9028859" cy="1290074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Zástupný symbol pro obsah 2"/>
          <p:cNvSpPr>
            <a:spLocks noGrp="1"/>
          </p:cNvSpPr>
          <p:nvPr/>
        </p:nvSpPr>
        <p:spPr>
          <a:xfrm>
            <a:off x="114265" y="2465059"/>
            <a:ext cx="9057026" cy="75398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2) Ve škole jsou třídy, které mají 20; 19; 25; 30; 23; 21; 25; 25; 29; 30; 29; 29; 29; 28; 22; 24; 30; 27; 35; 32; 33; 30 28;žáků. Určete modus a medián.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12107" y="3784886"/>
            <a:ext cx="9028859" cy="1156282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5" name="Zástupný symbol pro obsah 2"/>
          <p:cNvSpPr>
            <a:spLocks noGrp="1"/>
          </p:cNvSpPr>
          <p:nvPr/>
        </p:nvSpPr>
        <p:spPr>
          <a:xfrm>
            <a:off x="33494" y="3986033"/>
            <a:ext cx="9151881" cy="75398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3) Naměřené teploty měly hodnotu 17 °C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19 °C; 16 °C; 15 °C;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°C; 17 °C; 19 °C; 16 °C; 15 °C; 19 °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C. Určete modus a medián.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12107" y="5008878"/>
            <a:ext cx="9028859" cy="1669638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7" name="Zástupný symbol pro obsah 2"/>
          <p:cNvSpPr>
            <a:spLocks noGrp="1"/>
          </p:cNvSpPr>
          <p:nvPr/>
        </p:nvSpPr>
        <p:spPr>
          <a:xfrm>
            <a:off x="153474" y="5113395"/>
            <a:ext cx="9171054" cy="75398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4) Žáci získali z písemky tyto body 14; 17; 15; 14; 20; 16; 15; 18; 18; 17; 17; 18; 17; 15; 15; 18; 20; 18; 19; 16; 19; 19; 19; 18; 17. Určete modus a medián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spravce\AppData\Local\Microsoft\Windows\Temporary Internet Files\Content.IE5\AX2KZEMX\MC900440450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680" y="123269"/>
            <a:ext cx="1305581" cy="98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5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19849" y="980728"/>
            <a:ext cx="9028859" cy="936104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2107" y="38271"/>
            <a:ext cx="6804991" cy="711018"/>
          </a:xfrm>
          <a:prstGeom prst="roundRect">
            <a:avLst>
              <a:gd name="adj" fmla="val 2614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1000">
                <a:schemeClr val="accent3">
                  <a:lumMod val="60000"/>
                  <a:lumOff val="40000"/>
                </a:schemeClr>
              </a:gs>
              <a:gs pos="94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 w="127000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/>
        </p:nvSpPr>
        <p:spPr>
          <a:xfrm>
            <a:off x="130838" y="123269"/>
            <a:ext cx="6946911" cy="56519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Řešení</a:t>
            </a:r>
            <a:endParaRPr lang="cs-CZ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9849" y="2354119"/>
            <a:ext cx="9028859" cy="97247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0" y="3650263"/>
            <a:ext cx="9028859" cy="104424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-21990" y="5162431"/>
            <a:ext cx="9028859" cy="11160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133319" y="1201865"/>
                <a:ext cx="8759162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1)  </m:t>
                      </m:r>
                      <m:r>
                        <a:rPr lang="cs-CZ" sz="240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𝑚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𝑒𝑑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=179 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𝑘𝑔</m:t>
                      </m:r>
                    </m:oMath>
                  </m:oMathPara>
                </a14:m>
                <a:endParaRPr lang="cs-CZ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19" y="1201865"/>
                <a:ext cx="8759162" cy="504056"/>
              </a:xfrm>
              <a:prstGeom prst="rect">
                <a:avLst/>
              </a:prstGeom>
              <a:blipFill rotWithShape="1">
                <a:blip r:embed="rId2"/>
                <a:stretch>
                  <a:fillRect l="-139" b="-116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83887" y="2588330"/>
                <a:ext cx="8759162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2)   </m:t>
                      </m:r>
                      <m:r>
                        <a:rPr lang="cs-CZ" sz="240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𝑚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𝑜𝑑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=29      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𝑚𝑒𝑑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=28</m:t>
                      </m:r>
                    </m:oMath>
                  </m:oMathPara>
                </a14:m>
                <a:endParaRPr lang="cs-CZ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87" y="2588330"/>
                <a:ext cx="8759162" cy="504056"/>
              </a:xfrm>
              <a:prstGeom prst="rect">
                <a:avLst/>
              </a:prstGeom>
              <a:blipFill rotWithShape="1">
                <a:blip r:embed="rId3"/>
                <a:stretch>
                  <a:fillRect l="-139" b="-117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112859" y="3920355"/>
                <a:ext cx="8759162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3)   </m:t>
                      </m:r>
                      <m:r>
                        <a:rPr lang="cs-CZ" sz="240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𝑚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𝑜𝑑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=19      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𝑚𝑒𝑑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=17</m:t>
                      </m:r>
                    </m:oMath>
                  </m:oMathPara>
                </a14:m>
                <a:endParaRPr lang="cs-CZ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59" y="3920355"/>
                <a:ext cx="8759162" cy="504056"/>
              </a:xfrm>
              <a:prstGeom prst="rect">
                <a:avLst/>
              </a:prstGeom>
              <a:blipFill rotWithShape="1">
                <a:blip r:embed="rId4"/>
                <a:stretch>
                  <a:fillRect l="-139" b="-116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63307" y="5468403"/>
                <a:ext cx="8759162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4)   </m:t>
                      </m:r>
                      <m:r>
                        <a:rPr lang="cs-CZ" sz="240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𝑚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𝑜𝑑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=18       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𝑚𝑒𝑑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=17</m:t>
                      </m:r>
                    </m:oMath>
                  </m:oMathPara>
                </a14:m>
                <a:endParaRPr lang="cs-CZ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07" y="5468403"/>
                <a:ext cx="8759162" cy="504056"/>
              </a:xfrm>
              <a:prstGeom prst="rect">
                <a:avLst/>
              </a:prstGeom>
              <a:blipFill rotWithShape="1">
                <a:blip r:embed="rId5"/>
                <a:stretch>
                  <a:fillRect l="-139" b="-116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2" descr="C:\Users\spravce\AppData\Local\Microsoft\Windows\Temporary Internet Files\Content.IE5\D1R1SU0N\MC900440424[4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878" y="172642"/>
            <a:ext cx="1960181" cy="161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14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281449" y="620689"/>
            <a:ext cx="8609307" cy="6120680"/>
          </a:xfrm>
          <a:prstGeom prst="roundRect">
            <a:avLst>
              <a:gd name="adj" fmla="val 303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13" name="Obdélník 12">
            <a:hlinkClick r:id="rId2"/>
          </p:cNvPr>
          <p:cNvSpPr/>
          <p:nvPr/>
        </p:nvSpPr>
        <p:spPr>
          <a:xfrm>
            <a:off x="427796" y="3320988"/>
            <a:ext cx="8167115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ZŠ Dobřichovice – pracovní listy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13">
            <a:hlinkClick r:id="rId3"/>
          </p:cNvPr>
          <p:cNvSpPr/>
          <p:nvPr/>
        </p:nvSpPr>
        <p:spPr>
          <a:xfrm>
            <a:off x="427796" y="4149080"/>
            <a:ext cx="8167115" cy="648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Matematika pro každého</a:t>
            </a:r>
          </a:p>
        </p:txBody>
      </p:sp>
      <p:sp>
        <p:nvSpPr>
          <p:cNvPr id="15" name="Obdélník 14">
            <a:hlinkClick r:id="rId4"/>
          </p:cNvPr>
          <p:cNvSpPr/>
          <p:nvPr/>
        </p:nvSpPr>
        <p:spPr>
          <a:xfrm>
            <a:off x="427796" y="866676"/>
            <a:ext cx="8167115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Matematické hry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>
            <a:hlinkClick r:id="rId5"/>
          </p:cNvPr>
          <p:cNvSpPr/>
          <p:nvPr/>
        </p:nvSpPr>
        <p:spPr>
          <a:xfrm>
            <a:off x="427793" y="2528900"/>
            <a:ext cx="8167115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Moje škola – matematika B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élník 16">
            <a:hlinkClick r:id="rId6"/>
          </p:cNvPr>
          <p:cNvSpPr/>
          <p:nvPr/>
        </p:nvSpPr>
        <p:spPr>
          <a:xfrm>
            <a:off x="427793" y="1693528"/>
            <a:ext cx="8167115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Moje škola – matematika A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>
            <a:hlinkClick r:id="rId3"/>
          </p:cNvPr>
          <p:cNvSpPr/>
          <p:nvPr/>
        </p:nvSpPr>
        <p:spPr>
          <a:xfrm>
            <a:off x="427796" y="5013176"/>
            <a:ext cx="8167115" cy="648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Matematika pro základní školy</a:t>
            </a:r>
          </a:p>
        </p:txBody>
      </p:sp>
      <p:sp>
        <p:nvSpPr>
          <p:cNvPr id="19" name="Obdélník 18">
            <a:hlinkClick r:id="rId7"/>
          </p:cNvPr>
          <p:cNvSpPr/>
          <p:nvPr/>
        </p:nvSpPr>
        <p:spPr>
          <a:xfrm>
            <a:off x="427793" y="5805264"/>
            <a:ext cx="8167115" cy="648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Fyzikální, matematické a chemické tabulky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330213" y="53132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Hypertextové odkazy</a:t>
            </a:r>
            <a:endParaRPr lang="cs-CZ" sz="2800" dirty="0"/>
          </a:p>
        </p:txBody>
      </p:sp>
      <p:pic>
        <p:nvPicPr>
          <p:cNvPr id="21" name="Picture 3" descr="C:\Users\spravce\AppData\Local\Microsoft\Windows\Temporary Internet Files\Content.IE5\BL96J1IA\MC900440428[2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332" y="186681"/>
            <a:ext cx="1261203" cy="1328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13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0372" y="476674"/>
            <a:ext cx="8886125" cy="3744416"/>
          </a:xfrm>
          <a:prstGeom prst="roundRect">
            <a:avLst/>
          </a:prstGeom>
          <a:gradFill>
            <a:gsLst>
              <a:gs pos="0">
                <a:schemeClr val="bg2">
                  <a:lumMod val="40000"/>
                  <a:lumOff val="60000"/>
                </a:schemeClr>
              </a:gs>
              <a:gs pos="72000">
                <a:schemeClr val="accent2">
                  <a:tint val="90000"/>
                  <a:satMod val="135000"/>
                </a:schemeClr>
              </a:gs>
              <a:gs pos="100000">
                <a:schemeClr val="accent2">
                  <a:tint val="80000"/>
                  <a:satMod val="155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0683" y="1228287"/>
            <a:ext cx="88217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1100" dirty="0">
                <a:solidFill>
                  <a:schemeClr val="bg1"/>
                </a:solidFill>
              </a:rPr>
              <a:t>MOLNÁR, Josef; EMANOVSKÝ, Petr; LEPÍK, Libor a kol. </a:t>
            </a:r>
            <a:r>
              <a:rPr lang="cs-CZ" sz="1100" i="1" dirty="0">
                <a:solidFill>
                  <a:schemeClr val="bg1"/>
                </a:solidFill>
              </a:rPr>
              <a:t>Matematika 8</a:t>
            </a:r>
            <a:r>
              <a:rPr lang="cs-CZ" sz="1100" dirty="0">
                <a:solidFill>
                  <a:schemeClr val="bg1"/>
                </a:solidFill>
              </a:rPr>
              <a:t>. Olomouc: </a:t>
            </a:r>
            <a:r>
              <a:rPr lang="cs-CZ" sz="1100" dirty="0" err="1">
                <a:solidFill>
                  <a:schemeClr val="bg1"/>
                </a:solidFill>
              </a:rPr>
              <a:t>Prodos</a:t>
            </a:r>
            <a:r>
              <a:rPr lang="cs-CZ" sz="1100" dirty="0">
                <a:solidFill>
                  <a:schemeClr val="bg1"/>
                </a:solidFill>
              </a:rPr>
              <a:t>, 2000, ISBN 80-7230-062-8. </a:t>
            </a:r>
            <a:endParaRPr lang="cs-CZ" sz="1100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 smtClean="0">
                <a:solidFill>
                  <a:schemeClr val="bg1"/>
                </a:solidFill>
              </a:rPr>
              <a:t>DYTRYCH</a:t>
            </a:r>
            <a:r>
              <a:rPr lang="cs-CZ" sz="1100" dirty="0">
                <a:solidFill>
                  <a:schemeClr val="bg1"/>
                </a:solidFill>
              </a:rPr>
              <a:t>, Martin; DOBIASOVÁ, Irena; LIVŇANSKÁ, Libuše. </a:t>
            </a:r>
            <a:r>
              <a:rPr lang="cs-CZ" sz="1100" i="1" dirty="0">
                <a:solidFill>
                  <a:schemeClr val="bg1"/>
                </a:solidFill>
              </a:rPr>
              <a:t>Sbírka úloh z matematiky</a:t>
            </a:r>
            <a:r>
              <a:rPr lang="cs-CZ" sz="1100" dirty="0">
                <a:solidFill>
                  <a:schemeClr val="bg1"/>
                </a:solidFill>
              </a:rPr>
              <a:t>. Pohořelice: Fortuna, 2001, ISBN 80-7168-766-9</a:t>
            </a:r>
            <a:r>
              <a:rPr lang="cs-CZ" sz="11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>
                <a:solidFill>
                  <a:schemeClr val="bg1"/>
                </a:solidFill>
              </a:rPr>
              <a:t>MULLEROVÁ, Jana; BĚLOUN, František; BRANT, Jiří a kol. </a:t>
            </a:r>
            <a:r>
              <a:rPr lang="cs-CZ" sz="1100" i="1" dirty="0">
                <a:solidFill>
                  <a:schemeClr val="bg1"/>
                </a:solidFill>
              </a:rPr>
              <a:t>Matematika pro 8. ročník</a:t>
            </a:r>
            <a:r>
              <a:rPr lang="cs-CZ" sz="1100" dirty="0">
                <a:solidFill>
                  <a:schemeClr val="bg1"/>
                </a:solidFill>
              </a:rPr>
              <a:t>. Praha: Kvarta, 1999, </a:t>
            </a:r>
            <a:r>
              <a:rPr lang="cs-CZ" sz="1100" dirty="0" smtClean="0">
                <a:solidFill>
                  <a:schemeClr val="bg1"/>
                </a:solidFill>
              </a:rPr>
              <a:t/>
            </a:r>
            <a:br>
              <a:rPr lang="cs-CZ" sz="1100" dirty="0" smtClean="0">
                <a:solidFill>
                  <a:schemeClr val="bg1"/>
                </a:solidFill>
              </a:rPr>
            </a:br>
            <a:r>
              <a:rPr lang="cs-CZ" sz="1100" dirty="0" smtClean="0">
                <a:solidFill>
                  <a:schemeClr val="bg1"/>
                </a:solidFill>
              </a:rPr>
              <a:t>ISBN </a:t>
            </a:r>
            <a:r>
              <a:rPr lang="cs-CZ" sz="1100" dirty="0">
                <a:solidFill>
                  <a:schemeClr val="bg1"/>
                </a:solidFill>
              </a:rPr>
              <a:t>80-85570-93-9.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 smtClean="0">
                <a:solidFill>
                  <a:schemeClr val="bg1"/>
                </a:solidFill>
              </a:rPr>
              <a:t>Galerie klipart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 smtClean="0">
                <a:solidFill>
                  <a:schemeClr val="bg1"/>
                </a:solidFill>
              </a:rPr>
              <a:t>Vlastní tvorba</a:t>
            </a:r>
            <a:endParaRPr lang="cs-CZ" sz="1100" dirty="0">
              <a:solidFill>
                <a:schemeClr val="bg1"/>
              </a:solidFill>
            </a:endParaRPr>
          </a:p>
          <a:p>
            <a:endParaRPr lang="cs-CZ" sz="1100" dirty="0" smtClean="0">
              <a:solidFill>
                <a:schemeClr val="bg1"/>
              </a:solidFill>
            </a:endParaRPr>
          </a:p>
          <a:p>
            <a:endParaRPr lang="cs-CZ" sz="1100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100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100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100" dirty="0" smtClean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49881" y="620688"/>
            <a:ext cx="2889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Použité zdroje:</a:t>
            </a:r>
            <a:endParaRPr lang="cs-CZ" sz="28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909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TC102455610[[fn=Podzim]]</Template>
  <TotalTime>3946</TotalTime>
  <Words>666</Words>
  <Application>Microsoft Office PowerPoint</Application>
  <PresentationFormat>Předvádění na obrazovce (4:3)</PresentationFormat>
  <Paragraphs>232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8" baseType="lpstr">
      <vt:lpstr>Arial</vt:lpstr>
      <vt:lpstr>Calibri</vt:lpstr>
      <vt:lpstr>Cambria Math</vt:lpstr>
      <vt:lpstr>Courier New</vt:lpstr>
      <vt:lpstr>Trebuchet MS</vt:lpstr>
      <vt:lpstr>Verdana</vt:lpstr>
      <vt:lpstr>Wingdings</vt:lpstr>
      <vt:lpstr>Wingdings 2</vt:lpstr>
      <vt:lpstr>Autumn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Libina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ZŠ Libina</dc:creator>
  <cp:lastModifiedBy>Křepelová Alena</cp:lastModifiedBy>
  <cp:revision>528</cp:revision>
  <dcterms:created xsi:type="dcterms:W3CDTF">2012-10-07T18:47:53Z</dcterms:created>
  <dcterms:modified xsi:type="dcterms:W3CDTF">2020-03-23T09:00:27Z</dcterms:modified>
</cp:coreProperties>
</file>