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75" r:id="rId2"/>
    <p:sldId id="256" r:id="rId3"/>
    <p:sldId id="263" r:id="rId4"/>
    <p:sldId id="258" r:id="rId5"/>
    <p:sldId id="262" r:id="rId6"/>
    <p:sldId id="264" r:id="rId7"/>
    <p:sldId id="268" r:id="rId8"/>
    <p:sldId id="271" r:id="rId9"/>
    <p:sldId id="265" r:id="rId10"/>
    <p:sldId id="266" r:id="rId11"/>
    <p:sldId id="269" r:id="rId12"/>
    <p:sldId id="273" r:id="rId13"/>
    <p:sldId id="276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1C1C"/>
    <a:srgbClr val="5EA28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34" autoAdjust="0"/>
    <p:restoredTop sz="94650" autoAdjust="0"/>
  </p:normalViewPr>
  <p:slideViewPr>
    <p:cSldViewPr>
      <p:cViewPr>
        <p:scale>
          <a:sx n="77" d="100"/>
          <a:sy n="77" d="100"/>
        </p:scale>
        <p:origin x="-114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47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BC276AAD-BD41-420A-B2A4-5B17E88A1AD6}" type="datetimeFigureOut">
              <a:rPr lang="cs-CZ"/>
              <a:pPr>
                <a:defRPr/>
              </a:pPr>
              <a:t>8.3.2012</a:t>
            </a:fld>
            <a:endParaRPr lang="cs-CZ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637D9D0-21F9-4889-9BB8-190CB887B9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0714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6276438-32B8-427B-878D-B14F1025E5C4}" type="datetimeFigureOut">
              <a:rPr lang="cs-CZ"/>
              <a:pPr>
                <a:defRPr/>
              </a:pPr>
              <a:t>8.3.2012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6E24376-3828-44F6-B4EF-BAF98B467F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0071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9F4C6ED-C044-401F-8AC0-3672D808D4DB}" type="slidenum">
              <a:rPr lang="cs-CZ" smtClean="0"/>
              <a:pPr eaLnBrk="1" hangingPunct="1"/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6B5D0EE-B55A-412C-85B8-BD0D458D61D3}" type="slidenum">
              <a:rPr lang="cs-CZ" smtClean="0"/>
              <a:pPr eaLnBrk="1" hangingPunct="1"/>
              <a:t>11</a:t>
            </a:fld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2617336-E975-48C9-B0F8-8F7DB1DB6CB8}" type="slidenum">
              <a:rPr lang="cs-CZ" smtClean="0"/>
              <a:pPr eaLnBrk="1" hangingPunct="1"/>
              <a:t>12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DEE9885-BE8C-40F4-B980-8C2DA2B82EB0}" type="slidenum">
              <a:rPr lang="cs-CZ" smtClean="0"/>
              <a:pPr eaLnBrk="1" hangingPunct="1"/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1CC0A19-ECCF-4923-A94F-F8E6D893AABB}" type="slidenum">
              <a:rPr lang="cs-CZ" smtClean="0"/>
              <a:pPr eaLnBrk="1" hangingPunct="1"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F487649-A20A-4874-8739-F0D322543AFF}" type="slidenum">
              <a:rPr lang="cs-CZ" smtClean="0"/>
              <a:pPr eaLnBrk="1" hangingPunct="1"/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780DAC0-408F-479C-8312-2B333DCBEB49}" type="slidenum">
              <a:rPr lang="cs-CZ" smtClean="0"/>
              <a:pPr eaLnBrk="1" hangingPunct="1"/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0392B6D-6CB2-491E-AEEB-23D0B776047E}" type="slidenum">
              <a:rPr lang="cs-CZ" smtClean="0"/>
              <a:pPr eaLnBrk="1" hangingPunct="1"/>
              <a:t>7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32A9911-BE24-42A8-8E26-A54C326E5494}" type="slidenum">
              <a:rPr lang="cs-CZ" smtClean="0"/>
              <a:pPr eaLnBrk="1" hangingPunct="1"/>
              <a:t>8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197A411-238C-4863-80BF-18C77FD5C28E}" type="slidenum">
              <a:rPr lang="cs-CZ" smtClean="0"/>
              <a:pPr eaLnBrk="1" hangingPunct="1"/>
              <a:t>9</a:t>
            </a:fld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8B05D80-44B2-4B33-8E0A-C85950B5989C}" type="slidenum">
              <a:rPr lang="cs-CZ" smtClean="0"/>
              <a:pPr eaLnBrk="1" hangingPunct="1"/>
              <a:t>10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82F55-5EC2-4B02-9047-4F07D9088A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885702"/>
      </p:ext>
    </p:extLst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9F627-9FC9-40DE-8ADF-612C276FB5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521557"/>
      </p:ext>
    </p:extLst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6F180-E33F-48CD-B508-060C29DC36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659295"/>
      </p:ext>
    </p:extLst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5DE15-8CA2-41F9-8F65-A1E88F4A07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630448"/>
      </p:ext>
    </p:extLst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D8D40-4A17-4D28-849B-6DAA520226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157417"/>
      </p:ext>
    </p:extLst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C8A9D-CF96-4662-9002-D8DA826121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65124"/>
      </p:ext>
    </p:extLst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3CFE4-4BFA-4873-A3BC-511D940F49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867687"/>
      </p:ext>
    </p:extLst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A2397-AEDF-40E3-B084-62AF0EF08E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552275"/>
      </p:ext>
    </p:extLst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4AE4D-F13F-42C0-8C0D-A8C02A73FD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836464"/>
      </p:ext>
    </p:extLst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1AE00-4BAC-4801-B1C8-E695760219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4967392"/>
      </p:ext>
    </p:extLst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B473D-C44D-421E-970D-F8BA15B430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077666"/>
      </p:ext>
    </p:extLst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BFB0BCF-8680-46B0-AC79-DD8B16BB35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ransition spd="slow"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Hexahedron-MKL4.sv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232247"/>
          </a:xfrm>
          <a:solidFill>
            <a:schemeClr val="lt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cs-CZ" sz="2200" dirty="0" smtClean="0">
                <a:latin typeface="Arial" pitchFamily="34" charset="0"/>
                <a:cs typeface="Arial" pitchFamily="34" charset="0"/>
              </a:rPr>
              <a:t>Název školy: ZŠ Varnsdorf, Edisonova 2821, okres Děčín, příspěvková organizace</a:t>
            </a:r>
            <a:br>
              <a:rPr lang="cs-CZ" sz="2200" dirty="0" smtClean="0">
                <a:latin typeface="Arial" pitchFamily="34" charset="0"/>
                <a:cs typeface="Arial" pitchFamily="34" charset="0"/>
              </a:rPr>
            </a:br>
            <a:r>
              <a:rPr lang="cs-CZ" sz="2200" dirty="0" smtClean="0">
                <a:latin typeface="Arial" pitchFamily="34" charset="0"/>
                <a:cs typeface="Arial" pitchFamily="34" charset="0"/>
              </a:rPr>
              <a:t>Matematika a její aplikace</a:t>
            </a:r>
            <a:r>
              <a:rPr lang="cs-CZ" sz="2200" smtClean="0">
                <a:latin typeface="Arial" pitchFamily="34" charset="0"/>
                <a:cs typeface="Arial" pitchFamily="34" charset="0"/>
              </a:rPr>
              <a:t>, Matematika, Geometrie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v rovině a v prostoru, Krychle - prezentace</a:t>
            </a:r>
            <a:br>
              <a:rPr lang="cs-CZ" sz="2200" dirty="0" smtClean="0">
                <a:latin typeface="Arial" pitchFamily="34" charset="0"/>
                <a:cs typeface="Arial" pitchFamily="34" charset="0"/>
              </a:rPr>
            </a:br>
            <a:r>
              <a:rPr lang="cs-CZ" sz="2200" dirty="0" smtClean="0">
                <a:latin typeface="Arial" pitchFamily="34" charset="0"/>
                <a:cs typeface="Arial" pitchFamily="34" charset="0"/>
              </a:rPr>
              <a:t>Autor: Mgr. Marika Podroužková</a:t>
            </a:r>
            <a:br>
              <a:rPr lang="cs-CZ" sz="2200" dirty="0" smtClean="0">
                <a:latin typeface="Arial" pitchFamily="34" charset="0"/>
                <a:cs typeface="Arial" pitchFamily="34" charset="0"/>
              </a:rPr>
            </a:br>
            <a:r>
              <a:rPr lang="cs-CZ" sz="2200" dirty="0" smtClean="0">
                <a:latin typeface="Arial" pitchFamily="34" charset="0"/>
                <a:cs typeface="Arial" pitchFamily="34" charset="0"/>
              </a:rPr>
              <a:t>Název materiálu: 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VY_42_INOVACE_23/I.SADA</a:t>
            </a:r>
            <a:endParaRPr lang="cs-CZ" dirty="0"/>
          </a:p>
        </p:txBody>
      </p:sp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683568" y="3212976"/>
            <a:ext cx="7776864" cy="1919064"/>
          </a:xfrm>
          <a:solidFill>
            <a:schemeClr val="lt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cs-CZ" sz="2200" b="1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Anotace</a:t>
            </a:r>
            <a:r>
              <a:rPr lang="cs-CZ" sz="220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: Prezentace je určena pro žáky 3</a:t>
            </a:r>
            <a:r>
              <a:rPr lang="cs-CZ" sz="2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. ročníku</a:t>
            </a:r>
            <a:r>
              <a:rPr lang="cs-CZ" sz="220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, slouží </a:t>
            </a:r>
            <a:r>
              <a:rPr lang="cs-CZ" sz="2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k výkladu </a:t>
            </a:r>
            <a:r>
              <a:rPr lang="cs-CZ" sz="220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učiva </a:t>
            </a:r>
            <a:r>
              <a:rPr lang="cs-CZ" sz="2200" dirty="0" smtClean="0">
                <a:latin typeface="Arial" pitchFamily="34" charset="0"/>
                <a:ea typeface="+mj-ea"/>
                <a:cs typeface="Arial" pitchFamily="34" charset="0"/>
              </a:rPr>
              <a:t>K</a:t>
            </a:r>
            <a:r>
              <a:rPr lang="cs-CZ" sz="2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rychle.</a:t>
            </a:r>
            <a:endParaRPr lang="cs-CZ" sz="2200" dirty="0">
              <a:solidFill>
                <a:schemeClr val="tx1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l"/>
            <a:r>
              <a:rPr lang="cs-CZ" sz="2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Období: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září-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prosinec 2011</a:t>
            </a:r>
            <a:endParaRPr lang="cs-CZ" sz="2200" dirty="0">
              <a:solidFill>
                <a:schemeClr val="tx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5" y="5301208"/>
            <a:ext cx="576262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0703780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Jiný </a:t>
            </a:r>
            <a:r>
              <a:rPr lang="cs-CZ" dirty="0" smtClean="0"/>
              <a:t>tvar </a:t>
            </a:r>
            <a:r>
              <a:rPr lang="cs-CZ" dirty="0" smtClean="0"/>
              <a:t>pláště </a:t>
            </a:r>
            <a:r>
              <a:rPr lang="cs-CZ" dirty="0" smtClean="0"/>
              <a:t>krychle.</a:t>
            </a:r>
            <a:endParaRPr lang="cs-CZ" dirty="0" smtClean="0"/>
          </a:p>
        </p:txBody>
      </p:sp>
      <p:pic>
        <p:nvPicPr>
          <p:cNvPr id="21507" name="Zástupný symbol pro obsah 3" descr="plášt krychle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7175" y="1600200"/>
            <a:ext cx="6089650" cy="4525963"/>
          </a:xfr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Hrací kostka</a:t>
            </a:r>
          </a:p>
        </p:txBody>
      </p:sp>
      <p:pic>
        <p:nvPicPr>
          <p:cNvPr id="22531" name="Zástupný symbol pro obsah 3" descr="kostka_body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97138" y="1600200"/>
            <a:ext cx="4149725" cy="4525963"/>
          </a:xfr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640960" cy="5212482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pPr algn="l" eaLnBrk="1" hangingPunct="1"/>
            <a:r>
              <a:rPr lang="cs-CZ" sz="3600" dirty="0" smtClean="0"/>
              <a:t>A nakonec malé cvičení:</a:t>
            </a:r>
            <a:br>
              <a:rPr lang="cs-CZ" sz="3600" dirty="0" smtClean="0"/>
            </a:b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2400" dirty="0" smtClean="0"/>
              <a:t>Nakresli rozvinutý tvar krychle. Vyber si jednu z možností.   Čtverce rozvinu mají mít délku hrany 5 cm.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Rozvin vystřihni a slož do tvaru krychle. 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Kolik cm provázku bys potřeboval pro oblepení všech hran této  krychle? 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3600" dirty="0" smtClean="0"/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auto">
          <a:xfrm>
            <a:off x="611188" y="4797425"/>
            <a:ext cx="15732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cs-CZ" sz="3200">
                <a:solidFill>
                  <a:srgbClr val="FF0000"/>
                </a:solidFill>
              </a:rPr>
              <a:t>(60 cm)</a:t>
            </a:r>
            <a:endParaRPr lang="cs-CZ" sz="320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200" b="1" dirty="0" smtClean="0"/>
              <a:t>Použité zdroje</a:t>
            </a:r>
            <a:endParaRPr lang="cs-CZ" sz="2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Obrázky kostek ledu, hracích kostek, kužele, koule z office.microsoft.com.</a:t>
            </a:r>
          </a:p>
          <a:p>
            <a:pPr lvl="0"/>
            <a:r>
              <a:rPr lang="cs-CZ" sz="2400" dirty="0" smtClean="0"/>
              <a:t>Citace 13.9.2011</a:t>
            </a: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NĚMCOVÁ, Jana. Nebojím se …matiky!: Geometrie? HRAČKA! Ilustroval René Hora.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I.vyd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. Praha: Albatros, 2005. </a:t>
            </a:r>
            <a:r>
              <a:rPr lang="cs-CZ" sz="2400">
                <a:latin typeface="Arial" pitchFamily="34" charset="0"/>
                <a:cs typeface="Arial" pitchFamily="34" charset="0"/>
              </a:rPr>
              <a:t>ISBN 13-827-009</a:t>
            </a:r>
          </a:p>
          <a:p>
            <a:pPr marL="0" lvl="0" indent="0">
              <a:buNone/>
            </a:pPr>
            <a:endParaRPr lang="cs-CZ" sz="2400" dirty="0"/>
          </a:p>
          <a:p>
            <a:endParaRPr lang="cs-CZ" sz="2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5" y="5301208"/>
            <a:ext cx="576262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7727916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908050"/>
            <a:ext cx="7702550" cy="2692400"/>
          </a:xfrm>
          <a:noFill/>
        </p:spPr>
        <p:txBody>
          <a:bodyPr/>
          <a:lstStyle/>
          <a:p>
            <a:pPr eaLnBrk="1" hangingPunct="1"/>
            <a:r>
              <a:rPr lang="cs-CZ" sz="9600" kern="1200" dirty="0">
                <a:solidFill>
                  <a:schemeClr val="tx1"/>
                </a:solidFill>
              </a:rPr>
              <a:t>Krychle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krychle_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276475"/>
            <a:ext cx="3671888" cy="446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650" y="549275"/>
            <a:ext cx="3128963" cy="5762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400" dirty="0" smtClean="0"/>
              <a:t> Krychle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sz="3600" dirty="0" smtClean="0"/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auto">
          <a:xfrm>
            <a:off x="971550" y="1196975"/>
            <a:ext cx="7488238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sz="3200" dirty="0"/>
              <a:t>J</a:t>
            </a:r>
            <a:r>
              <a:rPr lang="cs-CZ" sz="3200" dirty="0" smtClean="0"/>
              <a:t>e hranaté těleso</a:t>
            </a:r>
            <a:r>
              <a:rPr lang="cs-CZ" sz="3200" dirty="0"/>
              <a:t>, </a:t>
            </a:r>
            <a:r>
              <a:rPr lang="cs-CZ" sz="3200" dirty="0" smtClean="0"/>
              <a:t>jehož stěny tvoří </a:t>
            </a:r>
            <a:r>
              <a:rPr lang="cs-CZ" sz="3200" dirty="0" smtClean="0">
                <a:solidFill>
                  <a:srgbClr val="FF0000"/>
                </a:solidFill>
              </a:rPr>
              <a:t>šest</a:t>
            </a:r>
            <a:r>
              <a:rPr lang="cs-CZ" sz="3200" dirty="0" smtClean="0"/>
              <a:t> shodných čtverců.</a:t>
            </a:r>
            <a:endParaRPr lang="cs-CZ" sz="3200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60350"/>
            <a:ext cx="8229600" cy="1143000"/>
          </a:xfrm>
        </p:spPr>
        <p:txBody>
          <a:bodyPr/>
          <a:lstStyle/>
          <a:p>
            <a:pPr eaLnBrk="1" hangingPunct="1"/>
            <a:r>
              <a:rPr lang="cs-CZ" sz="3300" b="1" dirty="0" smtClean="0"/>
              <a:t>Najdeš předměty mající tvar krychle?</a:t>
            </a:r>
          </a:p>
        </p:txBody>
      </p:sp>
      <p:sp>
        <p:nvSpPr>
          <p:cNvPr id="15370" name="Rectangle 37"/>
          <p:cNvSpPr>
            <a:spLocks noChangeArrowheads="1"/>
          </p:cNvSpPr>
          <p:nvPr/>
        </p:nvSpPr>
        <p:spPr bwMode="auto">
          <a:xfrm>
            <a:off x="179388" y="6165850"/>
            <a:ext cx="8496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cs-CZ" sz="1600" b="1" i="1"/>
          </a:p>
        </p:txBody>
      </p:sp>
      <p:pic>
        <p:nvPicPr>
          <p:cNvPr id="1027" name="Picture 3" descr="D:\_temp\Dočasné soubory Internetu\Content.IE5\ITT1KBRX\MP900438684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699" y="1227634"/>
            <a:ext cx="2696480" cy="2201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_temp\Dočasné soubory Internetu\Content.IE5\2AH57O8N\MP900438800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0484" y="3725037"/>
            <a:ext cx="3244973" cy="2572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:\_temp\Dočasné soubory Internetu\Content.IE5\2JWJC40Y\MP900390452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411" y="3725037"/>
            <a:ext cx="3657600" cy="260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D:\_temp\Dočasné soubory Internetu\Content.IE5\8JWFH3HC\MP900175413[1]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088" y="1196371"/>
            <a:ext cx="3657600" cy="2420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cs-CZ" sz="5400" b="1" smtClean="0"/>
              <a:t>Doplňte …</a:t>
            </a:r>
          </a:p>
        </p:txBody>
      </p:sp>
      <p:sp>
        <p:nvSpPr>
          <p:cNvPr id="16387" name="Rectangle 4"/>
          <p:cNvSpPr>
            <a:spLocks noGrp="1" noChangeArrowheads="1"/>
          </p:cNvSpPr>
          <p:nvPr>
            <p:ph idx="1"/>
          </p:nvPr>
        </p:nvSpPr>
        <p:spPr>
          <a:xfrm>
            <a:off x="468313" y="4292600"/>
            <a:ext cx="8229600" cy="19002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4000" b="1" dirty="0" smtClean="0"/>
              <a:t>Krychle má             _____    stěn, </a:t>
            </a:r>
          </a:p>
          <a:p>
            <a:pPr eaLnBrk="1" hangingPunct="1">
              <a:buFontTx/>
              <a:buNone/>
            </a:pPr>
            <a:r>
              <a:rPr lang="cs-CZ" sz="4000" b="1" dirty="0" smtClean="0"/>
              <a:t>   _____ hran </a:t>
            </a:r>
            <a:r>
              <a:rPr lang="cs-CZ" sz="4000" b="1" dirty="0" smtClean="0"/>
              <a:t>a        </a:t>
            </a:r>
            <a:r>
              <a:rPr lang="cs-CZ" sz="4000" b="1" dirty="0" smtClean="0"/>
              <a:t>_____    vrcholů.</a:t>
            </a:r>
            <a:r>
              <a:rPr lang="cs-CZ" sz="6000" b="1" dirty="0" smtClean="0"/>
              <a:t> </a:t>
            </a:r>
          </a:p>
          <a:p>
            <a:pPr eaLnBrk="1" hangingPunct="1">
              <a:buFontTx/>
              <a:buNone/>
            </a:pPr>
            <a:endParaRPr lang="cs-CZ" sz="6000" b="1" dirty="0" smtClean="0"/>
          </a:p>
        </p:txBody>
      </p:sp>
      <p:sp>
        <p:nvSpPr>
          <p:cNvPr id="16388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469063" y="1628775"/>
            <a:ext cx="2674937" cy="452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cs-CZ" sz="5400" b="1" smtClean="0"/>
          </a:p>
          <a:p>
            <a:pPr eaLnBrk="1" hangingPunct="1">
              <a:buFontTx/>
              <a:buNone/>
            </a:pPr>
            <a:endParaRPr lang="cs-CZ" sz="5400" b="1" smtClean="0"/>
          </a:p>
        </p:txBody>
      </p:sp>
      <p:sp>
        <p:nvSpPr>
          <p:cNvPr id="5161" name="Text Box 41"/>
          <p:cNvSpPr txBox="1">
            <a:spLocks noChangeArrowheads="1"/>
          </p:cNvSpPr>
          <p:nvPr/>
        </p:nvSpPr>
        <p:spPr bwMode="auto">
          <a:xfrm>
            <a:off x="107950" y="2060575"/>
            <a:ext cx="237648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3200" b="1"/>
              <a:t>stěna</a:t>
            </a:r>
          </a:p>
        </p:txBody>
      </p:sp>
      <p:sp>
        <p:nvSpPr>
          <p:cNvPr id="16390" name="Text Box 41"/>
          <p:cNvSpPr txBox="1">
            <a:spLocks noChangeArrowheads="1"/>
          </p:cNvSpPr>
          <p:nvPr/>
        </p:nvSpPr>
        <p:spPr bwMode="auto">
          <a:xfrm>
            <a:off x="6083300" y="1412875"/>
            <a:ext cx="194468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cs-CZ" sz="3600" b="1"/>
          </a:p>
          <a:p>
            <a:pPr algn="ctr" eaLnBrk="1" hangingPunct="1">
              <a:spcBef>
                <a:spcPct val="50000"/>
              </a:spcBef>
            </a:pPr>
            <a:r>
              <a:rPr lang="cs-CZ" sz="3600" b="1"/>
              <a:t>hrana</a:t>
            </a:r>
          </a:p>
          <a:p>
            <a:pPr algn="ctr" eaLnBrk="1" hangingPunct="1">
              <a:spcBef>
                <a:spcPct val="50000"/>
              </a:spcBef>
            </a:pPr>
            <a:endParaRPr lang="cs-CZ" sz="3600" b="1"/>
          </a:p>
        </p:txBody>
      </p:sp>
      <p:sp>
        <p:nvSpPr>
          <p:cNvPr id="16391" name="Text Box 41"/>
          <p:cNvSpPr txBox="1">
            <a:spLocks noChangeArrowheads="1"/>
          </p:cNvSpPr>
          <p:nvPr/>
        </p:nvSpPr>
        <p:spPr bwMode="auto">
          <a:xfrm>
            <a:off x="6461125" y="3500438"/>
            <a:ext cx="15668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3600" b="1"/>
              <a:t>vrchol</a:t>
            </a:r>
          </a:p>
        </p:txBody>
      </p:sp>
      <p:pic>
        <p:nvPicPr>
          <p:cNvPr id="16392" name="Picture 9" descr="120px-Hexahedron-MKL4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838" y="1700213"/>
            <a:ext cx="2732087" cy="2439987"/>
          </a:xfrm>
          <a:prstGeom prst="rect">
            <a:avLst/>
          </a:prstGeom>
          <a:noFill/>
          <a:ln w="9525">
            <a:solidFill>
              <a:schemeClr val="accent1">
                <a:alpha val="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41"/>
          <p:cNvSpPr txBox="1">
            <a:spLocks noChangeArrowheads="1"/>
          </p:cNvSpPr>
          <p:nvPr/>
        </p:nvSpPr>
        <p:spPr bwMode="auto">
          <a:xfrm>
            <a:off x="5219700" y="4292600"/>
            <a:ext cx="10080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3600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5" name="Text Box 41"/>
          <p:cNvSpPr txBox="1">
            <a:spLocks noChangeArrowheads="1"/>
          </p:cNvSpPr>
          <p:nvPr/>
        </p:nvSpPr>
        <p:spPr bwMode="auto">
          <a:xfrm>
            <a:off x="827088" y="5013325"/>
            <a:ext cx="12969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4000" b="1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6" name="Text Box 41"/>
          <p:cNvSpPr txBox="1">
            <a:spLocks noChangeArrowheads="1"/>
          </p:cNvSpPr>
          <p:nvPr/>
        </p:nvSpPr>
        <p:spPr bwMode="auto">
          <a:xfrm>
            <a:off x="4932363" y="5013325"/>
            <a:ext cx="15827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40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 flipH="1">
            <a:off x="5867400" y="7173913"/>
            <a:ext cx="863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 flipH="1">
            <a:off x="5867400" y="7173913"/>
            <a:ext cx="1225550" cy="5762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 0.05115 C -0.0033 0.0493 -0.00191 0.04699 0.01007 0.04537 C 0.01684 0.04421 0.02465 0.04328 0.03368 0.04259 C 0.03889 0.04213 0.0493 0.04143 0.0493 0.04166 C 0.06163 0.04143 0.075 0.04143 0.08802 0.04189 C 0.10295 0.04213 0.11684 0.04351 0.13264 0.04398 C 0.14757 0.04537 0.16771 0.04629 0.18125 0.04791 C 0.19791 0.04976 0.21441 0.05208 0.225 0.05463 C 0.22864 0.05648 0.24062 0.05763 0.24826 0.05949 C 0.25729 0.0618 0.26475 0.06412 0.27413 0.06643 C 0.28159 0.06828 0.28455 0.06967 0.29444 0.07129 C 0.30434 0.07453 0.30086 0.07384 0.31788 0.07615 C 0.32118 0.07662 0.32187 0.07731 0.32569 0.07777 C 0.32795 0.078 0.33472 0.07824 0.33472 0.078 " pathEditMode="relative" rAng="0" ptsTypes="fffffffffffffA">
                                      <p:cBhvr>
                                        <p:cTn id="6" dur="2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27" y="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65 -0.13912 L -0.07865 -0.4724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465 -0.07871 L -0.07465 -0.6247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7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1" grpId="0"/>
      <p:bldP spid="6" grpId="0"/>
      <p:bldP spid="31760" grpId="0" animBg="1"/>
      <p:bldP spid="3176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Krychle jako </a:t>
            </a:r>
            <a:r>
              <a:rPr lang="cs-CZ" b="1" dirty="0" smtClean="0"/>
              <a:t>těleso.</a:t>
            </a:r>
            <a:endParaRPr lang="cs-CZ" b="1" dirty="0" smtClean="0"/>
          </a:p>
        </p:txBody>
      </p:sp>
      <p:pic>
        <p:nvPicPr>
          <p:cNvPr id="17411" name="Zástupný symbol pro obsah 3" descr="krychle_bar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1863" y="1600200"/>
            <a:ext cx="4740275" cy="4525963"/>
          </a:xfr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/>
              <a:t>Krychle s dutinou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smtClean="0"/>
              <a:t>(např. nádoba na vodu</a:t>
            </a:r>
            <a:r>
              <a:rPr lang="cs-CZ" sz="2700" dirty="0" smtClean="0"/>
              <a:t>).</a:t>
            </a:r>
            <a:endParaRPr lang="cs-CZ" sz="2700" dirty="0" smtClean="0"/>
          </a:p>
        </p:txBody>
      </p:sp>
      <p:pic>
        <p:nvPicPr>
          <p:cNvPr id="18435" name="Zástupný symbol pro obsah 3" descr="krychle_dutina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13000" y="1600200"/>
            <a:ext cx="4318000" cy="4525963"/>
          </a:xfr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Plášť </a:t>
            </a:r>
            <a:r>
              <a:rPr lang="cs-CZ" b="1" dirty="0" smtClean="0"/>
              <a:t>krychle.</a:t>
            </a:r>
            <a:endParaRPr 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450" y="1628775"/>
            <a:ext cx="5554663" cy="7493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mtClean="0"/>
              <a:t>Stěny krychle tvoří  její plášť.</a:t>
            </a:r>
          </a:p>
          <a:p>
            <a:pPr eaLnBrk="1" hangingPunct="1"/>
            <a:endParaRPr lang="cs-CZ" smtClean="0"/>
          </a:p>
        </p:txBody>
      </p:sp>
      <p:sp>
        <p:nvSpPr>
          <p:cNvPr id="5" name="Obdélník 4"/>
          <p:cNvSpPr/>
          <p:nvPr/>
        </p:nvSpPr>
        <p:spPr>
          <a:xfrm>
            <a:off x="971550" y="2708275"/>
            <a:ext cx="4968875" cy="5857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dirty="0"/>
              <a:t>    </a:t>
            </a:r>
            <a:r>
              <a:rPr lang="cs-CZ" sz="3200" dirty="0">
                <a:latin typeface="+mj-lt"/>
              </a:rPr>
              <a:t>Kolik čtverců bude mít?                 </a:t>
            </a:r>
          </a:p>
        </p:txBody>
      </p:sp>
      <p:sp>
        <p:nvSpPr>
          <p:cNvPr id="6" name="Obdélník 5"/>
          <p:cNvSpPr/>
          <p:nvPr/>
        </p:nvSpPr>
        <p:spPr>
          <a:xfrm>
            <a:off x="1042988" y="3789363"/>
            <a:ext cx="5329237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dirty="0"/>
              <a:t>   </a:t>
            </a:r>
            <a:r>
              <a:rPr lang="cs-CZ" sz="3200" dirty="0">
                <a:latin typeface="+mj-lt"/>
              </a:rPr>
              <a:t>Uměli byste ho nakreslit? </a:t>
            </a:r>
          </a:p>
        </p:txBody>
      </p:sp>
      <p:sp>
        <p:nvSpPr>
          <p:cNvPr id="7" name="Obdélník 6"/>
          <p:cNvSpPr/>
          <p:nvPr/>
        </p:nvSpPr>
        <p:spPr>
          <a:xfrm>
            <a:off x="5867400" y="2708275"/>
            <a:ext cx="393700" cy="5857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3200" dirty="0">
                <a:solidFill>
                  <a:srgbClr val="FF0000"/>
                </a:solidFill>
                <a:latin typeface="+mj-lt"/>
              </a:rPr>
              <a:t>6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cs-CZ" sz="3600" dirty="0" smtClean="0"/>
              <a:t>Jeden z možných plášťů </a:t>
            </a:r>
            <a:r>
              <a:rPr lang="cs-CZ" sz="3600" dirty="0" smtClean="0"/>
              <a:t>krychle.</a:t>
            </a:r>
            <a:endParaRPr lang="cs-CZ" sz="3600" dirty="0" smtClean="0"/>
          </a:p>
        </p:txBody>
      </p:sp>
      <p:pic>
        <p:nvPicPr>
          <p:cNvPr id="20483" name="Zástupný symbol pro obsah 3" descr="plášt krychle_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0825" y="1600200"/>
            <a:ext cx="6102350" cy="4525963"/>
          </a:xfrm>
        </p:spPr>
      </p:pic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547813" y="1125538"/>
            <a:ext cx="60483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/>
              <a:t>Budou stejně barevné stěny ležet po složení proti sobě? </a:t>
            </a: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7740650" y="1125538"/>
            <a:ext cx="10985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>
                <a:solidFill>
                  <a:srgbClr val="FF0000"/>
                </a:solidFill>
              </a:rPr>
              <a:t>ANO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Výchozí návrh">
  <a:themeElements>
    <a:clrScheme name="1_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1482</TotalTime>
  <Words>193</Words>
  <Application>Microsoft Office PowerPoint</Application>
  <PresentationFormat>Předvádění na obrazovce (4:3)</PresentationFormat>
  <Paragraphs>46</Paragraphs>
  <Slides>13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1_Výchozí návrh</vt:lpstr>
      <vt:lpstr>Název školy: ZŠ Varnsdorf, Edisonova 2821, okres Děčín, příspěvková organizace Matematika a její aplikace, Matematika, Geometrie v rovině a v prostoru, Krychle - prezentace Autor: Mgr. Marika Podroužková Název materiálu: VY_42_INOVACE_23/I.SADA</vt:lpstr>
      <vt:lpstr>Krychle</vt:lpstr>
      <vt:lpstr> Krychle </vt:lpstr>
      <vt:lpstr>Najdeš předměty mající tvar krychle?</vt:lpstr>
      <vt:lpstr>Doplňte …</vt:lpstr>
      <vt:lpstr>Krychle jako těleso.</vt:lpstr>
      <vt:lpstr>Krychle s dutinou (např. nádoba na vodu).</vt:lpstr>
      <vt:lpstr>Plášť krychle.</vt:lpstr>
      <vt:lpstr>Jeden z možných plášťů krychle.</vt:lpstr>
      <vt:lpstr>Jiný tvar pláště krychle.</vt:lpstr>
      <vt:lpstr>Hrací kostka</vt:lpstr>
      <vt:lpstr>A nakonec malé cvičení:  Nakresli rozvinutý tvar krychle. Vyber si jednu z možností.   Čtverce rozvinu mají mít délku hrany 5 cm.  Rozvin vystřihni a slož do tvaru krychle.   Kolik cm provázku bys potřeboval pro oblepení všech hran této  krychle?   </vt:lpstr>
      <vt:lpstr>Použité zdroje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Geometrická tělesa</dc:title>
  <dc:creator>maki</dc:creator>
  <dc:description>Autorem materiálu a všech jeho částí, není-li uvedeno jinak, je Mgr. Petra Cemerková Golová._x000d_
Dostupné z Metodického portálu www.rvp.cz, ISSN: 1802-4785, financovaného z ESF a státního rozpočtu ČR. Provozováno Výzkumným ústavem pedagogickým v Praze.</dc:description>
  <cp:lastModifiedBy>Martin Králík</cp:lastModifiedBy>
  <cp:revision>42</cp:revision>
  <dcterms:created xsi:type="dcterms:W3CDTF">2010-10-14T18:20:00Z</dcterms:created>
  <dcterms:modified xsi:type="dcterms:W3CDTF">2012-03-08T16:17:52Z</dcterms:modified>
</cp:coreProperties>
</file>