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1"/>
  </p:notesMasterIdLst>
  <p:sldIdLst>
    <p:sldId id="256" r:id="rId4"/>
    <p:sldId id="257" r:id="rId5"/>
    <p:sldId id="258" r:id="rId6"/>
    <p:sldId id="261" r:id="rId7"/>
    <p:sldId id="272" r:id="rId8"/>
    <p:sldId id="259" r:id="rId9"/>
    <p:sldId id="27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740" y="3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34D32-FFE9-4B2A-A25E-3EC2F60D1ABF}" type="datetimeFigureOut">
              <a:rPr lang="cs-CZ" smtClean="0"/>
              <a:pPr/>
              <a:t>27.03.2020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C33CB-A483-47A1-A76F-C42464CE6E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71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51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2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882CB56-E128-4968-96B6-D622AE5851D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203140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08ABC-ADBB-4225-84FF-6E0CE1B76E4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1168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14779C-8C94-49B1-AA3B-9CF54B36558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73575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12758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16593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22506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57252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31096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30685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8116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5687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AEB873-E400-44FC-8E6A-EF6AE7FC112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033034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73475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517860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22593"/>
      </p:ext>
    </p:extLst>
  </p:cSld>
  <p:clrMapOvr>
    <a:masterClrMapping/>
  </p:clrMapOvr>
  <p:transition spd="slow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12758"/>
      </p:ext>
    </p:extLst>
  </p:cSld>
  <p:clrMapOvr>
    <a:masterClrMapping/>
  </p:clrMapOvr>
  <p:transition spd="slow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16593"/>
      </p:ext>
    </p:extLst>
  </p:cSld>
  <p:clrMapOvr>
    <a:masterClrMapping/>
  </p:clrMapOvr>
  <p:transition spd="slow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22506"/>
      </p:ext>
    </p:extLst>
  </p:cSld>
  <p:clrMapOvr>
    <a:masterClrMapping/>
  </p:clrMapOvr>
  <p:transition spd="slow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57252"/>
      </p:ext>
    </p:extLst>
  </p:cSld>
  <p:clrMapOvr>
    <a:masterClrMapping/>
  </p:clrMapOvr>
  <p:transition spd="slow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31096"/>
      </p:ext>
    </p:extLst>
  </p:cSld>
  <p:clrMapOvr>
    <a:masterClrMapping/>
  </p:clrMapOvr>
  <p:transition spd="slow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30685"/>
      </p:ext>
    </p:extLst>
  </p:cSld>
  <p:clrMapOvr>
    <a:masterClrMapping/>
  </p:clrMapOvr>
  <p:transition spd="slow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811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5FBEC7-07C0-48C2-82C3-2F2194F56BC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97672"/>
      </p:ext>
    </p:extLst>
  </p:cSld>
  <p:clrMapOvr>
    <a:masterClrMapping/>
  </p:clrMapOvr>
  <p:transition spd="slow">
    <p:pull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56879"/>
      </p:ext>
    </p:extLst>
  </p:cSld>
  <p:clrMapOvr>
    <a:masterClrMapping/>
  </p:clrMapOvr>
  <p:transition spd="slow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73475"/>
      </p:ext>
    </p:extLst>
  </p:cSld>
  <p:clrMapOvr>
    <a:masterClrMapping/>
  </p:clrMapOvr>
  <p:transition spd="slow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517860"/>
      </p:ext>
    </p:extLst>
  </p:cSld>
  <p:clrMapOvr>
    <a:masterClrMapping/>
  </p:clrMapOvr>
  <p:transition spd="slow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2259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FE8D28-2930-4E0D-9F64-C0DD1AA6EA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05000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5380E4-C3A3-4BC4-9651-F90F5C62F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83127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B872D0-064C-4506-8F23-2173B8DA12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98794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2AABB2-E5AC-4891-AF5B-0DE89C0E1C3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87795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35691-6513-4971-A333-87CCBEDD4A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31118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43F9CE-DD3B-4B31-A92B-C300A4FA556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17157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5D29FB-D65C-41A5-AE2D-AC2DB58D3451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666699"/>
                </a:solidFill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666699"/>
                </a:solidFill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9999CC"/>
                </a:solidFill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666699"/>
                </a:solidFill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9999CC"/>
                </a:solidFill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9999CC"/>
                </a:solidFill>
              </a:endParaRPr>
            </a:p>
          </p:txBody>
        </p:sp>
      </p:grpSp>
      <p:sp>
        <p:nvSpPr>
          <p:cNvPr id="2049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86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0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27.03.2020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0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Hranoly.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Není řeč o hranolkách. Máme přece matematiku.</a:t>
            </a:r>
          </a:p>
          <a:p>
            <a:r>
              <a:rPr lang="cs-CZ" dirty="0" smtClean="0"/>
              <a:t>Některé hranolky ale mají tvar hranolu.</a:t>
            </a:r>
            <a:endParaRPr lang="cs-CZ" dirty="0"/>
          </a:p>
        </p:txBody>
      </p:sp>
      <p:pic>
        <p:nvPicPr>
          <p:cNvPr id="1026" name="Picture 2" descr="C:\Users\ivana\AppData\Local\Microsoft\Windows\Temporary Internet Files\Content.IE5\JGCW0BAA\MP90042266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844824"/>
            <a:ext cx="3276867" cy="218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855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Jaká znáte tělesa?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cs-CZ" dirty="0"/>
              <a:t>Pojmenujte tělesa: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547813" y="2852738"/>
            <a:ext cx="1368425" cy="136842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284663" y="3573463"/>
            <a:ext cx="2519362" cy="12239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019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Hranol.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Kvádr a krychle patří mezi hranoly.</a:t>
            </a:r>
          </a:p>
          <a:p>
            <a:r>
              <a:rPr lang="cs-CZ" dirty="0" smtClean="0"/>
              <a:t>Hranol je těleso s podstavou n-úhelníku               a nemusí to být jen obdélník nebo čtverec.</a:t>
            </a:r>
            <a:endParaRPr lang="cs-CZ" dirty="0"/>
          </a:p>
        </p:txBody>
      </p:sp>
      <p:sp>
        <p:nvSpPr>
          <p:cNvPr id="4" name="Obdélníkový popisek 3"/>
          <p:cNvSpPr/>
          <p:nvPr/>
        </p:nvSpPr>
        <p:spPr>
          <a:xfrm>
            <a:off x="827584" y="3861048"/>
            <a:ext cx="7344816" cy="187220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Připomeňte si, jaké znáte n- úhelníky.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181273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být podstavou hranolu: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Jakýkoli n- úhelník.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59632" y="2060848"/>
            <a:ext cx="9361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131840" y="2204864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Rovnoramenný trojúhelník 5"/>
          <p:cNvSpPr/>
          <p:nvPr/>
        </p:nvSpPr>
        <p:spPr>
          <a:xfrm>
            <a:off x="6660232" y="2204864"/>
            <a:ext cx="1080120" cy="10801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/>
          <p:nvPr/>
        </p:nvSpPr>
        <p:spPr>
          <a:xfrm>
            <a:off x="1115616" y="3501008"/>
            <a:ext cx="1080120" cy="108012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Pravidelný pětiúhelník 7"/>
          <p:cNvSpPr/>
          <p:nvPr/>
        </p:nvSpPr>
        <p:spPr>
          <a:xfrm>
            <a:off x="3707904" y="3717032"/>
            <a:ext cx="1440160" cy="129614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estiúhelník 8"/>
          <p:cNvSpPr/>
          <p:nvPr/>
        </p:nvSpPr>
        <p:spPr>
          <a:xfrm>
            <a:off x="6660232" y="4041068"/>
            <a:ext cx="1656184" cy="154817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Lichoběžník 9"/>
          <p:cNvSpPr/>
          <p:nvPr/>
        </p:nvSpPr>
        <p:spPr>
          <a:xfrm>
            <a:off x="1907704" y="5301208"/>
            <a:ext cx="1224136" cy="86409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Tvar L 16"/>
          <p:cNvSpPr/>
          <p:nvPr/>
        </p:nvSpPr>
        <p:spPr>
          <a:xfrm>
            <a:off x="5004048" y="573325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70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Hranoly.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Kolmý hranol                                          Kosý hranol</a:t>
            </a:r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1187624" y="2492896"/>
            <a:ext cx="1008112" cy="1656184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osoúhelník 5"/>
          <p:cNvSpPr/>
          <p:nvPr/>
        </p:nvSpPr>
        <p:spPr>
          <a:xfrm>
            <a:off x="6492520" y="3933056"/>
            <a:ext cx="1296144" cy="64807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60848"/>
            <a:ext cx="132873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7"/>
          <p:cNvCxnSpPr/>
          <p:nvPr/>
        </p:nvCxnSpPr>
        <p:spPr>
          <a:xfrm flipH="1">
            <a:off x="7668344" y="2743473"/>
            <a:ext cx="936104" cy="1837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7788664" y="2060848"/>
            <a:ext cx="992394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6660232" y="2060848"/>
            <a:ext cx="936104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6492520" y="2743473"/>
            <a:ext cx="959800" cy="1837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67544" y="4257092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Kolmým hranolem nazýváme těleso, které má dvě shodné rovnoběžné podstavy tvaru mnohoúhelníku. Jeho boční stěny mají tvar obdélníku nebo čtverce            a jsou kolmé k podstavám.</a:t>
            </a:r>
            <a:endParaRPr lang="cs-CZ" sz="2400" dirty="0"/>
          </a:p>
        </p:txBody>
      </p:sp>
      <p:sp>
        <p:nvSpPr>
          <p:cNvPr id="20" name="Oválný popisek 19"/>
          <p:cNvSpPr/>
          <p:nvPr/>
        </p:nvSpPr>
        <p:spPr>
          <a:xfrm>
            <a:off x="5426245" y="4988646"/>
            <a:ext cx="2858616" cy="15487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Zaměříme se na kolmé hranoly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352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Pojmenování hranolu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600000">
            <a:off x="457200" y="1981200"/>
            <a:ext cx="8229600" cy="3886200"/>
          </a:xfrm>
        </p:spPr>
        <p:txBody>
          <a:bodyPr/>
          <a:lstStyle/>
          <a:p>
            <a:r>
              <a:rPr lang="cs-CZ" dirty="0" smtClean="0"/>
              <a:t>Podle podstavy</a:t>
            </a:r>
            <a:endParaRPr lang="cs-CZ" dirty="0" smtClean="0"/>
          </a:p>
          <a:p>
            <a:r>
              <a:rPr lang="cs-CZ" dirty="0" smtClean="0"/>
              <a:t>Trojúhelník – trojboký hranol, čtyřúhelník – čtyřboký hranol,….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971600" y="4869160"/>
            <a:ext cx="1080120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49080"/>
            <a:ext cx="110966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5"/>
          <p:cNvCxnSpPr/>
          <p:nvPr/>
        </p:nvCxnSpPr>
        <p:spPr>
          <a:xfrm flipV="1">
            <a:off x="2051720" y="5106343"/>
            <a:ext cx="1109663" cy="6989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60" y="4149080"/>
            <a:ext cx="113347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04" y="5067077"/>
            <a:ext cx="113347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ový popisek 6"/>
          <p:cNvSpPr/>
          <p:nvPr/>
        </p:nvSpPr>
        <p:spPr>
          <a:xfrm>
            <a:off x="4139952" y="4230464"/>
            <a:ext cx="3312368" cy="12961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Jak pojmenujeme tento hranol?</a:t>
            </a:r>
            <a:endParaRPr lang="cs-CZ" sz="2400" dirty="0"/>
          </a:p>
        </p:txBody>
      </p:sp>
      <p:sp>
        <p:nvSpPr>
          <p:cNvPr id="8" name="Obdélníkový popisek 7"/>
          <p:cNvSpPr/>
          <p:nvPr/>
        </p:nvSpPr>
        <p:spPr>
          <a:xfrm>
            <a:off x="5076056" y="5949280"/>
            <a:ext cx="3528392" cy="7200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Pravidelný trojboký hranol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231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b="1" dirty="0" smtClean="0"/>
              <a:t>Podstavou </a:t>
            </a:r>
            <a:r>
              <a:rPr lang="cs-CZ" sz="2400" b="1" dirty="0"/>
              <a:t>může být jakýkoliv mnohoúhelník. Přiřadíš vzorce k útvaru?</a:t>
            </a:r>
            <a:br>
              <a:rPr lang="cs-CZ" sz="2400" b="1" dirty="0"/>
            </a:br>
            <a:endParaRPr lang="cs-CZ" sz="2400" b="1" dirty="0">
              <a:solidFill>
                <a:prstClr val="black"/>
              </a:solidFill>
              <a:effectLst/>
              <a:latin typeface="Calibri"/>
              <a:ea typeface="+mn-ea"/>
              <a:cs typeface="+mn-cs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219944" y="1575537"/>
            <a:ext cx="1623105" cy="769302"/>
            <a:chOff x="5292080" y="2887216"/>
            <a:chExt cx="1469384" cy="613792"/>
          </a:xfrm>
        </p:grpSpPr>
        <p:sp>
          <p:nvSpPr>
            <p:cNvPr id="4" name="TextovéPole 3"/>
            <p:cNvSpPr txBox="1"/>
            <p:nvPr/>
          </p:nvSpPr>
          <p:spPr>
            <a:xfrm>
              <a:off x="5292080" y="2924944"/>
              <a:ext cx="1469384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cs-CZ" sz="2400" b="1" dirty="0"/>
            </a:p>
          </p:txBody>
        </p:sp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36096" y="2887216"/>
              <a:ext cx="1125285" cy="613792"/>
            </a:xfrm>
            <a:prstGeom prst="rect">
              <a:avLst/>
            </a:prstGeom>
            <a:noFill/>
          </p:spPr>
        </p:pic>
      </p:grpSp>
      <p:sp>
        <p:nvSpPr>
          <p:cNvPr id="6" name="Obdélník 5"/>
          <p:cNvSpPr/>
          <p:nvPr/>
        </p:nvSpPr>
        <p:spPr>
          <a:xfrm>
            <a:off x="251520" y="2562740"/>
            <a:ext cx="162310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cs-CZ" sz="2400" b="1" dirty="0">
                <a:solidFill>
                  <a:prstClr val="black"/>
                </a:solidFill>
                <a:latin typeface="Calibri"/>
              </a:rPr>
              <a:t>S = a . a</a:t>
            </a:r>
            <a:endParaRPr lang="cs-CZ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1520" y="3262646"/>
            <a:ext cx="1384796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S = a . </a:t>
            </a:r>
            <a:r>
              <a:rPr lang="cs-CZ" sz="2400" b="1" dirty="0" err="1"/>
              <a:t>v</a:t>
            </a:r>
            <a:r>
              <a:rPr lang="cs-CZ" sz="2400" b="1" baseline="-25000" dirty="0" err="1"/>
              <a:t>a</a:t>
            </a:r>
            <a:endParaRPr lang="cs-CZ" sz="2400" b="1" dirty="0"/>
          </a:p>
        </p:txBody>
      </p:sp>
      <p:sp>
        <p:nvSpPr>
          <p:cNvPr id="8" name="Obdélník 7"/>
          <p:cNvSpPr/>
          <p:nvPr/>
        </p:nvSpPr>
        <p:spPr>
          <a:xfrm>
            <a:off x="213448" y="4163921"/>
            <a:ext cx="1982287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S = a . b</a:t>
            </a:r>
            <a:endParaRPr lang="cs-CZ" sz="2400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625" y="5065197"/>
            <a:ext cx="2148848" cy="8998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10" name="Obdélník 9"/>
          <p:cNvSpPr/>
          <p:nvPr/>
        </p:nvSpPr>
        <p:spPr>
          <a:xfrm rot="21335977">
            <a:off x="4497319" y="1593594"/>
            <a:ext cx="1586208" cy="5469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1</a:t>
            </a:r>
            <a:endParaRPr lang="cs-CZ" sz="2400" b="1" dirty="0"/>
          </a:p>
        </p:txBody>
      </p:sp>
      <p:sp>
        <p:nvSpPr>
          <p:cNvPr id="11" name="Pravidelný pětiúhelník 10"/>
          <p:cNvSpPr/>
          <p:nvPr/>
        </p:nvSpPr>
        <p:spPr>
          <a:xfrm>
            <a:off x="7587335" y="1493785"/>
            <a:ext cx="855095" cy="720080"/>
          </a:xfrm>
          <a:prstGeom prst="pent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2</a:t>
            </a:r>
            <a:endParaRPr lang="cs-CZ" sz="2400" b="1" dirty="0"/>
          </a:p>
        </p:txBody>
      </p:sp>
      <p:sp>
        <p:nvSpPr>
          <p:cNvPr id="12" name="Volný tvar 11"/>
          <p:cNvSpPr/>
          <p:nvPr/>
        </p:nvSpPr>
        <p:spPr>
          <a:xfrm>
            <a:off x="2876365" y="2550125"/>
            <a:ext cx="1695635" cy="648069"/>
          </a:xfrm>
          <a:custGeom>
            <a:avLst/>
            <a:gdLst>
              <a:gd name="connsiteX0" fmla="*/ 275208 w 1695635"/>
              <a:gd name="connsiteY0" fmla="*/ 0 h 648069"/>
              <a:gd name="connsiteX1" fmla="*/ 0 w 1695635"/>
              <a:gd name="connsiteY1" fmla="*/ 648069 h 648069"/>
              <a:gd name="connsiteX2" fmla="*/ 1695635 w 1695635"/>
              <a:gd name="connsiteY2" fmla="*/ 328473 h 648069"/>
              <a:gd name="connsiteX3" fmla="*/ 275208 w 1695635"/>
              <a:gd name="connsiteY3" fmla="*/ 0 h 64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5635" h="648069">
                <a:moveTo>
                  <a:pt x="275208" y="0"/>
                </a:moveTo>
                <a:lnTo>
                  <a:pt x="0" y="648069"/>
                </a:lnTo>
                <a:lnTo>
                  <a:pt x="1695635" y="328473"/>
                </a:lnTo>
                <a:lnTo>
                  <a:pt x="275208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3</a:t>
            </a:r>
            <a:endParaRPr lang="cs-CZ" sz="2400" b="1" dirty="0"/>
          </a:p>
        </p:txBody>
      </p:sp>
      <p:sp>
        <p:nvSpPr>
          <p:cNvPr id="13" name="Kosoúhelník 12"/>
          <p:cNvSpPr/>
          <p:nvPr/>
        </p:nvSpPr>
        <p:spPr>
          <a:xfrm>
            <a:off x="6102170" y="2798930"/>
            <a:ext cx="990110" cy="900100"/>
          </a:xfrm>
          <a:prstGeom prst="parallelogram">
            <a:avLst>
              <a:gd name="adj" fmla="val 437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4</a:t>
            </a:r>
            <a:endParaRPr lang="cs-CZ" sz="2400" b="1" dirty="0"/>
          </a:p>
        </p:txBody>
      </p:sp>
      <p:sp>
        <p:nvSpPr>
          <p:cNvPr id="14" name="Obdélník 13"/>
          <p:cNvSpPr/>
          <p:nvPr/>
        </p:nvSpPr>
        <p:spPr>
          <a:xfrm>
            <a:off x="7632340" y="4329100"/>
            <a:ext cx="72008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8</a:t>
            </a:r>
            <a:endParaRPr lang="cs-CZ" sz="2400" b="1" dirty="0"/>
          </a:p>
        </p:txBody>
      </p:sp>
      <p:sp>
        <p:nvSpPr>
          <p:cNvPr id="15" name="Lichoběžník 14"/>
          <p:cNvSpPr/>
          <p:nvPr/>
        </p:nvSpPr>
        <p:spPr>
          <a:xfrm>
            <a:off x="5157065" y="5184195"/>
            <a:ext cx="1350150" cy="99011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7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124178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20518E-6 L -0.16232 0.350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17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74347E-6 L -0.06632 0.0786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39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44668E-7 L -0.08941 -0.143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-7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44275E-6 L -0.4283 0.072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36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-0.00093 L -0.46667 -0.269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00" y="-135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65186E-6 L -0.31007 0.013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160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8" baseType="lpstr">
      <vt:lpstr>Arial</vt:lpstr>
      <vt:lpstr>Arial Black</vt:lpstr>
      <vt:lpstr>Calibri</vt:lpstr>
      <vt:lpstr>Century Gothic</vt:lpstr>
      <vt:lpstr>Courier New</vt:lpstr>
      <vt:lpstr>Palatino Linotype</vt:lpstr>
      <vt:lpstr>Times New Roman</vt:lpstr>
      <vt:lpstr>Wingdings</vt:lpstr>
      <vt:lpstr>Pixel</vt:lpstr>
      <vt:lpstr>Exekutivní</vt:lpstr>
      <vt:lpstr>1_Exekutivní</vt:lpstr>
      <vt:lpstr>Hranoly.</vt:lpstr>
      <vt:lpstr>Jaká znáte tělesa?</vt:lpstr>
      <vt:lpstr>Hranol.</vt:lpstr>
      <vt:lpstr>Co může být podstavou hranolu:</vt:lpstr>
      <vt:lpstr>Hranoly.</vt:lpstr>
      <vt:lpstr>Pojmenování hranolu</vt:lpstr>
      <vt:lpstr>Podstavou může být jakýkoliv mnohoúhelník. Přiřadíš vzorce k útvaru?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Hranoly.</dc:title>
  <dc:creator>ivana</dc:creator>
  <cp:lastModifiedBy>Křepelová Alena</cp:lastModifiedBy>
  <cp:revision>21</cp:revision>
  <dcterms:created xsi:type="dcterms:W3CDTF">2012-05-28T17:56:27Z</dcterms:created>
  <dcterms:modified xsi:type="dcterms:W3CDTF">2020-03-27T10:36:52Z</dcterms:modified>
</cp:coreProperties>
</file>