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57" r:id="rId3"/>
    <p:sldId id="262" r:id="rId4"/>
    <p:sldId id="263" r:id="rId5"/>
    <p:sldId id="264" r:id="rId6"/>
    <p:sldId id="265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99" autoAdjust="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A9E15B-EE76-4BA5-B9C9-90D92F42C41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541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E0259A0-BB0B-4FB0-BC03-F845A8CFB756}" type="slidenum">
              <a:rPr lang="cs-CZ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033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666C09-BF26-4351-A8F7-09270D06B12A}" type="slidenum">
              <a:rPr lang="cs-CZ"/>
              <a:pPr/>
              <a:t>2</a:t>
            </a:fld>
            <a:endParaRPr lang="cs-CZ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Čerpáno 10.3.2011 z http://en.wikipedia.org/wiki/File:Hexahedron.gif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5825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0714CE-E6B9-41E0-98BC-56FA4F6D5F0F}" type="slidenum">
              <a:rPr lang="cs-CZ"/>
              <a:pPr/>
              <a:t>5</a:t>
            </a:fld>
            <a:endParaRPr lang="cs-CZ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Obrázek čerpán 10.3.2011 z Clipartu Microsoft Office Powerpoint</a:t>
            </a:r>
          </a:p>
        </p:txBody>
      </p:sp>
    </p:spTree>
    <p:extLst>
      <p:ext uri="{BB962C8B-B14F-4D97-AF65-F5344CB8AC3E}">
        <p14:creationId xmlns:p14="http://schemas.microsoft.com/office/powerpoint/2010/main" val="1581366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A75AF-8B56-4357-825E-C466D548509E}" type="slidenum">
              <a:rPr lang="cs-CZ"/>
              <a:pPr/>
              <a:t>7</a:t>
            </a:fld>
            <a:endParaRPr lang="cs-CZ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Obrázek čerpán 10.3.2011 z Clipartu Microsoft Office Powerpoint</a:t>
            </a:r>
          </a:p>
        </p:txBody>
      </p:sp>
    </p:spTree>
    <p:extLst>
      <p:ext uri="{BB962C8B-B14F-4D97-AF65-F5344CB8AC3E}">
        <p14:creationId xmlns:p14="http://schemas.microsoft.com/office/powerpoint/2010/main" val="1019030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BC531-4714-47C9-8E9E-25EDB87DA8E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168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E692B-844E-4CEB-BC0C-69FB8DF10B6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98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0EB32-C5F3-48B6-A35A-30560071D91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46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6472FE-15FC-4932-A3FB-AC1CC6265CA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21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AB587-10DE-4542-B251-AF25F4C8561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44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F2D64-C1A9-407E-A1E2-05150B02B21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60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01DAF-480B-4EF2-983F-62E5C5FFEC2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4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69BB5-0373-4A36-8783-0AFDF6BEDE6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4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D8756-110E-4D31-9D19-E7EB2C7DECB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15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4E084-A523-43CC-BDE0-CEFCD3C7FB5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41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63308-C9E2-4676-8F99-ED7E034F8F6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83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A26DB-61B5-471F-8454-3A8C8F50780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10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909913-CBD6-4956-B334-4141F4CE1A68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1450704" y="2403476"/>
            <a:ext cx="64838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3200" b="1" dirty="0">
                <a:latin typeface="Calibri" pitchFamily="34" charset="0"/>
              </a:rPr>
              <a:t>VY_32_INOVACE_02_GEOMETRIE_17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373688"/>
            <a:ext cx="5715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2" name="Object 7"/>
          <p:cNvGraphicFramePr>
            <a:graphicFrameLocks noChangeAspect="1"/>
          </p:cNvGraphicFramePr>
          <p:nvPr/>
        </p:nvGraphicFramePr>
        <p:xfrm>
          <a:off x="3779838" y="4292600"/>
          <a:ext cx="982662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Rastrový obrázek" r:id="rId5" imgW="3000000" imgH="2980952" progId="Paint.Picture">
                  <p:embed/>
                </p:oleObj>
              </mc:Choice>
              <mc:Fallback>
                <p:oleObj name="Rastrový obrázek" r:id="rId5" imgW="3000000" imgH="29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4292600"/>
                        <a:ext cx="982662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ovéPole 2"/>
          <p:cNvSpPr txBox="1">
            <a:spLocks noChangeArrowheads="1"/>
          </p:cNvSpPr>
          <p:nvPr/>
        </p:nvSpPr>
        <p:spPr bwMode="auto">
          <a:xfrm>
            <a:off x="684213" y="3213100"/>
            <a:ext cx="77771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600" b="1" dirty="0">
                <a:latin typeface="Times New Roman" pitchFamily="18" charset="0"/>
              </a:rPr>
              <a:t>Název projektu:	OP VK 1.4 42937515</a:t>
            </a:r>
          </a:p>
          <a:p>
            <a:r>
              <a:rPr lang="cs-CZ" sz="1600" b="1" dirty="0">
                <a:latin typeface="Times New Roman" pitchFamily="18" charset="0"/>
              </a:rPr>
              <a:t>Číslo projektu:	</a:t>
            </a:r>
            <a:r>
              <a:rPr lang="cs-CZ" sz="1600" b="1" dirty="0">
                <a:solidFill>
                  <a:srgbClr val="000000"/>
                </a:solidFill>
                <a:latin typeface="Times New Roman" pitchFamily="18" charset="0"/>
              </a:rPr>
              <a:t>CZ.1.07/1.4.00/21.1253</a:t>
            </a:r>
          </a:p>
          <a:p>
            <a:pPr eaLnBrk="1" hangingPunct="1"/>
            <a:r>
              <a:rPr lang="cs-CZ" sz="1600" b="1" dirty="0" smtClean="0">
                <a:latin typeface="Times New Roman" pitchFamily="18" charset="0"/>
              </a:rPr>
              <a:t>Název </a:t>
            </a:r>
            <a:r>
              <a:rPr lang="cs-CZ" sz="1600" b="1" dirty="0">
                <a:latin typeface="Times New Roman" pitchFamily="18" charset="0"/>
              </a:rPr>
              <a:t>šablony:	</a:t>
            </a:r>
            <a:r>
              <a:rPr lang="cs-CZ" sz="1600" b="1" dirty="0">
                <a:latin typeface="Times New Roman" pitchFamily="18" charset="0"/>
                <a:cs typeface="Arial" charset="0"/>
              </a:rPr>
              <a:t>III/2 </a:t>
            </a:r>
            <a:r>
              <a:rPr lang="cs-CZ" sz="1600" b="1" dirty="0">
                <a:latin typeface="Times New Roman" pitchFamily="18" charset="0"/>
              </a:rPr>
              <a:t>Inovace a zkvalitnění výuky prostřednictvím ICT</a:t>
            </a:r>
          </a:p>
          <a:p>
            <a:pPr eaLnBrk="1" hangingPunct="1"/>
            <a:r>
              <a:rPr lang="cs-CZ" sz="1600" b="1" dirty="0">
                <a:latin typeface="Times New Roman" pitchFamily="18" charset="0"/>
              </a:rPr>
              <a:t>Název školy:	Základní škola Dašice, okres Pardubice</a:t>
            </a:r>
          </a:p>
          <a:p>
            <a:pPr eaLnBrk="1" hangingPunct="1"/>
            <a:endParaRPr lang="cs-CZ" sz="16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806450" y="1066800"/>
            <a:ext cx="7772400" cy="1082675"/>
          </a:xfrm>
        </p:spPr>
        <p:txBody>
          <a:bodyPr/>
          <a:lstStyle/>
          <a:p>
            <a:pPr eaLnBrk="1" hangingPunct="1"/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KOLMÉ HRANOLY – OBJEM</a:t>
            </a:r>
            <a:endParaRPr lang="cs-CZ" sz="3200" dirty="0" smtClean="0">
              <a:solidFill>
                <a:srgbClr val="FE27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2837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exahedr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412875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836613"/>
            <a:ext cx="7772400" cy="1470025"/>
          </a:xfrm>
        </p:spPr>
        <p:txBody>
          <a:bodyPr/>
          <a:lstStyle/>
          <a:p>
            <a:r>
              <a:rPr lang="cs-CZ" sz="6600" b="1">
                <a:effectLst>
                  <a:outerShdw blurRad="38100" dist="38100" dir="2700000" algn="tl">
                    <a:srgbClr val="FFFFFF"/>
                  </a:outerShdw>
                </a:effectLst>
              </a:rPr>
              <a:t>KOLMÝ HRANOL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105400"/>
            <a:ext cx="6400800" cy="1752600"/>
          </a:xfrm>
        </p:spPr>
        <p:txBody>
          <a:bodyPr/>
          <a:lstStyle/>
          <a:p>
            <a:r>
              <a:rPr lang="cs-CZ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994" y="961231"/>
            <a:ext cx="8686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Je to část prostoru, kterou těleso zaujímá.</a:t>
            </a:r>
          </a:p>
          <a:p>
            <a:pPr>
              <a:lnSpc>
                <a:spcPct val="90000"/>
              </a:lnSpc>
            </a:pPr>
            <a:r>
              <a:rPr lang="cs-CZ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Značka: </a:t>
            </a:r>
            <a:endParaRPr lang="cs-CZ" sz="4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cs-CZ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Základní </a:t>
            </a:r>
            <a:r>
              <a:rPr lang="cs-CZ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jednotka</a:t>
            </a:r>
            <a:r>
              <a:rPr lang="cs-CZ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endParaRPr lang="cs-CZ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cs-CZ" sz="2800" b="1" dirty="0" smtClean="0"/>
              <a:t>Odvozené jednotky od metru krychlového: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b="1" dirty="0" smtClean="0"/>
              <a:t>1 </a:t>
            </a:r>
            <a:r>
              <a:rPr lang="cs-CZ" b="1" dirty="0"/>
              <a:t>m</a:t>
            </a:r>
            <a:r>
              <a:rPr lang="cs-CZ" b="1" baseline="30000" dirty="0"/>
              <a:t>3</a:t>
            </a:r>
            <a:r>
              <a:rPr lang="cs-CZ" b="1" dirty="0"/>
              <a:t> = </a:t>
            </a:r>
            <a:r>
              <a:rPr lang="cs-CZ" b="1" dirty="0" smtClean="0"/>
              <a:t>…………dm</a:t>
            </a:r>
            <a:r>
              <a:rPr lang="cs-CZ" b="1" baseline="30000" dirty="0" smtClean="0"/>
              <a:t>3</a:t>
            </a:r>
            <a:endParaRPr lang="cs-CZ" b="1" baseline="300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b="1" dirty="0"/>
              <a:t>1 dm</a:t>
            </a:r>
            <a:r>
              <a:rPr lang="cs-CZ" b="1" baseline="30000" dirty="0"/>
              <a:t>3</a:t>
            </a:r>
            <a:r>
              <a:rPr lang="cs-CZ" b="1" dirty="0"/>
              <a:t> = </a:t>
            </a:r>
            <a:r>
              <a:rPr lang="cs-CZ" b="1" dirty="0" smtClean="0"/>
              <a:t>…………cm</a:t>
            </a:r>
            <a:r>
              <a:rPr lang="cs-CZ" b="1" baseline="30000" dirty="0" smtClean="0"/>
              <a:t>3</a:t>
            </a:r>
            <a:endParaRPr lang="cs-CZ" b="1" baseline="300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b="1" dirty="0"/>
              <a:t>1 cm</a:t>
            </a:r>
            <a:r>
              <a:rPr lang="cs-CZ" b="1" baseline="30000" dirty="0"/>
              <a:t>3</a:t>
            </a:r>
            <a:r>
              <a:rPr lang="cs-CZ" b="1" dirty="0"/>
              <a:t> = </a:t>
            </a:r>
            <a:r>
              <a:rPr lang="cs-CZ" b="1" dirty="0" smtClean="0"/>
              <a:t>………… </a:t>
            </a:r>
            <a:r>
              <a:rPr lang="cs-CZ" b="1" dirty="0"/>
              <a:t>mm</a:t>
            </a:r>
            <a:r>
              <a:rPr lang="cs-CZ" b="1" baseline="30000" dirty="0"/>
              <a:t>3</a:t>
            </a:r>
            <a:r>
              <a:rPr lang="cs-CZ" sz="3600" b="1" dirty="0"/>
              <a:t> </a:t>
            </a: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3971925" y="5122863"/>
            <a:ext cx="1008063" cy="649287"/>
            <a:chOff x="2472" y="1162"/>
            <a:chExt cx="635" cy="409"/>
          </a:xfrm>
        </p:grpSpPr>
        <p:sp>
          <p:nvSpPr>
            <p:cNvPr id="13317" name="AutoShape 5"/>
            <p:cNvSpPr>
              <a:spLocks noChangeArrowheads="1"/>
            </p:cNvSpPr>
            <p:nvPr/>
          </p:nvSpPr>
          <p:spPr bwMode="auto">
            <a:xfrm rot="10585589">
              <a:off x="2472" y="1344"/>
              <a:ext cx="635" cy="227"/>
            </a:xfrm>
            <a:prstGeom prst="curvedUpArrow">
              <a:avLst>
                <a:gd name="adj1" fmla="val 56400"/>
                <a:gd name="adj2" fmla="val 112348"/>
                <a:gd name="adj3" fmla="val 33333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2506" y="1162"/>
              <a:ext cx="5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cs-CZ" b="1">
                  <a:solidFill>
                    <a:srgbClr val="0000FF"/>
                  </a:solidFill>
                  <a:latin typeface="Verdana" pitchFamily="34" charset="0"/>
                </a:rPr>
                <a:t>:1000</a:t>
              </a:r>
            </a:p>
          </p:txBody>
        </p:sp>
      </p:grp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2819400" y="5122863"/>
            <a:ext cx="1139825" cy="649287"/>
            <a:chOff x="1791" y="1162"/>
            <a:chExt cx="635" cy="409"/>
          </a:xfrm>
        </p:grpSpPr>
        <p:sp>
          <p:nvSpPr>
            <p:cNvPr id="13320" name="AutoShape 8"/>
            <p:cNvSpPr>
              <a:spLocks noChangeArrowheads="1"/>
            </p:cNvSpPr>
            <p:nvPr/>
          </p:nvSpPr>
          <p:spPr bwMode="auto">
            <a:xfrm rot="10585589">
              <a:off x="1791" y="1344"/>
              <a:ext cx="635" cy="227"/>
            </a:xfrm>
            <a:prstGeom prst="curvedUpArrow">
              <a:avLst>
                <a:gd name="adj1" fmla="val 56400"/>
                <a:gd name="adj2" fmla="val 112348"/>
                <a:gd name="adj3" fmla="val 33333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1821" y="1162"/>
              <a:ext cx="5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cs-CZ" b="1">
                  <a:solidFill>
                    <a:srgbClr val="0000FF"/>
                  </a:solidFill>
                  <a:latin typeface="Verdana" pitchFamily="34" charset="0"/>
                </a:rPr>
                <a:t>:1000</a:t>
              </a:r>
            </a:p>
          </p:txBody>
        </p:sp>
      </p:grpSp>
      <p:grpSp>
        <p:nvGrpSpPr>
          <p:cNvPr id="13322" name="Group 10"/>
          <p:cNvGrpSpPr>
            <a:grpSpLocks/>
          </p:cNvGrpSpPr>
          <p:nvPr/>
        </p:nvGrpSpPr>
        <p:grpSpPr bwMode="auto">
          <a:xfrm>
            <a:off x="4979988" y="5121275"/>
            <a:ext cx="1081087" cy="649288"/>
            <a:chOff x="3107" y="1162"/>
            <a:chExt cx="635" cy="409"/>
          </a:xfrm>
        </p:grpSpPr>
        <p:sp>
          <p:nvSpPr>
            <p:cNvPr id="13323" name="AutoShape 11"/>
            <p:cNvSpPr>
              <a:spLocks noChangeArrowheads="1"/>
            </p:cNvSpPr>
            <p:nvPr/>
          </p:nvSpPr>
          <p:spPr bwMode="auto">
            <a:xfrm rot="10585589">
              <a:off x="3107" y="1344"/>
              <a:ext cx="635" cy="227"/>
            </a:xfrm>
            <a:prstGeom prst="curvedUpArrow">
              <a:avLst>
                <a:gd name="adj1" fmla="val 56400"/>
                <a:gd name="adj2" fmla="val 112348"/>
                <a:gd name="adj3" fmla="val 33333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324" name="Text Box 12"/>
            <p:cNvSpPr txBox="1">
              <a:spLocks noChangeArrowheads="1"/>
            </p:cNvSpPr>
            <p:nvPr/>
          </p:nvSpPr>
          <p:spPr bwMode="auto">
            <a:xfrm>
              <a:off x="3161" y="1162"/>
              <a:ext cx="5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cs-CZ" b="1">
                  <a:solidFill>
                    <a:srgbClr val="0000FF"/>
                  </a:solidFill>
                  <a:latin typeface="Verdana" pitchFamily="34" charset="0"/>
                </a:rPr>
                <a:t>:1000</a:t>
              </a:r>
            </a:p>
          </p:txBody>
        </p:sp>
      </p:grpSp>
      <p:grpSp>
        <p:nvGrpSpPr>
          <p:cNvPr id="13325" name="Group 13"/>
          <p:cNvGrpSpPr>
            <a:grpSpLocks/>
          </p:cNvGrpSpPr>
          <p:nvPr/>
        </p:nvGrpSpPr>
        <p:grpSpPr bwMode="auto">
          <a:xfrm>
            <a:off x="2819400" y="6130925"/>
            <a:ext cx="1233488" cy="727075"/>
            <a:chOff x="2290" y="3657"/>
            <a:chExt cx="777" cy="458"/>
          </a:xfrm>
        </p:grpSpPr>
        <p:sp>
          <p:nvSpPr>
            <p:cNvPr id="13326" name="AutoShape 14"/>
            <p:cNvSpPr>
              <a:spLocks noChangeArrowheads="1"/>
            </p:cNvSpPr>
            <p:nvPr/>
          </p:nvSpPr>
          <p:spPr bwMode="auto">
            <a:xfrm>
              <a:off x="2381" y="3657"/>
              <a:ext cx="686" cy="227"/>
            </a:xfrm>
            <a:prstGeom prst="curvedUpArrow">
              <a:avLst>
                <a:gd name="adj1" fmla="val 60441"/>
                <a:gd name="adj2" fmla="val 120881"/>
                <a:gd name="adj3" fmla="val 33333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327" name="Text Box 15"/>
            <p:cNvSpPr txBox="1">
              <a:spLocks noChangeArrowheads="1"/>
            </p:cNvSpPr>
            <p:nvPr/>
          </p:nvSpPr>
          <p:spPr bwMode="auto">
            <a:xfrm>
              <a:off x="2290" y="3884"/>
              <a:ext cx="7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cs-CZ" b="1">
                  <a:latin typeface="Verdana" pitchFamily="34" charset="0"/>
                </a:rPr>
                <a:t>x1000</a:t>
              </a:r>
            </a:p>
          </p:txBody>
        </p:sp>
      </p:grpSp>
      <p:grpSp>
        <p:nvGrpSpPr>
          <p:cNvPr id="13328" name="Group 16"/>
          <p:cNvGrpSpPr>
            <a:grpSpLocks/>
          </p:cNvGrpSpPr>
          <p:nvPr/>
        </p:nvGrpSpPr>
        <p:grpSpPr bwMode="auto">
          <a:xfrm>
            <a:off x="3900488" y="6130925"/>
            <a:ext cx="1150937" cy="727075"/>
            <a:chOff x="2971" y="3657"/>
            <a:chExt cx="725" cy="458"/>
          </a:xfrm>
        </p:grpSpPr>
        <p:sp>
          <p:nvSpPr>
            <p:cNvPr id="13329" name="AutoShape 17"/>
            <p:cNvSpPr>
              <a:spLocks noChangeArrowheads="1"/>
            </p:cNvSpPr>
            <p:nvPr/>
          </p:nvSpPr>
          <p:spPr bwMode="auto">
            <a:xfrm>
              <a:off x="3061" y="3657"/>
              <a:ext cx="635" cy="227"/>
            </a:xfrm>
            <a:prstGeom prst="curvedUpArrow">
              <a:avLst>
                <a:gd name="adj1" fmla="val 55947"/>
                <a:gd name="adj2" fmla="val 111894"/>
                <a:gd name="adj3" fmla="val 33333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330" name="Text Box 18"/>
            <p:cNvSpPr txBox="1">
              <a:spLocks noChangeArrowheads="1"/>
            </p:cNvSpPr>
            <p:nvPr/>
          </p:nvSpPr>
          <p:spPr bwMode="auto">
            <a:xfrm>
              <a:off x="2971" y="3884"/>
              <a:ext cx="6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cs-CZ" b="1">
                  <a:latin typeface="Verdana" pitchFamily="34" charset="0"/>
                </a:rPr>
                <a:t>x1000</a:t>
              </a:r>
            </a:p>
          </p:txBody>
        </p:sp>
      </p:grpSp>
      <p:grpSp>
        <p:nvGrpSpPr>
          <p:cNvPr id="13331" name="Group 19"/>
          <p:cNvGrpSpPr>
            <a:grpSpLocks/>
          </p:cNvGrpSpPr>
          <p:nvPr/>
        </p:nvGrpSpPr>
        <p:grpSpPr bwMode="auto">
          <a:xfrm>
            <a:off x="4979988" y="6130925"/>
            <a:ext cx="1150937" cy="727075"/>
            <a:chOff x="3651" y="3657"/>
            <a:chExt cx="725" cy="458"/>
          </a:xfrm>
        </p:grpSpPr>
        <p:sp>
          <p:nvSpPr>
            <p:cNvPr id="13332" name="AutoShape 20"/>
            <p:cNvSpPr>
              <a:spLocks noChangeArrowheads="1"/>
            </p:cNvSpPr>
            <p:nvPr/>
          </p:nvSpPr>
          <p:spPr bwMode="auto">
            <a:xfrm>
              <a:off x="3696" y="3657"/>
              <a:ext cx="635" cy="227"/>
            </a:xfrm>
            <a:prstGeom prst="curvedUpArrow">
              <a:avLst>
                <a:gd name="adj1" fmla="val 55947"/>
                <a:gd name="adj2" fmla="val 111894"/>
                <a:gd name="adj3" fmla="val 33333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333" name="Text Box 21"/>
            <p:cNvSpPr txBox="1">
              <a:spLocks noChangeArrowheads="1"/>
            </p:cNvSpPr>
            <p:nvPr/>
          </p:nvSpPr>
          <p:spPr bwMode="auto">
            <a:xfrm>
              <a:off x="3651" y="3884"/>
              <a:ext cx="7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b="1">
                  <a:latin typeface="Verdana" pitchFamily="34" charset="0"/>
                </a:rPr>
                <a:t>x1000</a:t>
              </a:r>
            </a:p>
          </p:txBody>
        </p:sp>
      </p:grp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990600" y="5638800"/>
            <a:ext cx="66960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cs-CZ" sz="3200" dirty="0"/>
              <a:t>                m</a:t>
            </a:r>
            <a:r>
              <a:rPr lang="cs-CZ" sz="3200" baseline="30000" dirty="0"/>
              <a:t>3</a:t>
            </a:r>
            <a:r>
              <a:rPr lang="cs-CZ" sz="3200" dirty="0"/>
              <a:t>  dm</a:t>
            </a:r>
            <a:r>
              <a:rPr lang="cs-CZ" sz="3200" baseline="30000" dirty="0"/>
              <a:t>3</a:t>
            </a:r>
            <a:r>
              <a:rPr lang="cs-CZ" sz="3200" dirty="0"/>
              <a:t>  cm</a:t>
            </a:r>
            <a:r>
              <a:rPr lang="cs-CZ" sz="3200" baseline="30000" dirty="0"/>
              <a:t>3</a:t>
            </a:r>
            <a:r>
              <a:rPr lang="cs-CZ" sz="3200" dirty="0"/>
              <a:t>  mm</a:t>
            </a:r>
            <a:r>
              <a:rPr lang="cs-CZ" sz="3200" baseline="30000" dirty="0"/>
              <a:t>3</a:t>
            </a:r>
            <a:endParaRPr lang="cs-CZ" sz="3200" dirty="0"/>
          </a:p>
        </p:txBody>
      </p:sp>
      <p:sp>
        <p:nvSpPr>
          <p:cNvPr id="2" name="Obdélník 1"/>
          <p:cNvSpPr/>
          <p:nvPr/>
        </p:nvSpPr>
        <p:spPr>
          <a:xfrm>
            <a:off x="4159066" y="3244334"/>
            <a:ext cx="1184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1 000 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4311466" y="3782459"/>
            <a:ext cx="1184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1 000 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4285186" y="4335099"/>
            <a:ext cx="1184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1 000 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615407" y="1458686"/>
            <a:ext cx="3621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cs-CZ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(z </a:t>
            </a:r>
            <a:r>
              <a:rPr lang="cs-CZ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ang</a:t>
            </a:r>
            <a:r>
              <a:rPr lang="cs-CZ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cs-CZ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Volume</a:t>
            </a:r>
            <a:r>
              <a:rPr lang="cs-CZ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</p:txBody>
      </p:sp>
      <p:sp>
        <p:nvSpPr>
          <p:cNvPr id="4" name="Obdélník 3"/>
          <p:cNvSpPr/>
          <p:nvPr/>
        </p:nvSpPr>
        <p:spPr>
          <a:xfrm>
            <a:off x="5179388" y="2094131"/>
            <a:ext cx="2642070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cs-CZ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cs-CZ" sz="4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  </a:t>
            </a:r>
            <a:r>
              <a:rPr lang="cs-CZ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(kubík)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763000" cy="6400800"/>
          </a:xfrm>
        </p:spPr>
        <p:txBody>
          <a:bodyPr/>
          <a:lstStyle/>
          <a:p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Odvozené jednotky od litru:</a:t>
            </a:r>
          </a:p>
          <a:p>
            <a:pPr algn="ctr">
              <a:buFontTx/>
              <a:buNone/>
            </a:pPr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Hektolitr 1 hl = 100 l </a:t>
            </a:r>
          </a:p>
          <a:p>
            <a:pPr algn="ctr">
              <a:buFontTx/>
              <a:buNone/>
            </a:pPr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Litr 1 l = 1000 ml</a:t>
            </a:r>
          </a:p>
          <a:p>
            <a:pPr algn="ctr">
              <a:buFontTx/>
              <a:buNone/>
            </a:pPr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Decilitr 1 dl = 0,1 l</a:t>
            </a:r>
          </a:p>
          <a:p>
            <a:pPr algn="ctr">
              <a:buFontTx/>
              <a:buNone/>
            </a:pPr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Mililitr 1 ml = 0,001 l</a:t>
            </a:r>
          </a:p>
          <a:p>
            <a:pPr algn="ctr">
              <a:buFontTx/>
              <a:buNone/>
            </a:pPr>
            <a:endParaRPr lang="cs-CZ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FontTx/>
              <a:buNone/>
            </a:pPr>
            <a:r>
              <a:rPr 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Důležité !</a:t>
            </a:r>
          </a:p>
          <a:p>
            <a:pPr algn="ctr">
              <a:buFontTx/>
              <a:buNone/>
            </a:pPr>
            <a:r>
              <a:rPr lang="cs-CZ" sz="3400" b="1">
                <a:effectLst>
                  <a:outerShdw blurRad="38100" dist="38100" dir="2700000" algn="tl">
                    <a:srgbClr val="FFFFFF"/>
                  </a:outerShdw>
                </a:effectLst>
              </a:rPr>
              <a:t>1 decimetr krychlový  (1 dm</a:t>
            </a:r>
            <a:r>
              <a:rPr lang="cs-CZ" sz="34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cs-CZ" sz="3400" b="1">
                <a:effectLst>
                  <a:outerShdw blurRad="38100" dist="38100" dir="2700000" algn="tl">
                    <a:srgbClr val="FFFFFF"/>
                  </a:outerShdw>
                </a:effectLst>
              </a:rPr>
              <a:t>) = 1 litr</a:t>
            </a:r>
          </a:p>
          <a:p>
            <a:pPr algn="ctr">
              <a:buFontTx/>
              <a:buNone/>
            </a:pPr>
            <a:r>
              <a:rPr lang="cs-CZ" sz="3400" b="1">
                <a:effectLst>
                  <a:outerShdw blurRad="38100" dist="38100" dir="2700000" algn="tl">
                    <a:srgbClr val="FFFFFF"/>
                  </a:outerShdw>
                </a:effectLst>
              </a:rPr>
              <a:t>1 centimetr krychlový  (1 cm</a:t>
            </a:r>
            <a:r>
              <a:rPr lang="cs-CZ" sz="34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cs-CZ" sz="3400" b="1">
                <a:effectLst>
                  <a:outerShdw blurRad="38100" dist="38100" dir="2700000" algn="tl">
                    <a:srgbClr val="FFFFFF"/>
                  </a:outerShdw>
                </a:effectLst>
              </a:rPr>
              <a:t>) = 1 mililitr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2332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0" y="304800"/>
            <a:ext cx="8915400" cy="6858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Další (i historické) jednotky objemu</a:t>
            </a:r>
          </a:p>
        </p:txBody>
      </p:sp>
      <p:graphicFrame>
        <p:nvGraphicFramePr>
          <p:cNvPr id="15514" name="Group 154"/>
          <p:cNvGraphicFramePr>
            <a:graphicFrameLocks noGrp="1"/>
          </p:cNvGraphicFramePr>
          <p:nvPr>
            <p:ph/>
          </p:nvPr>
        </p:nvGraphicFramePr>
        <p:xfrm>
          <a:off x="304800" y="1295400"/>
          <a:ext cx="8458200" cy="3840480"/>
        </p:xfrm>
        <a:graphic>
          <a:graphicData uri="http://schemas.openxmlformats.org/drawingml/2006/table">
            <a:tbl>
              <a:tblPr/>
              <a:tblGrid>
                <a:gridCol w="4343400"/>
                <a:gridCol w="4114800"/>
              </a:tblGrid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Korec starý český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0,09336 m</a:t>
                      </a:r>
                      <a:r>
                        <a:rPr kumimoji="0" lang="cs-CZ" sz="3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Věrtel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0,02334 m</a:t>
                      </a:r>
                      <a:r>
                        <a:rPr kumimoji="0" lang="cs-CZ" sz="3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Galon (USA)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3,785 dm</a:t>
                      </a:r>
                      <a:r>
                        <a:rPr kumimoji="0" lang="cs-CZ" sz="3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Galon (UK)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4,546 dm</a:t>
                      </a:r>
                      <a:r>
                        <a:rPr kumimoji="0" lang="cs-CZ" sz="3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Pinta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0,568 dm</a:t>
                      </a:r>
                      <a:r>
                        <a:rPr kumimoji="0" lang="cs-CZ" sz="3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Barel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158,998 dm</a:t>
                      </a:r>
                      <a:r>
                        <a:rPr kumimoji="0" lang="cs-CZ" sz="3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516" name="Picture 156" descr="benzínové pumpy,čerpací stanice,čerpadla,palivo,přírodní zdroje,průmyslová odvětví,rafinérie,ropné barely,ropné vrty,studny,sudy,těžba nafty,těžní věže,vrtné věže,v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434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r>
              <a:rPr 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Příklady k procvičení převodů jednotek objemu: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1219200" y="1600200"/>
            <a:ext cx="7315200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sz="3200" b="1"/>
              <a:t>87 cm</a:t>
            </a:r>
            <a:r>
              <a:rPr lang="cs-CZ" sz="3200" b="1" baseline="30000"/>
              <a:t>3</a:t>
            </a:r>
            <a:r>
              <a:rPr lang="cs-CZ" sz="3200" b="1"/>
              <a:t> =			ml</a:t>
            </a:r>
            <a:endParaRPr lang="cs-CZ" sz="3200"/>
          </a:p>
          <a:p>
            <a:r>
              <a:rPr lang="cs-CZ" sz="3200" b="1"/>
              <a:t>5,5 cm</a:t>
            </a:r>
            <a:r>
              <a:rPr lang="cs-CZ" sz="3200" b="1" baseline="30000"/>
              <a:t>3</a:t>
            </a:r>
            <a:r>
              <a:rPr lang="cs-CZ" sz="3200" b="1"/>
              <a:t> =			mm</a:t>
            </a:r>
            <a:r>
              <a:rPr lang="cs-CZ" sz="3200" b="1" baseline="30000"/>
              <a:t>3</a:t>
            </a:r>
            <a:endParaRPr lang="cs-CZ" sz="3200" baseline="30000"/>
          </a:p>
          <a:p>
            <a:r>
              <a:rPr lang="cs-CZ" sz="3200" b="1"/>
              <a:t>5,6 l =			ml</a:t>
            </a:r>
            <a:endParaRPr lang="cs-CZ" sz="3200"/>
          </a:p>
          <a:p>
            <a:r>
              <a:rPr lang="cs-CZ" sz="3200" b="1"/>
              <a:t>50 l =			cm</a:t>
            </a:r>
            <a:r>
              <a:rPr lang="cs-CZ" sz="3200" b="1" baseline="30000"/>
              <a:t>3</a:t>
            </a:r>
            <a:endParaRPr lang="cs-CZ" sz="3200" baseline="30000"/>
          </a:p>
          <a:p>
            <a:r>
              <a:rPr lang="cs-CZ" sz="3200" b="1"/>
              <a:t>5 236 dm</a:t>
            </a:r>
            <a:r>
              <a:rPr lang="cs-CZ" sz="3200" b="1" baseline="30000"/>
              <a:t>3</a:t>
            </a:r>
            <a:r>
              <a:rPr lang="cs-CZ" sz="3200" b="1"/>
              <a:t> =		m</a:t>
            </a:r>
            <a:r>
              <a:rPr lang="cs-CZ" sz="3200" b="1" baseline="30000"/>
              <a:t>3</a:t>
            </a:r>
            <a:endParaRPr lang="cs-CZ" sz="3200" baseline="30000"/>
          </a:p>
          <a:p>
            <a:r>
              <a:rPr lang="cs-CZ" sz="3200" b="1"/>
              <a:t>562 ml =			cm</a:t>
            </a:r>
            <a:r>
              <a:rPr lang="cs-CZ" sz="3200" b="1" baseline="30000"/>
              <a:t>3</a:t>
            </a:r>
            <a:endParaRPr lang="cs-CZ" sz="3200" baseline="30000"/>
          </a:p>
          <a:p>
            <a:r>
              <a:rPr lang="cs-CZ" sz="3200" b="1"/>
              <a:t>52 ml =			dm</a:t>
            </a:r>
            <a:r>
              <a:rPr lang="cs-CZ" sz="3200" b="1" baseline="30000"/>
              <a:t>3</a:t>
            </a:r>
          </a:p>
          <a:p>
            <a:r>
              <a:rPr lang="cs-CZ" sz="3200" b="1"/>
              <a:t>420 l =			hl</a:t>
            </a:r>
            <a:endParaRPr lang="cs-CZ" sz="3200"/>
          </a:p>
          <a:p>
            <a:r>
              <a:rPr lang="cs-CZ" sz="3200" b="1"/>
              <a:t>0,16 m</a:t>
            </a:r>
            <a:r>
              <a:rPr lang="cs-CZ" sz="3200" b="1" baseline="30000"/>
              <a:t>3</a:t>
            </a:r>
            <a:r>
              <a:rPr lang="cs-CZ" sz="3200" b="1"/>
              <a:t> =			dm</a:t>
            </a:r>
            <a:r>
              <a:rPr lang="cs-CZ" sz="3200" b="1" baseline="30000"/>
              <a:t>3</a:t>
            </a:r>
            <a:endParaRPr lang="cs-CZ" sz="3200" baseline="30000"/>
          </a:p>
          <a:p>
            <a:r>
              <a:rPr lang="cs-CZ" sz="3200" b="1"/>
              <a:t>25 dm</a:t>
            </a:r>
            <a:r>
              <a:rPr lang="cs-CZ" sz="3200" b="1" baseline="30000"/>
              <a:t>3</a:t>
            </a:r>
            <a:r>
              <a:rPr lang="cs-CZ" sz="3200" b="1"/>
              <a:t> =			l</a:t>
            </a:r>
          </a:p>
          <a:p>
            <a:endParaRPr lang="cs-CZ" sz="3200"/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3276600" y="15240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87</a:t>
            </a: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3276600" y="20574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5500</a:t>
            </a: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2743200" y="25908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5600</a:t>
            </a: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2438400" y="30480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50 000</a:t>
            </a: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3581400" y="35052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5,236</a:t>
            </a: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3200400" y="40386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562</a:t>
            </a: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2895600" y="44958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0,052</a:t>
            </a: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2895600" y="49530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4,2</a:t>
            </a: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3048000" y="54864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160</a:t>
            </a: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3048000" y="59436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/>
      <p:bldP spid="17426" grpId="0"/>
      <p:bldP spid="17427" grpId="0"/>
      <p:bldP spid="17428" grpId="0"/>
      <p:bldP spid="17429" grpId="0"/>
      <p:bldP spid="17430" grpId="0"/>
      <p:bldP spid="17431" grpId="0"/>
      <p:bldP spid="17432" grpId="0"/>
      <p:bldP spid="17433" grpId="0"/>
      <p:bldP spid="174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1" name="Line 39"/>
          <p:cNvSpPr>
            <a:spLocks noChangeShapeType="1"/>
          </p:cNvSpPr>
          <p:nvPr/>
        </p:nvSpPr>
        <p:spPr bwMode="auto">
          <a:xfrm>
            <a:off x="1524000" y="32004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8215" name="Picture 23" descr="džbány,kropicí konve,zahrádkáři,zalévací hrnc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231" b="8615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36047" flipH="1">
            <a:off x="2504419" y="1706888"/>
            <a:ext cx="1958928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cs-CZ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OBJEM HRANOLU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Objem krychle:</a:t>
            </a:r>
          </a:p>
        </p:txBody>
      </p:sp>
      <p:sp>
        <p:nvSpPr>
          <p:cNvPr id="8216" name="AutoShape 24"/>
          <p:cNvSpPr>
            <a:spLocks noChangeArrowheads="1"/>
          </p:cNvSpPr>
          <p:nvPr/>
        </p:nvSpPr>
        <p:spPr bwMode="auto">
          <a:xfrm>
            <a:off x="762000" y="5334000"/>
            <a:ext cx="2971800" cy="768350"/>
          </a:xfrm>
          <a:prstGeom prst="parallelogram">
            <a:avLst>
              <a:gd name="adj" fmla="val 96694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18" name="AutoShape 26"/>
          <p:cNvSpPr>
            <a:spLocks noChangeArrowheads="1"/>
          </p:cNvSpPr>
          <p:nvPr/>
        </p:nvSpPr>
        <p:spPr bwMode="auto">
          <a:xfrm>
            <a:off x="1295400" y="4572000"/>
            <a:ext cx="2438400" cy="990600"/>
          </a:xfrm>
          <a:prstGeom prst="cube">
            <a:avLst>
              <a:gd name="adj" fmla="val 2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21" name="AutoShape 29"/>
          <p:cNvSpPr>
            <a:spLocks noChangeArrowheads="1"/>
          </p:cNvSpPr>
          <p:nvPr/>
        </p:nvSpPr>
        <p:spPr bwMode="auto">
          <a:xfrm>
            <a:off x="1143000" y="4724400"/>
            <a:ext cx="2438400" cy="990600"/>
          </a:xfrm>
          <a:prstGeom prst="cube">
            <a:avLst>
              <a:gd name="adj" fmla="val 2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22" name="AutoShape 30"/>
          <p:cNvSpPr>
            <a:spLocks noChangeArrowheads="1"/>
          </p:cNvSpPr>
          <p:nvPr/>
        </p:nvSpPr>
        <p:spPr bwMode="auto">
          <a:xfrm>
            <a:off x="990600" y="4876800"/>
            <a:ext cx="2438400" cy="990600"/>
          </a:xfrm>
          <a:prstGeom prst="cube">
            <a:avLst>
              <a:gd name="adj" fmla="val 2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23" name="AutoShape 31"/>
          <p:cNvSpPr>
            <a:spLocks noChangeArrowheads="1"/>
          </p:cNvSpPr>
          <p:nvPr/>
        </p:nvSpPr>
        <p:spPr bwMode="auto">
          <a:xfrm>
            <a:off x="762000" y="5105400"/>
            <a:ext cx="2438400" cy="990600"/>
          </a:xfrm>
          <a:prstGeom prst="cube">
            <a:avLst>
              <a:gd name="adj" fmla="val 2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1600200" y="5943600"/>
            <a:ext cx="46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</a:p>
        </p:txBody>
      </p:sp>
      <p:sp>
        <p:nvSpPr>
          <p:cNvPr id="8228" name="Rectangle 36"/>
          <p:cNvSpPr>
            <a:spLocks noChangeArrowheads="1"/>
          </p:cNvSpPr>
          <p:nvPr/>
        </p:nvSpPr>
        <p:spPr bwMode="auto">
          <a:xfrm>
            <a:off x="3733800" y="3810000"/>
            <a:ext cx="46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3581400" y="5334000"/>
            <a:ext cx="46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</a:p>
        </p:txBody>
      </p:sp>
      <p:sp>
        <p:nvSpPr>
          <p:cNvPr id="8230" name="AutoShape 38"/>
          <p:cNvSpPr>
            <a:spLocks noChangeArrowheads="1"/>
          </p:cNvSpPr>
          <p:nvPr/>
        </p:nvSpPr>
        <p:spPr bwMode="auto">
          <a:xfrm>
            <a:off x="762000" y="3200400"/>
            <a:ext cx="2971800" cy="2895600"/>
          </a:xfrm>
          <a:prstGeom prst="cube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32" name="AutoShape 40"/>
          <p:cNvSpPr>
            <a:spLocks noChangeArrowheads="1"/>
          </p:cNvSpPr>
          <p:nvPr/>
        </p:nvSpPr>
        <p:spPr bwMode="auto">
          <a:xfrm>
            <a:off x="762000" y="3200400"/>
            <a:ext cx="2971800" cy="2895600"/>
          </a:xfrm>
          <a:prstGeom prst="cube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33" name="AutoShape 41"/>
          <p:cNvSpPr>
            <a:spLocks noChangeArrowheads="1"/>
          </p:cNvSpPr>
          <p:nvPr/>
        </p:nvSpPr>
        <p:spPr bwMode="auto">
          <a:xfrm>
            <a:off x="762000" y="5334000"/>
            <a:ext cx="2971800" cy="762000"/>
          </a:xfrm>
          <a:prstGeom prst="parallelogram">
            <a:avLst>
              <a:gd name="adj" fmla="val 975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36" name="Line 44"/>
          <p:cNvSpPr>
            <a:spLocks noChangeShapeType="1"/>
          </p:cNvSpPr>
          <p:nvPr/>
        </p:nvSpPr>
        <p:spPr bwMode="auto">
          <a:xfrm>
            <a:off x="1524000" y="32004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4648200" y="2209800"/>
            <a:ext cx="40973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 = a . a . a</a:t>
            </a: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5638800" y="5584825"/>
            <a:ext cx="3270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obsah podstavy</a:t>
            </a:r>
          </a:p>
        </p:txBody>
      </p:sp>
      <p:sp>
        <p:nvSpPr>
          <p:cNvPr id="8239" name="Rectangle 47"/>
          <p:cNvSpPr>
            <a:spLocks noChangeArrowheads="1"/>
          </p:cNvSpPr>
          <p:nvPr/>
        </p:nvSpPr>
        <p:spPr bwMode="auto">
          <a:xfrm>
            <a:off x="5943600" y="3962400"/>
            <a:ext cx="1597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výška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5 0.0111 L 0.48334 0.0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55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-2.89017E-6 L 0.48333 0.022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52 -0.00671 L 0.16614 -0.0067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00578E-6 L 0.51615 0.0265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99" y="131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56069E-6 L 0.19115 0.0598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9" y="29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7" grpId="0"/>
      <p:bldP spid="8228" grpId="0"/>
      <p:bldP spid="8229" grpId="0"/>
      <p:bldP spid="8233" grpId="0" animBg="1"/>
      <p:bldP spid="8236" grpId="0" animBg="1"/>
      <p:bldP spid="8237" grpId="0"/>
      <p:bldP spid="8238" grpId="0"/>
      <p:bldP spid="82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685800" y="4495800"/>
            <a:ext cx="2438400" cy="609600"/>
          </a:xfrm>
          <a:prstGeom prst="parallelogram">
            <a:avLst>
              <a:gd name="adj" fmla="val 100000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685800" y="2057400"/>
            <a:ext cx="2382838" cy="3071813"/>
            <a:chOff x="528" y="1680"/>
            <a:chExt cx="1501" cy="1935"/>
          </a:xfrm>
        </p:grpSpPr>
        <p:sp>
          <p:nvSpPr>
            <p:cNvPr id="9221" name="AutoShape 5"/>
            <p:cNvSpPr>
              <a:spLocks noChangeArrowheads="1"/>
            </p:cNvSpPr>
            <p:nvPr/>
          </p:nvSpPr>
          <p:spPr bwMode="auto">
            <a:xfrm>
              <a:off x="528" y="1680"/>
              <a:ext cx="1501" cy="1935"/>
            </a:xfrm>
            <a:prstGeom prst="cube">
              <a:avLst>
                <a:gd name="adj" fmla="val 25000"/>
              </a:avLst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22" name="Line 6"/>
            <p:cNvSpPr>
              <a:spLocks noChangeShapeType="1"/>
            </p:cNvSpPr>
            <p:nvPr/>
          </p:nvSpPr>
          <p:spPr bwMode="auto">
            <a:xfrm flipH="1">
              <a:off x="890" y="1680"/>
              <a:ext cx="0" cy="154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23" name="Line 7"/>
            <p:cNvSpPr>
              <a:spLocks noChangeShapeType="1"/>
            </p:cNvSpPr>
            <p:nvPr/>
          </p:nvSpPr>
          <p:spPr bwMode="auto">
            <a:xfrm flipH="1">
              <a:off x="890" y="3222"/>
              <a:ext cx="113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24" name="Line 8"/>
            <p:cNvSpPr>
              <a:spLocks noChangeShapeType="1"/>
            </p:cNvSpPr>
            <p:nvPr/>
          </p:nvSpPr>
          <p:spPr bwMode="auto">
            <a:xfrm flipV="1">
              <a:off x="528" y="3222"/>
              <a:ext cx="362" cy="39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cs-CZ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OBJEM HRANOLU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4525963"/>
          </a:xfrm>
        </p:spPr>
        <p:txBody>
          <a:bodyPr/>
          <a:lstStyle/>
          <a:p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Objem kvádru: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1295400" y="5029200"/>
            <a:ext cx="43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819400" y="4648200"/>
            <a:ext cx="46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124200" y="2819400"/>
            <a:ext cx="43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4343400" y="2514600"/>
            <a:ext cx="41386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6000" b="1">
                <a:effectLst>
                  <a:outerShdw blurRad="38100" dist="38100" dir="2700000" algn="tl">
                    <a:srgbClr val="FFFFFF"/>
                  </a:outerShdw>
                </a:effectLst>
              </a:rPr>
              <a:t>V =</a:t>
            </a:r>
            <a:r>
              <a:rPr lang="cs-CZ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6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. b</a:t>
            </a:r>
            <a:r>
              <a:rPr lang="cs-CZ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. c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987425" y="5360988"/>
            <a:ext cx="78867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objem hranolu = </a:t>
            </a:r>
          </a:p>
          <a:p>
            <a:pPr algn="ctr"/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obsah podstavy . výška hranolu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4419600" y="3810000"/>
            <a:ext cx="3581400" cy="1031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6000" b="1">
                <a:effectLst>
                  <a:outerShdw blurRad="38100" dist="38100" dir="2700000" algn="tl">
                    <a:srgbClr val="FFFFFF"/>
                  </a:outerShdw>
                </a:effectLst>
              </a:rPr>
              <a:t>V = </a:t>
            </a:r>
            <a:r>
              <a:rPr lang="cs-CZ" sz="6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cs-CZ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cs-CZ" sz="6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. </a:t>
            </a:r>
            <a:r>
              <a:rPr lang="cs-CZ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3048000" y="2057400"/>
            <a:ext cx="0" cy="2438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 rot="16200000">
            <a:off x="213519" y="29868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obsah podstavy</a:t>
            </a: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 rot="16200000">
            <a:off x="2072481" y="3185319"/>
            <a:ext cx="1311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výška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1" grpId="0"/>
      <p:bldP spid="9232" grpId="0"/>
      <p:bldP spid="9233" grpId="0" animBg="1"/>
      <p:bldP spid="9234" grpId="0"/>
      <p:bldP spid="92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cs-CZ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Objem hranolu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84213" y="5949950"/>
            <a:ext cx="219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podstava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79388" y="765175"/>
            <a:ext cx="8812212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2800"/>
              <a:t>   Vypočítej objem trojbokého hranolu s podstavou tvaru trojúhelníku o rozměrech: a = 3 cm , b = 4 cm, c = 5 cm, v</a:t>
            </a:r>
            <a:r>
              <a:rPr lang="cs-CZ" sz="2800" baseline="-25000"/>
              <a:t>c</a:t>
            </a:r>
            <a:r>
              <a:rPr lang="cs-CZ" sz="2800"/>
              <a:t> = 4 cm a výškou hranolu vh = 8 cm.</a:t>
            </a:r>
          </a:p>
        </p:txBody>
      </p:sp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971550" y="2205038"/>
            <a:ext cx="1735138" cy="3243262"/>
            <a:chOff x="612" y="1389"/>
            <a:chExt cx="1093" cy="2043"/>
          </a:xfrm>
        </p:grpSpPr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612" y="3432"/>
              <a:ext cx="109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 flipV="1">
              <a:off x="612" y="2827"/>
              <a:ext cx="692" cy="60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>
              <a:off x="1304" y="2827"/>
              <a:ext cx="401" cy="60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>
              <a:off x="1304" y="1389"/>
              <a:ext cx="401" cy="60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5" name="Line 11"/>
            <p:cNvSpPr>
              <a:spLocks noChangeShapeType="1"/>
            </p:cNvSpPr>
            <p:nvPr/>
          </p:nvSpPr>
          <p:spPr bwMode="auto">
            <a:xfrm flipV="1">
              <a:off x="1304" y="1389"/>
              <a:ext cx="0" cy="143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6" name="Line 12"/>
            <p:cNvSpPr>
              <a:spLocks noChangeShapeType="1"/>
            </p:cNvSpPr>
            <p:nvPr/>
          </p:nvSpPr>
          <p:spPr bwMode="auto">
            <a:xfrm flipV="1">
              <a:off x="612" y="1389"/>
              <a:ext cx="692" cy="60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>
              <a:off x="1705" y="1994"/>
              <a:ext cx="0" cy="143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>
              <a:off x="612" y="1994"/>
              <a:ext cx="109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>
              <a:off x="612" y="1994"/>
              <a:ext cx="0" cy="143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1280" name="Line 16"/>
          <p:cNvSpPr>
            <a:spLocks noChangeShapeType="1"/>
          </p:cNvSpPr>
          <p:nvPr/>
        </p:nvSpPr>
        <p:spPr bwMode="auto">
          <a:xfrm flipV="1">
            <a:off x="971550" y="5445125"/>
            <a:ext cx="172878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2051050" y="4508500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1116013" y="5516563"/>
            <a:ext cx="15986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c = 5 cm</a:t>
            </a: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2051050" y="4868863"/>
            <a:ext cx="1733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v</a:t>
            </a:r>
            <a:r>
              <a:rPr lang="cs-CZ" sz="2800" b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c</a:t>
            </a:r>
            <a:r>
              <a:rPr lang="cs-CZ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= 4 cm</a:t>
            </a: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 rot="16200000">
            <a:off x="-251618" y="4131468"/>
            <a:ext cx="1816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vh = 8 cm</a:t>
            </a: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3886200" y="3048000"/>
            <a:ext cx="3524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cs-CZ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(c . v</a:t>
            </a:r>
            <a:r>
              <a:rPr lang="cs-CZ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cs-CZ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: 2</a:t>
            </a:r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3962400" y="3657600"/>
            <a:ext cx="3382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cs-CZ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(5 . 4) : 2</a:t>
            </a: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4038600" y="4343400"/>
            <a:ext cx="2951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cs-CZ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</a:t>
            </a:r>
            <a:r>
              <a:rPr lang="cs-CZ" sz="4000" b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cm</a:t>
            </a:r>
            <a:r>
              <a:rPr lang="cs-CZ" sz="4000" b="1" u="sng" baseline="30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3810000" y="2057400"/>
            <a:ext cx="3581400" cy="1031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6000" b="1">
                <a:effectLst>
                  <a:outerShdw blurRad="38100" dist="38100" dir="2700000" algn="tl">
                    <a:srgbClr val="FFFFFF"/>
                  </a:outerShdw>
                </a:effectLst>
              </a:rPr>
              <a:t>V = </a:t>
            </a:r>
            <a:r>
              <a:rPr lang="cs-CZ" sz="6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cs-CZ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cs-CZ" sz="6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. </a:t>
            </a:r>
            <a:r>
              <a:rPr lang="cs-CZ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4038600" y="5257800"/>
            <a:ext cx="243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V = </a:t>
            </a:r>
            <a:r>
              <a:rPr lang="cs-CZ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cs-CZ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. </a:t>
            </a:r>
            <a:r>
              <a:rPr 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4038600" y="5943600"/>
            <a:ext cx="480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V = </a:t>
            </a:r>
            <a:r>
              <a:rPr lang="cs-CZ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. </a:t>
            </a:r>
            <a:r>
              <a:rPr 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 </a:t>
            </a:r>
            <a:r>
              <a:rPr lang="cs-CZ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= </a:t>
            </a:r>
            <a:r>
              <a:rPr lang="cs-CZ" sz="40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80 cm</a:t>
            </a:r>
            <a:r>
              <a:rPr lang="cs-CZ" sz="4000" b="1" u="sng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>
            <a:off x="990600" y="32004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82" grpId="0"/>
      <p:bldP spid="11283" grpId="0"/>
      <p:bldP spid="11284" grpId="0"/>
      <p:bldP spid="11285" grpId="0"/>
      <p:bldP spid="11286" grpId="0"/>
      <p:bldP spid="11287" grpId="0"/>
      <p:bldP spid="11289" grpId="0"/>
      <p:bldP spid="11290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311</Words>
  <Application>Microsoft Office PowerPoint</Application>
  <PresentationFormat>Předvádění na obrazovce (4:3)</PresentationFormat>
  <Paragraphs>109</Paragraphs>
  <Slides>9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Verdana</vt:lpstr>
      <vt:lpstr>Výchozí návrh</vt:lpstr>
      <vt:lpstr>Rastrový obrázek</vt:lpstr>
      <vt:lpstr>KOLMÉ HRANOLY – OBJEM</vt:lpstr>
      <vt:lpstr>KOLMÝ HRANOL</vt:lpstr>
      <vt:lpstr>OBJEM</vt:lpstr>
      <vt:lpstr>Prezentace aplikace PowerPoint</vt:lpstr>
      <vt:lpstr>Prezentace aplikace PowerPoint</vt:lpstr>
      <vt:lpstr>Příklady k procvičení převodů jednotek objemu:</vt:lpstr>
      <vt:lpstr>OBJEM HRANOLU</vt:lpstr>
      <vt:lpstr>OBJEM HRANOLU</vt:lpstr>
      <vt:lpstr>Objem hranolu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pc-135M</dc:creator>
  <cp:lastModifiedBy>Křepelová Alena</cp:lastModifiedBy>
  <cp:revision>18</cp:revision>
  <cp:lastPrinted>1601-01-01T00:00:00Z</cp:lastPrinted>
  <dcterms:created xsi:type="dcterms:W3CDTF">1601-01-01T00:00:00Z</dcterms:created>
  <dcterms:modified xsi:type="dcterms:W3CDTF">2020-03-27T10:40:50Z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