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67" r:id="rId3"/>
    <p:sldId id="274" r:id="rId4"/>
    <p:sldId id="269" r:id="rId5"/>
    <p:sldId id="275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66FF33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4" d="100"/>
          <a:sy n="54" d="100"/>
        </p:scale>
        <p:origin x="1640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6D46D-40E2-4C85-9BA1-8E48CA09BC61}" type="datetimeFigureOut">
              <a:rPr lang="cs-CZ" smtClean="0"/>
              <a:pPr/>
              <a:t>27.03.2020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D62C2-CC38-4184-A063-0D7BF54A7F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558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4D62C2-CC38-4184-A063-0D7BF54A7F9F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2551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980728"/>
            <a:ext cx="8712968" cy="4176464"/>
          </a:xfrm>
        </p:spPr>
        <p:txBody>
          <a:bodyPr>
            <a:noAutofit/>
          </a:bodyPr>
          <a:lstStyle/>
          <a:p>
            <a:pPr algn="ctr"/>
            <a:r>
              <a:rPr lang="cs-CZ" sz="12600" b="1" dirty="0" smtClean="0">
                <a:solidFill>
                  <a:srgbClr val="00B0F0"/>
                </a:solidFill>
              </a:rPr>
              <a:t>Povrch hranolu</a:t>
            </a:r>
            <a:endParaRPr lang="cs-CZ" sz="12600" b="1" dirty="0">
              <a:solidFill>
                <a:srgbClr val="00B0F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4476" y="4988768"/>
            <a:ext cx="6200796" cy="1752600"/>
          </a:xfrm>
        </p:spPr>
        <p:txBody>
          <a:bodyPr>
            <a:normAutofit/>
          </a:bodyPr>
          <a:lstStyle/>
          <a:p>
            <a:pPr algn="ctr"/>
            <a:endParaRPr lang="cs-CZ" sz="1600" dirty="0" smtClean="0"/>
          </a:p>
          <a:p>
            <a:pPr algn="ctr"/>
            <a:r>
              <a:rPr lang="cs-CZ" sz="1600" dirty="0" smtClean="0"/>
              <a:t>Autor: Tomáš Najman</a:t>
            </a:r>
          </a:p>
          <a:p>
            <a:pPr algn="ctr"/>
            <a:r>
              <a:rPr lang="cs-CZ" sz="1600" dirty="0" smtClean="0"/>
              <a:t>Vytvořeno v rámci v projektu „EU peníze školám“ </a:t>
            </a:r>
          </a:p>
          <a:p>
            <a:pPr algn="ctr"/>
            <a:r>
              <a:rPr lang="cs-CZ" sz="1600" b="1" dirty="0" smtClean="0"/>
              <a:t>OP VK oblast podpory 1.4 s názvem Zlepšení podmínek pro vzdělávání na základních školách</a:t>
            </a:r>
            <a:endParaRPr lang="cs-CZ" sz="1600" dirty="0"/>
          </a:p>
        </p:txBody>
      </p:sp>
      <p:pic>
        <p:nvPicPr>
          <p:cNvPr id="4" name="Obrázek 3" descr="logo_E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1692" y="188640"/>
            <a:ext cx="5029200" cy="121920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058220" y="4859868"/>
            <a:ext cx="30716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VY_32_INOVACE_56_S_hranol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Kosoúhelník 34"/>
          <p:cNvSpPr/>
          <p:nvPr/>
        </p:nvSpPr>
        <p:spPr>
          <a:xfrm rot="9704770">
            <a:off x="165400" y="1969312"/>
            <a:ext cx="3400514" cy="1835547"/>
          </a:xfrm>
          <a:prstGeom prst="parallelogram">
            <a:avLst>
              <a:gd name="adj" fmla="val 3233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Kosoúhelník 44"/>
          <p:cNvSpPr/>
          <p:nvPr/>
        </p:nvSpPr>
        <p:spPr>
          <a:xfrm rot="9704770">
            <a:off x="174778" y="1971167"/>
            <a:ext cx="3400514" cy="1835547"/>
          </a:xfrm>
          <a:prstGeom prst="parallelogram">
            <a:avLst>
              <a:gd name="adj" fmla="val 3233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Kosoúhelník 46"/>
          <p:cNvSpPr/>
          <p:nvPr/>
        </p:nvSpPr>
        <p:spPr>
          <a:xfrm rot="5400000" flipV="1">
            <a:off x="1398687" y="3082181"/>
            <a:ext cx="3342741" cy="291966"/>
          </a:xfrm>
          <a:prstGeom prst="parallelogram">
            <a:avLst>
              <a:gd name="adj" fmla="val 508079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Kosoúhelník 42"/>
          <p:cNvSpPr/>
          <p:nvPr/>
        </p:nvSpPr>
        <p:spPr>
          <a:xfrm rot="11778850" flipH="1">
            <a:off x="259348" y="2730838"/>
            <a:ext cx="2991872" cy="1900384"/>
          </a:xfrm>
          <a:prstGeom prst="parallelogram">
            <a:avLst>
              <a:gd name="adj" fmla="val 289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Rovnoramenný trojúhelník 32"/>
          <p:cNvSpPr/>
          <p:nvPr/>
        </p:nvSpPr>
        <p:spPr>
          <a:xfrm rot="997235">
            <a:off x="718635" y="3064707"/>
            <a:ext cx="2469778" cy="1613670"/>
          </a:xfrm>
          <a:prstGeom prst="triangle">
            <a:avLst>
              <a:gd name="adj" fmla="val 93341"/>
            </a:avLst>
          </a:prstGeom>
          <a:solidFill>
            <a:schemeClr val="accent6">
              <a:lumMod val="75000"/>
              <a:alpha val="70000"/>
            </a:schemeClr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Kosoúhelník 33"/>
          <p:cNvSpPr/>
          <p:nvPr/>
        </p:nvSpPr>
        <p:spPr>
          <a:xfrm rot="11778850" flipH="1">
            <a:off x="249970" y="2728983"/>
            <a:ext cx="2991872" cy="1900384"/>
          </a:xfrm>
          <a:prstGeom prst="parallelogram">
            <a:avLst>
              <a:gd name="adj" fmla="val 289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Rovnoramenný trojúhelník 30"/>
          <p:cNvSpPr/>
          <p:nvPr/>
        </p:nvSpPr>
        <p:spPr>
          <a:xfrm rot="997235">
            <a:off x="703057" y="1130839"/>
            <a:ext cx="2487065" cy="1600655"/>
          </a:xfrm>
          <a:prstGeom prst="triangle">
            <a:avLst>
              <a:gd name="adj" fmla="val 93993"/>
            </a:avLst>
          </a:prstGeom>
          <a:solidFill>
            <a:srgbClr val="7030A0"/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179512" y="-4737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4800" b="1" dirty="0" smtClean="0">
                <a:solidFill>
                  <a:srgbClr val="00B0F0"/>
                </a:solidFill>
              </a:rPr>
              <a:t>Síť trojbokého hranolu</a:t>
            </a:r>
            <a:endParaRPr lang="cs-CZ" sz="4800" b="1" dirty="0">
              <a:solidFill>
                <a:srgbClr val="00B0F0"/>
              </a:solidFill>
            </a:endParaRPr>
          </a:p>
        </p:txBody>
      </p:sp>
      <p:sp>
        <p:nvSpPr>
          <p:cNvPr id="36" name="Kosoúhelník 35"/>
          <p:cNvSpPr/>
          <p:nvPr/>
        </p:nvSpPr>
        <p:spPr>
          <a:xfrm rot="5400000" flipV="1">
            <a:off x="1389309" y="3080326"/>
            <a:ext cx="3342741" cy="291966"/>
          </a:xfrm>
          <a:prstGeom prst="parallelogram">
            <a:avLst>
              <a:gd name="adj" fmla="val 508079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2" name="Skupina 31"/>
          <p:cNvGrpSpPr/>
          <p:nvPr/>
        </p:nvGrpSpPr>
        <p:grpSpPr>
          <a:xfrm>
            <a:off x="550958" y="1122891"/>
            <a:ext cx="2651770" cy="3888431"/>
            <a:chOff x="539552" y="764704"/>
            <a:chExt cx="3515866" cy="5129543"/>
          </a:xfrm>
        </p:grpSpPr>
        <p:sp>
          <p:nvSpPr>
            <p:cNvPr id="13" name="Rovnoramenný trojúhelník 12"/>
            <p:cNvSpPr/>
            <p:nvPr/>
          </p:nvSpPr>
          <p:spPr>
            <a:xfrm rot="997235">
              <a:off x="774363" y="764704"/>
              <a:ext cx="3250379" cy="2116613"/>
            </a:xfrm>
            <a:prstGeom prst="triangle">
              <a:avLst>
                <a:gd name="adj" fmla="val 93341"/>
              </a:avLst>
            </a:prstGeom>
            <a:noFill/>
            <a:ln w="444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23" name="Skupina 22"/>
            <p:cNvGrpSpPr/>
            <p:nvPr/>
          </p:nvGrpSpPr>
          <p:grpSpPr>
            <a:xfrm>
              <a:off x="539552" y="3356992"/>
              <a:ext cx="3512599" cy="2537254"/>
              <a:chOff x="539551" y="3201570"/>
              <a:chExt cx="3512599" cy="2537254"/>
            </a:xfrm>
          </p:grpSpPr>
          <p:sp>
            <p:nvSpPr>
              <p:cNvPr id="54" name="Rovnoramenný trojúhelník 53"/>
              <p:cNvSpPr/>
              <p:nvPr/>
            </p:nvSpPr>
            <p:spPr>
              <a:xfrm rot="997235">
                <a:off x="774361" y="3201570"/>
                <a:ext cx="3250379" cy="2116613"/>
              </a:xfrm>
              <a:prstGeom prst="triangle">
                <a:avLst>
                  <a:gd name="adj" fmla="val 93341"/>
                </a:avLst>
              </a:prstGeom>
              <a:noFill/>
              <a:ln w="4445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5" name="Přímá spojovací čára 14"/>
              <p:cNvCxnSpPr>
                <a:stCxn id="54" idx="2"/>
                <a:endCxn id="54" idx="4"/>
              </p:cNvCxnSpPr>
              <p:nvPr/>
            </p:nvCxnSpPr>
            <p:spPr>
              <a:xfrm rot="16200000" flipH="1">
                <a:off x="1631983" y="3716678"/>
                <a:ext cx="929714" cy="3114578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Přímá spojovací čára 17"/>
              <p:cNvCxnSpPr/>
              <p:nvPr/>
            </p:nvCxnSpPr>
            <p:spPr>
              <a:xfrm rot="16200000" flipH="1" flipV="1">
                <a:off x="2808095" y="4494768"/>
                <a:ext cx="2090090" cy="398021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Přímá spojovací čára 21"/>
            <p:cNvCxnSpPr>
              <a:stCxn id="13" idx="4"/>
              <a:endCxn id="54" idx="4"/>
            </p:cNvCxnSpPr>
            <p:nvPr/>
          </p:nvCxnSpPr>
          <p:spPr>
            <a:xfrm rot="5400000">
              <a:off x="2357987" y="4598102"/>
              <a:ext cx="2592288" cy="1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ovací čára 27"/>
            <p:cNvCxnSpPr/>
            <p:nvPr/>
          </p:nvCxnSpPr>
          <p:spPr>
            <a:xfrm rot="5400000">
              <a:off x="2759274" y="2504302"/>
              <a:ext cx="2592288" cy="1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ovací čára 28"/>
            <p:cNvCxnSpPr/>
            <p:nvPr/>
          </p:nvCxnSpPr>
          <p:spPr>
            <a:xfrm rot="5400000">
              <a:off x="-756590" y="3656429"/>
              <a:ext cx="2592288" cy="1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Skupina 47"/>
          <p:cNvGrpSpPr/>
          <p:nvPr/>
        </p:nvGrpSpPr>
        <p:grpSpPr>
          <a:xfrm>
            <a:off x="3635896" y="3284984"/>
            <a:ext cx="5256585" cy="1296144"/>
            <a:chOff x="4427984" y="2708920"/>
            <a:chExt cx="4580738" cy="1080120"/>
          </a:xfrm>
        </p:grpSpPr>
        <p:sp>
          <p:nvSpPr>
            <p:cNvPr id="49" name="Obdélník 48"/>
            <p:cNvSpPr/>
            <p:nvPr/>
          </p:nvSpPr>
          <p:spPr>
            <a:xfrm>
              <a:off x="7236296" y="2708920"/>
              <a:ext cx="1772426" cy="1080120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3" name="Obdélník 52"/>
            <p:cNvSpPr/>
            <p:nvPr/>
          </p:nvSpPr>
          <p:spPr>
            <a:xfrm>
              <a:off x="4427984" y="2708920"/>
              <a:ext cx="2310802" cy="108012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5" name="Obdélník 54"/>
            <p:cNvSpPr/>
            <p:nvPr/>
          </p:nvSpPr>
          <p:spPr>
            <a:xfrm>
              <a:off x="6084167" y="2708920"/>
              <a:ext cx="1656185" cy="108012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56" name="TextovéPole 55"/>
          <p:cNvSpPr txBox="1"/>
          <p:nvPr/>
        </p:nvSpPr>
        <p:spPr>
          <a:xfrm>
            <a:off x="4283968" y="6084585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(ZMENŠENO)</a:t>
            </a:r>
            <a:endParaRPr lang="cs-CZ" sz="3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2" name="Rovnoramenný trojúhelník 71"/>
          <p:cNvSpPr/>
          <p:nvPr/>
        </p:nvSpPr>
        <p:spPr>
          <a:xfrm>
            <a:off x="5555060" y="1966936"/>
            <a:ext cx="1872208" cy="1296144"/>
          </a:xfrm>
          <a:prstGeom prst="triangle">
            <a:avLst>
              <a:gd name="adj" fmla="val 70072"/>
            </a:avLst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Rovnoramenný trojúhelník 25"/>
          <p:cNvSpPr/>
          <p:nvPr/>
        </p:nvSpPr>
        <p:spPr>
          <a:xfrm flipV="1">
            <a:off x="5555060" y="4603032"/>
            <a:ext cx="1872208" cy="1321196"/>
          </a:xfrm>
          <a:prstGeom prst="triangle">
            <a:avLst>
              <a:gd name="adj" fmla="val 70072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Zahnutá šipka dolů 26"/>
          <p:cNvSpPr/>
          <p:nvPr/>
        </p:nvSpPr>
        <p:spPr>
          <a:xfrm rot="949399">
            <a:off x="2787007" y="1782851"/>
            <a:ext cx="3860828" cy="648072"/>
          </a:xfrm>
          <a:prstGeom prst="curved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0" name="Zahnutá šipka dolů 29"/>
          <p:cNvSpPr/>
          <p:nvPr/>
        </p:nvSpPr>
        <p:spPr>
          <a:xfrm rot="625361" flipV="1">
            <a:off x="2372289" y="5042911"/>
            <a:ext cx="4378323" cy="759040"/>
          </a:xfrm>
          <a:prstGeom prst="curved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4572000" y="3501008"/>
            <a:ext cx="38164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smtClean="0">
                <a:solidFill>
                  <a:schemeClr val="bg1"/>
                </a:solidFill>
              </a:rPr>
              <a:t>rozvinutý plášť</a:t>
            </a:r>
            <a:endParaRPr lang="cs-CZ" sz="4400" b="1" dirty="0">
              <a:solidFill>
                <a:schemeClr val="bg1"/>
              </a:solidFill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7164288" y="1988840"/>
            <a:ext cx="1908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7030A0"/>
                </a:solidFill>
              </a:rPr>
              <a:t>podstava</a:t>
            </a:r>
            <a:endParaRPr lang="cs-CZ" sz="3600" b="1" dirty="0">
              <a:solidFill>
                <a:srgbClr val="7030A0"/>
              </a:solidFill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7164288" y="5013176"/>
            <a:ext cx="1908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6">
                    <a:lumMod val="75000"/>
                  </a:schemeClr>
                </a:solidFill>
              </a:rPr>
              <a:t>podstava</a:t>
            </a:r>
            <a:endParaRPr lang="cs-CZ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70" decel="100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770" decel="100000"/>
                                        <p:tgtEl>
                                          <p:spTgt spid="3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770" decel="100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770" decel="100000"/>
                                        <p:tgtEl>
                                          <p:spTgt spid="3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8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0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770" decel="100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0" dur="770" decel="100000"/>
                                        <p:tgtEl>
                                          <p:spTgt spid="4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2" dur="77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4" dur="77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5" grpId="1" animBg="1"/>
      <p:bldP spid="45" grpId="0" animBg="1"/>
      <p:bldP spid="45" grpId="1" animBg="1"/>
      <p:bldP spid="47" grpId="0" animBg="1"/>
      <p:bldP spid="47" grpId="1" animBg="1"/>
      <p:bldP spid="43" grpId="0" animBg="1"/>
      <p:bldP spid="43" grpId="1" animBg="1"/>
      <p:bldP spid="34" grpId="0" animBg="1"/>
      <p:bldP spid="34" grpId="1" animBg="1"/>
      <p:bldP spid="31" grpId="0" animBg="1"/>
      <p:bldP spid="36" grpId="0" animBg="1"/>
      <p:bldP spid="36" grpId="1" animBg="1"/>
      <p:bldP spid="56" grpId="0" build="p"/>
      <p:bldP spid="72" grpId="0" animBg="1"/>
      <p:bldP spid="26" grpId="0" animBg="1"/>
      <p:bldP spid="27" grpId="0" animBg="1"/>
      <p:bldP spid="30" grpId="0" animBg="1"/>
      <p:bldP spid="37" grpId="0"/>
      <p:bldP spid="39" grpId="0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ovéPole 24"/>
          <p:cNvSpPr txBox="1"/>
          <p:nvPr/>
        </p:nvSpPr>
        <p:spPr>
          <a:xfrm>
            <a:off x="179512" y="-4737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 smtClean="0">
                <a:solidFill>
                  <a:srgbClr val="00B0F0"/>
                </a:solidFill>
              </a:rPr>
              <a:t>Síť čtyřbokého hranolu s lichoběžníkovou podstavou</a:t>
            </a:r>
            <a:endParaRPr lang="cs-CZ" sz="2800" b="1" dirty="0">
              <a:solidFill>
                <a:srgbClr val="00B0F0"/>
              </a:solidFill>
            </a:endParaRPr>
          </a:p>
        </p:txBody>
      </p:sp>
      <p:grpSp>
        <p:nvGrpSpPr>
          <p:cNvPr id="50" name="Skupina 49"/>
          <p:cNvGrpSpPr/>
          <p:nvPr/>
        </p:nvGrpSpPr>
        <p:grpSpPr>
          <a:xfrm>
            <a:off x="636612" y="2348880"/>
            <a:ext cx="2135188" cy="3193403"/>
            <a:chOff x="251521" y="2348880"/>
            <a:chExt cx="2135188" cy="3193403"/>
          </a:xfrm>
        </p:grpSpPr>
        <p:sp>
          <p:nvSpPr>
            <p:cNvPr id="31" name="Lichoběžník 30"/>
            <p:cNvSpPr/>
            <p:nvPr/>
          </p:nvSpPr>
          <p:spPr>
            <a:xfrm rot="10243967">
              <a:off x="306159" y="2525048"/>
              <a:ext cx="2071680" cy="861007"/>
            </a:xfrm>
            <a:prstGeom prst="trapezoid">
              <a:avLst>
                <a:gd name="adj" fmla="val 49643"/>
              </a:avLst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41" name="Skupina 40"/>
            <p:cNvGrpSpPr/>
            <p:nvPr/>
          </p:nvGrpSpPr>
          <p:grpSpPr>
            <a:xfrm>
              <a:off x="315029" y="4434429"/>
              <a:ext cx="2071680" cy="1010869"/>
              <a:chOff x="567336" y="4143370"/>
              <a:chExt cx="2438088" cy="1230959"/>
            </a:xfrm>
          </p:grpSpPr>
          <p:sp>
            <p:nvSpPr>
              <p:cNvPr id="28" name="Lichoběžník 27"/>
              <p:cNvSpPr/>
              <p:nvPr/>
            </p:nvSpPr>
            <p:spPr>
              <a:xfrm rot="10243967">
                <a:off x="567336" y="4325860"/>
                <a:ext cx="2438088" cy="1048469"/>
              </a:xfrm>
              <a:prstGeom prst="trapezoid">
                <a:avLst>
                  <a:gd name="adj" fmla="val 49643"/>
                </a:avLst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4" name="Obdélník 33"/>
              <p:cNvSpPr/>
              <p:nvPr/>
            </p:nvSpPr>
            <p:spPr>
              <a:xfrm rot="21019383">
                <a:off x="678326" y="4423066"/>
                <a:ext cx="201455" cy="10372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5" name="Obdélník 34"/>
              <p:cNvSpPr/>
              <p:nvPr/>
            </p:nvSpPr>
            <p:spPr>
              <a:xfrm rot="21019383">
                <a:off x="1761594" y="4259187"/>
                <a:ext cx="201455" cy="10372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6" name="Obdélník 35"/>
              <p:cNvSpPr/>
              <p:nvPr/>
            </p:nvSpPr>
            <p:spPr>
              <a:xfrm rot="21019383">
                <a:off x="1401554" y="4309290"/>
                <a:ext cx="201455" cy="10372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8" name="Obdélník 37"/>
              <p:cNvSpPr/>
              <p:nvPr/>
            </p:nvSpPr>
            <p:spPr>
              <a:xfrm rot="21019383">
                <a:off x="1050892" y="4368771"/>
                <a:ext cx="201455" cy="10372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9" name="Obdélník 38"/>
              <p:cNvSpPr/>
              <p:nvPr/>
            </p:nvSpPr>
            <p:spPr>
              <a:xfrm rot="21019383">
                <a:off x="2491052" y="4143370"/>
                <a:ext cx="201455" cy="10372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0" name="Obdélník 39"/>
              <p:cNvSpPr/>
              <p:nvPr/>
            </p:nvSpPr>
            <p:spPr>
              <a:xfrm rot="21019383">
                <a:off x="2118487" y="4190326"/>
                <a:ext cx="201455" cy="10372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43" name="Přímá spojovací čára 42"/>
            <p:cNvCxnSpPr/>
            <p:nvPr/>
          </p:nvCxnSpPr>
          <p:spPr>
            <a:xfrm rot="16200000" flipH="1">
              <a:off x="-790113" y="3717039"/>
              <a:ext cx="2090443" cy="71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Přímá spojovací čára 44"/>
            <p:cNvCxnSpPr/>
            <p:nvPr/>
          </p:nvCxnSpPr>
          <p:spPr>
            <a:xfrm rot="16200000" flipH="1">
              <a:off x="-222706" y="4493474"/>
              <a:ext cx="2090443" cy="71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Přímá spojovací čára 45"/>
            <p:cNvCxnSpPr/>
            <p:nvPr/>
          </p:nvCxnSpPr>
          <p:spPr>
            <a:xfrm rot="16200000" flipH="1">
              <a:off x="963003" y="4298086"/>
              <a:ext cx="2090443" cy="71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Přímá spojovací čára 46"/>
            <p:cNvCxnSpPr/>
            <p:nvPr/>
          </p:nvCxnSpPr>
          <p:spPr>
            <a:xfrm rot="16200000" flipH="1">
              <a:off x="1247647" y="3390514"/>
              <a:ext cx="2090443" cy="71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Obdélník 15"/>
          <p:cNvSpPr/>
          <p:nvPr/>
        </p:nvSpPr>
        <p:spPr>
          <a:xfrm>
            <a:off x="3735238" y="2348880"/>
            <a:ext cx="1008112" cy="20882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4743350" y="2348880"/>
            <a:ext cx="1891364" cy="20882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6634714" y="2348880"/>
            <a:ext cx="988956" cy="20882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7623670" y="2348880"/>
            <a:ext cx="1232231" cy="20882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Lichoběžník 48"/>
          <p:cNvSpPr/>
          <p:nvPr/>
        </p:nvSpPr>
        <p:spPr>
          <a:xfrm rot="10800000">
            <a:off x="4730825" y="4437112"/>
            <a:ext cx="1902990" cy="861007"/>
          </a:xfrm>
          <a:prstGeom prst="trapezoid">
            <a:avLst>
              <a:gd name="adj" fmla="val 49643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Lichoběžník 50"/>
          <p:cNvSpPr/>
          <p:nvPr/>
        </p:nvSpPr>
        <p:spPr>
          <a:xfrm>
            <a:off x="4730824" y="1497310"/>
            <a:ext cx="1902990" cy="861007"/>
          </a:xfrm>
          <a:prstGeom prst="trapezoid">
            <a:avLst>
              <a:gd name="adj" fmla="val 49643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5" name="Přímá spojovací čára 54"/>
          <p:cNvCxnSpPr/>
          <p:nvPr/>
        </p:nvCxnSpPr>
        <p:spPr>
          <a:xfrm rot="5400000">
            <a:off x="-367352" y="3731491"/>
            <a:ext cx="2032048" cy="5363"/>
          </a:xfrm>
          <a:prstGeom prst="line">
            <a:avLst/>
          </a:prstGeom>
          <a:ln w="88900" cap="rnd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čára 55"/>
          <p:cNvCxnSpPr/>
          <p:nvPr/>
        </p:nvCxnSpPr>
        <p:spPr>
          <a:xfrm rot="5400000">
            <a:off x="154460" y="4509120"/>
            <a:ext cx="2016224" cy="0"/>
          </a:xfrm>
          <a:prstGeom prst="line">
            <a:avLst/>
          </a:prstGeom>
          <a:ln w="88900" cap="rnd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ovací čára 56"/>
          <p:cNvCxnSpPr/>
          <p:nvPr/>
        </p:nvCxnSpPr>
        <p:spPr>
          <a:xfrm rot="16200000" flipH="1">
            <a:off x="563030" y="4917690"/>
            <a:ext cx="720080" cy="504056"/>
          </a:xfrm>
          <a:prstGeom prst="line">
            <a:avLst/>
          </a:prstGeom>
          <a:ln w="88900" cap="rnd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čára 59"/>
          <p:cNvCxnSpPr/>
          <p:nvPr/>
        </p:nvCxnSpPr>
        <p:spPr>
          <a:xfrm rot="16200000" flipH="1">
            <a:off x="550504" y="2851362"/>
            <a:ext cx="720080" cy="504056"/>
          </a:xfrm>
          <a:prstGeom prst="line">
            <a:avLst/>
          </a:prstGeom>
          <a:ln w="88900" cap="rnd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ovací čára 60"/>
          <p:cNvCxnSpPr/>
          <p:nvPr/>
        </p:nvCxnSpPr>
        <p:spPr>
          <a:xfrm flipV="1">
            <a:off x="676406" y="2348880"/>
            <a:ext cx="1951378" cy="344216"/>
          </a:xfrm>
          <a:prstGeom prst="line">
            <a:avLst/>
          </a:prstGeom>
          <a:ln w="88900" cap="rnd">
            <a:solidFill>
              <a:srgbClr val="66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ovací čára 62"/>
          <p:cNvCxnSpPr/>
          <p:nvPr/>
        </p:nvCxnSpPr>
        <p:spPr>
          <a:xfrm rot="16200000" flipV="1">
            <a:off x="575556" y="2816932"/>
            <a:ext cx="720080" cy="504056"/>
          </a:xfrm>
          <a:prstGeom prst="line">
            <a:avLst/>
          </a:prstGeom>
          <a:ln w="88900" cap="rnd">
            <a:solidFill>
              <a:srgbClr val="66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ovací čára 65"/>
          <p:cNvCxnSpPr/>
          <p:nvPr/>
        </p:nvCxnSpPr>
        <p:spPr>
          <a:xfrm rot="5400000" flipH="1" flipV="1">
            <a:off x="2090538" y="2654211"/>
            <a:ext cx="876824" cy="278188"/>
          </a:xfrm>
          <a:prstGeom prst="line">
            <a:avLst/>
          </a:prstGeom>
          <a:ln w="88900" cap="rnd">
            <a:solidFill>
              <a:srgbClr val="66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ovací čára 69"/>
          <p:cNvCxnSpPr/>
          <p:nvPr/>
        </p:nvCxnSpPr>
        <p:spPr>
          <a:xfrm flipV="1">
            <a:off x="1240077" y="3256768"/>
            <a:ext cx="1127342" cy="212942"/>
          </a:xfrm>
          <a:prstGeom prst="line">
            <a:avLst/>
          </a:prstGeom>
          <a:ln w="88900" cap="rnd">
            <a:solidFill>
              <a:srgbClr val="66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ovací čára 76"/>
          <p:cNvCxnSpPr/>
          <p:nvPr/>
        </p:nvCxnSpPr>
        <p:spPr>
          <a:xfrm rot="5400000">
            <a:off x="231704" y="4531024"/>
            <a:ext cx="2016224" cy="0"/>
          </a:xfrm>
          <a:prstGeom prst="line">
            <a:avLst/>
          </a:prstGeom>
          <a:ln w="88900" cap="rnd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ovací čára 77"/>
          <p:cNvCxnSpPr/>
          <p:nvPr/>
        </p:nvCxnSpPr>
        <p:spPr>
          <a:xfrm rot="5400000">
            <a:off x="1369218" y="4330674"/>
            <a:ext cx="2016224" cy="0"/>
          </a:xfrm>
          <a:prstGeom prst="line">
            <a:avLst/>
          </a:prstGeom>
          <a:ln w="88900" cap="rnd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ovací čára 78"/>
          <p:cNvCxnSpPr/>
          <p:nvPr/>
        </p:nvCxnSpPr>
        <p:spPr>
          <a:xfrm rot="10800000" flipV="1">
            <a:off x="1240079" y="3331922"/>
            <a:ext cx="1127340" cy="200417"/>
          </a:xfrm>
          <a:prstGeom prst="line">
            <a:avLst/>
          </a:prstGeom>
          <a:ln w="88900" cap="rnd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ovací čára 81"/>
          <p:cNvCxnSpPr/>
          <p:nvPr/>
        </p:nvCxnSpPr>
        <p:spPr>
          <a:xfrm rot="10800000" flipV="1">
            <a:off x="1259632" y="5341867"/>
            <a:ext cx="1127340" cy="200417"/>
          </a:xfrm>
          <a:prstGeom prst="line">
            <a:avLst/>
          </a:prstGeom>
          <a:ln w="88900" cap="rnd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Elipsa 53"/>
          <p:cNvSpPr/>
          <p:nvPr/>
        </p:nvSpPr>
        <p:spPr>
          <a:xfrm>
            <a:off x="2543250" y="4293096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Elipsa 57"/>
          <p:cNvSpPr/>
          <p:nvPr/>
        </p:nvSpPr>
        <p:spPr>
          <a:xfrm>
            <a:off x="6491164" y="4280570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9" name="Přímá spojovací čára 58"/>
          <p:cNvCxnSpPr/>
          <p:nvPr/>
        </p:nvCxnSpPr>
        <p:spPr>
          <a:xfrm rot="5400000">
            <a:off x="1666628" y="3394570"/>
            <a:ext cx="2016224" cy="0"/>
          </a:xfrm>
          <a:prstGeom prst="line">
            <a:avLst/>
          </a:prstGeom>
          <a:ln w="88900" cap="rnd" cmpd="sng">
            <a:solidFill>
              <a:srgbClr val="FF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ovací čára 61"/>
          <p:cNvCxnSpPr/>
          <p:nvPr/>
        </p:nvCxnSpPr>
        <p:spPr>
          <a:xfrm rot="5400000">
            <a:off x="5627068" y="3356992"/>
            <a:ext cx="2016224" cy="0"/>
          </a:xfrm>
          <a:prstGeom prst="line">
            <a:avLst/>
          </a:prstGeom>
          <a:ln w="88900" cap="rnd" cmpd="sng">
            <a:solidFill>
              <a:srgbClr val="FF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179379" y="620688"/>
            <a:ext cx="8137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 smtClean="0">
                <a:solidFill>
                  <a:srgbClr val="7030A0"/>
                </a:solidFill>
              </a:rPr>
              <a:t>Co odpovídá barevným objektům v síti lichoběžníku?</a:t>
            </a:r>
            <a:endParaRPr lang="cs-CZ" sz="2800" b="1" dirty="0">
              <a:solidFill>
                <a:srgbClr val="7030A0"/>
              </a:solidFill>
            </a:endParaRPr>
          </a:p>
        </p:txBody>
      </p:sp>
      <p:cxnSp>
        <p:nvCxnSpPr>
          <p:cNvPr id="52" name="Přímá spojovací čára 60"/>
          <p:cNvCxnSpPr/>
          <p:nvPr/>
        </p:nvCxnSpPr>
        <p:spPr>
          <a:xfrm>
            <a:off x="4757450" y="2348880"/>
            <a:ext cx="1876364" cy="0"/>
          </a:xfrm>
          <a:prstGeom prst="line">
            <a:avLst/>
          </a:prstGeom>
          <a:ln w="88900" cap="rnd">
            <a:solidFill>
              <a:srgbClr val="66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ovací čára 62"/>
          <p:cNvCxnSpPr/>
          <p:nvPr/>
        </p:nvCxnSpPr>
        <p:spPr>
          <a:xfrm flipV="1">
            <a:off x="4730824" y="1497310"/>
            <a:ext cx="417240" cy="857583"/>
          </a:xfrm>
          <a:prstGeom prst="line">
            <a:avLst/>
          </a:prstGeom>
          <a:ln w="88900" cap="rnd">
            <a:solidFill>
              <a:srgbClr val="66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ovací čára 65"/>
          <p:cNvCxnSpPr/>
          <p:nvPr/>
        </p:nvCxnSpPr>
        <p:spPr>
          <a:xfrm flipH="1" flipV="1">
            <a:off x="6240177" y="1542670"/>
            <a:ext cx="381111" cy="758344"/>
          </a:xfrm>
          <a:prstGeom prst="line">
            <a:avLst/>
          </a:prstGeom>
          <a:ln w="88900" cap="rnd">
            <a:solidFill>
              <a:srgbClr val="66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ovací čára 69"/>
          <p:cNvCxnSpPr/>
          <p:nvPr/>
        </p:nvCxnSpPr>
        <p:spPr>
          <a:xfrm>
            <a:off x="5195020" y="1497310"/>
            <a:ext cx="1032631" cy="0"/>
          </a:xfrm>
          <a:prstGeom prst="line">
            <a:avLst/>
          </a:prstGeom>
          <a:ln w="88900" cap="rnd">
            <a:solidFill>
              <a:srgbClr val="66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ovací čára 56"/>
          <p:cNvCxnSpPr/>
          <p:nvPr/>
        </p:nvCxnSpPr>
        <p:spPr>
          <a:xfrm>
            <a:off x="3735238" y="4420648"/>
            <a:ext cx="1008112" cy="0"/>
          </a:xfrm>
          <a:prstGeom prst="line">
            <a:avLst/>
          </a:prstGeom>
          <a:ln w="88900" cap="rnd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ovací čára 55"/>
          <p:cNvCxnSpPr/>
          <p:nvPr/>
        </p:nvCxnSpPr>
        <p:spPr>
          <a:xfrm rot="5400000">
            <a:off x="2727126" y="3358896"/>
            <a:ext cx="2016224" cy="0"/>
          </a:xfrm>
          <a:prstGeom prst="line">
            <a:avLst/>
          </a:prstGeom>
          <a:ln w="88900" cap="rnd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ovací čára 59"/>
          <p:cNvCxnSpPr/>
          <p:nvPr/>
        </p:nvCxnSpPr>
        <p:spPr>
          <a:xfrm>
            <a:off x="3735238" y="2348880"/>
            <a:ext cx="995586" cy="0"/>
          </a:xfrm>
          <a:prstGeom prst="line">
            <a:avLst/>
          </a:prstGeom>
          <a:ln w="88900" cap="rnd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ovací čára 54"/>
          <p:cNvCxnSpPr/>
          <p:nvPr/>
        </p:nvCxnSpPr>
        <p:spPr>
          <a:xfrm rot="5400000">
            <a:off x="3717482" y="3395076"/>
            <a:ext cx="2032048" cy="5363"/>
          </a:xfrm>
          <a:prstGeom prst="line">
            <a:avLst/>
          </a:prstGeom>
          <a:ln w="88900" cap="rnd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ovací čára 81"/>
          <p:cNvCxnSpPr/>
          <p:nvPr/>
        </p:nvCxnSpPr>
        <p:spPr>
          <a:xfrm flipH="1">
            <a:off x="7623671" y="4426308"/>
            <a:ext cx="1232230" cy="6866"/>
          </a:xfrm>
          <a:prstGeom prst="line">
            <a:avLst/>
          </a:prstGeom>
          <a:ln w="88900" cap="rnd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ovací čára 77"/>
          <p:cNvCxnSpPr/>
          <p:nvPr/>
        </p:nvCxnSpPr>
        <p:spPr>
          <a:xfrm rot="5400000">
            <a:off x="6615559" y="3405670"/>
            <a:ext cx="2016224" cy="0"/>
          </a:xfrm>
          <a:prstGeom prst="line">
            <a:avLst/>
          </a:prstGeom>
          <a:ln w="88900" cap="rnd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ovací čára 78"/>
          <p:cNvCxnSpPr/>
          <p:nvPr/>
        </p:nvCxnSpPr>
        <p:spPr>
          <a:xfrm flipH="1">
            <a:off x="7623670" y="2336354"/>
            <a:ext cx="1232231" cy="9437"/>
          </a:xfrm>
          <a:prstGeom prst="line">
            <a:avLst/>
          </a:prstGeom>
          <a:ln w="88900" cap="rnd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ovací čára 76"/>
          <p:cNvCxnSpPr/>
          <p:nvPr/>
        </p:nvCxnSpPr>
        <p:spPr>
          <a:xfrm rot="5400000">
            <a:off x="7847789" y="3366429"/>
            <a:ext cx="2016224" cy="0"/>
          </a:xfrm>
          <a:prstGeom prst="line">
            <a:avLst/>
          </a:prstGeom>
          <a:ln w="88900" cap="rnd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500"/>
                            </p:stCondLst>
                            <p:childTnLst>
                              <p:par>
                                <p:cTn id="9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770" decel="100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5" dur="770" decel="100000"/>
                                        <p:tgtEl>
                                          <p:spTgt spid="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7" dur="77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9" dur="77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770" decel="100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6" dur="770" decel="100000"/>
                                        <p:tgtEl>
                                          <p:spTgt spid="5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8" dur="77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0" dur="77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8" grpId="0" animBg="1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Lichoběžník 15"/>
          <p:cNvSpPr/>
          <p:nvPr/>
        </p:nvSpPr>
        <p:spPr>
          <a:xfrm rot="10800000">
            <a:off x="1376255" y="3797270"/>
            <a:ext cx="1461658" cy="633336"/>
          </a:xfrm>
          <a:prstGeom prst="trapezoid">
            <a:avLst>
              <a:gd name="adj" fmla="val 49643"/>
            </a:avLst>
          </a:prstGeom>
          <a:solidFill>
            <a:srgbClr val="66FF3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Lichoběžník 14"/>
          <p:cNvSpPr/>
          <p:nvPr/>
        </p:nvSpPr>
        <p:spPr>
          <a:xfrm>
            <a:off x="1378596" y="1641326"/>
            <a:ext cx="1461658" cy="633336"/>
          </a:xfrm>
          <a:prstGeom prst="trapezoid">
            <a:avLst>
              <a:gd name="adj" fmla="val 49643"/>
            </a:avLst>
          </a:prstGeom>
          <a:solidFill>
            <a:srgbClr val="66FF3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624086" y="2255195"/>
            <a:ext cx="3924436" cy="1536054"/>
          </a:xfrm>
          <a:prstGeom prst="rect">
            <a:avLst/>
          </a:prstGeom>
          <a:solidFill>
            <a:srgbClr val="FFFF00">
              <a:alpha val="7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131065" y="67271"/>
            <a:ext cx="55210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 smtClean="0">
                <a:solidFill>
                  <a:srgbClr val="00B0F0"/>
                </a:solidFill>
              </a:rPr>
              <a:t>Povrch hranolu</a:t>
            </a:r>
            <a:endParaRPr lang="cs-CZ" sz="4800" b="1" dirty="0">
              <a:solidFill>
                <a:srgbClr val="00B0F0"/>
              </a:solidFill>
            </a:endParaRPr>
          </a:p>
        </p:txBody>
      </p:sp>
      <p:sp>
        <p:nvSpPr>
          <p:cNvPr id="118" name="TextovéPole 117"/>
          <p:cNvSpPr txBox="1"/>
          <p:nvPr/>
        </p:nvSpPr>
        <p:spPr>
          <a:xfrm>
            <a:off x="179512" y="4739660"/>
            <a:ext cx="51845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 smtClean="0"/>
              <a:t>S = 2.S</a:t>
            </a:r>
            <a:r>
              <a:rPr lang="cs-CZ" sz="6000" b="1" baseline="-25000" dirty="0" smtClean="0"/>
              <a:t>p</a:t>
            </a:r>
            <a:r>
              <a:rPr lang="cs-CZ" sz="6000" b="1" dirty="0" smtClean="0"/>
              <a:t> + S</a:t>
            </a:r>
            <a:r>
              <a:rPr lang="cs-CZ" sz="6000" b="1" baseline="-25000" dirty="0" smtClean="0"/>
              <a:t>pl</a:t>
            </a:r>
            <a:endParaRPr lang="cs-CZ" sz="6000" b="1" u="sng" baseline="-25000" dirty="0">
              <a:solidFill>
                <a:srgbClr val="00B0F0"/>
              </a:solidFill>
            </a:endParaRPr>
          </a:p>
        </p:txBody>
      </p:sp>
      <p:sp>
        <p:nvSpPr>
          <p:cNvPr id="120" name="TextovéPole 119"/>
          <p:cNvSpPr txBox="1"/>
          <p:nvPr/>
        </p:nvSpPr>
        <p:spPr>
          <a:xfrm>
            <a:off x="179512" y="764704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B0F0"/>
                </a:solidFill>
              </a:rPr>
              <a:t>=</a:t>
            </a:r>
            <a:r>
              <a:rPr lang="cs-CZ" sz="3200" b="1" dirty="0" smtClean="0">
                <a:solidFill>
                  <a:srgbClr val="00B0F0"/>
                </a:solidFill>
              </a:rPr>
              <a:t> obsah jeho sítě (obsah všech stěn)</a:t>
            </a:r>
          </a:p>
          <a:p>
            <a:endParaRPr lang="cs-CZ" sz="3200" b="1" dirty="0" smtClean="0">
              <a:solidFill>
                <a:srgbClr val="00B0F0"/>
              </a:solidFill>
            </a:endParaRPr>
          </a:p>
        </p:txBody>
      </p:sp>
      <p:grpSp>
        <p:nvGrpSpPr>
          <p:cNvPr id="7" name="Skupina 6"/>
          <p:cNvGrpSpPr/>
          <p:nvPr/>
        </p:nvGrpSpPr>
        <p:grpSpPr>
          <a:xfrm>
            <a:off x="611560" y="1628800"/>
            <a:ext cx="3933105" cy="2795785"/>
            <a:chOff x="3735238" y="1497310"/>
            <a:chExt cx="5120663" cy="3800809"/>
          </a:xfrm>
        </p:grpSpPr>
        <p:sp>
          <p:nvSpPr>
            <p:cNvPr id="8" name="Obdélník 7"/>
            <p:cNvSpPr/>
            <p:nvPr/>
          </p:nvSpPr>
          <p:spPr>
            <a:xfrm>
              <a:off x="3735238" y="2348880"/>
              <a:ext cx="1008112" cy="208823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Obdélník 8"/>
            <p:cNvSpPr/>
            <p:nvPr/>
          </p:nvSpPr>
          <p:spPr>
            <a:xfrm>
              <a:off x="4743350" y="2348880"/>
              <a:ext cx="1891364" cy="208823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Obdélník 9"/>
            <p:cNvSpPr/>
            <p:nvPr/>
          </p:nvSpPr>
          <p:spPr>
            <a:xfrm>
              <a:off x="6634714" y="2348880"/>
              <a:ext cx="988956" cy="208823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7623670" y="2348880"/>
              <a:ext cx="1232231" cy="208823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Lichoběžník 11"/>
            <p:cNvSpPr/>
            <p:nvPr/>
          </p:nvSpPr>
          <p:spPr>
            <a:xfrm rot="10800000">
              <a:off x="4730825" y="4437112"/>
              <a:ext cx="1902990" cy="861007"/>
            </a:xfrm>
            <a:prstGeom prst="trapezoid">
              <a:avLst>
                <a:gd name="adj" fmla="val 49643"/>
              </a:avLst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Lichoběžník 12"/>
            <p:cNvSpPr/>
            <p:nvPr/>
          </p:nvSpPr>
          <p:spPr>
            <a:xfrm>
              <a:off x="4730824" y="1497310"/>
              <a:ext cx="1902990" cy="861007"/>
            </a:xfrm>
            <a:prstGeom prst="trapezoid">
              <a:avLst>
                <a:gd name="adj" fmla="val 49643"/>
              </a:avLst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3" name="TextovéPole 2"/>
          <p:cNvSpPr txBox="1"/>
          <p:nvPr/>
        </p:nvSpPr>
        <p:spPr>
          <a:xfrm>
            <a:off x="971600" y="2485345"/>
            <a:ext cx="32132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 smtClean="0">
                <a:solidFill>
                  <a:srgbClr val="FF0000"/>
                </a:solidFill>
              </a:rPr>
              <a:t>p  l  á  š  ť</a:t>
            </a:r>
            <a:endParaRPr lang="cs-CZ" sz="6000" b="1" dirty="0">
              <a:solidFill>
                <a:srgbClr val="FF0000"/>
              </a:solidFill>
            </a:endParaRPr>
          </a:p>
        </p:txBody>
      </p:sp>
      <p:grpSp>
        <p:nvGrpSpPr>
          <p:cNvPr id="29" name="Skupina 28"/>
          <p:cNvGrpSpPr/>
          <p:nvPr/>
        </p:nvGrpSpPr>
        <p:grpSpPr>
          <a:xfrm>
            <a:off x="2339752" y="1945468"/>
            <a:ext cx="3816424" cy="691444"/>
            <a:chOff x="2339752" y="1945468"/>
            <a:chExt cx="3816424" cy="691444"/>
          </a:xfrm>
        </p:grpSpPr>
        <p:cxnSp>
          <p:nvCxnSpPr>
            <p:cNvPr id="5" name="Přímá spojnice se šipkou 4"/>
            <p:cNvCxnSpPr/>
            <p:nvPr/>
          </p:nvCxnSpPr>
          <p:spPr>
            <a:xfrm flipH="1">
              <a:off x="2339752" y="1945468"/>
              <a:ext cx="3168352" cy="0"/>
            </a:xfrm>
            <a:prstGeom prst="straightConnector1">
              <a:avLst/>
            </a:prstGeom>
            <a:ln w="4445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se šipkou 21"/>
            <p:cNvCxnSpPr/>
            <p:nvPr/>
          </p:nvCxnSpPr>
          <p:spPr>
            <a:xfrm flipH="1" flipV="1">
              <a:off x="5508104" y="1945468"/>
              <a:ext cx="648072" cy="691444"/>
            </a:xfrm>
            <a:prstGeom prst="straightConnector1">
              <a:avLst/>
            </a:prstGeom>
            <a:ln w="44450">
              <a:solidFill>
                <a:srgbClr val="00B0F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Skupina 29"/>
          <p:cNvGrpSpPr/>
          <p:nvPr/>
        </p:nvGrpSpPr>
        <p:grpSpPr>
          <a:xfrm>
            <a:off x="2339752" y="3501008"/>
            <a:ext cx="3816424" cy="649676"/>
            <a:chOff x="2339752" y="3501008"/>
            <a:chExt cx="3816424" cy="649676"/>
          </a:xfrm>
        </p:grpSpPr>
        <p:cxnSp>
          <p:nvCxnSpPr>
            <p:cNvPr id="21" name="Přímá spojnice se šipkou 20"/>
            <p:cNvCxnSpPr/>
            <p:nvPr/>
          </p:nvCxnSpPr>
          <p:spPr>
            <a:xfrm flipH="1">
              <a:off x="2339752" y="4149080"/>
              <a:ext cx="3168352" cy="0"/>
            </a:xfrm>
            <a:prstGeom prst="straightConnector1">
              <a:avLst/>
            </a:prstGeom>
            <a:ln w="4445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nice se šipkou 23"/>
            <p:cNvCxnSpPr/>
            <p:nvPr/>
          </p:nvCxnSpPr>
          <p:spPr>
            <a:xfrm flipH="1">
              <a:off x="5508104" y="3501008"/>
              <a:ext cx="648072" cy="649676"/>
            </a:xfrm>
            <a:prstGeom prst="straightConnector1">
              <a:avLst/>
            </a:prstGeom>
            <a:ln w="44450">
              <a:solidFill>
                <a:srgbClr val="00B0F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ovéPole 26"/>
          <p:cNvSpPr txBox="1"/>
          <p:nvPr/>
        </p:nvSpPr>
        <p:spPr>
          <a:xfrm>
            <a:off x="5247190" y="2475984"/>
            <a:ext cx="3213242" cy="1015663"/>
          </a:xfrm>
          <a:prstGeom prst="rect">
            <a:avLst/>
          </a:prstGeom>
          <a:solidFill>
            <a:srgbClr val="66FF33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>
                <a:solidFill>
                  <a:srgbClr val="00B0F0"/>
                </a:solidFill>
              </a:rPr>
              <a:t>p</a:t>
            </a:r>
            <a:r>
              <a:rPr lang="cs-CZ" sz="6000" b="1" dirty="0" smtClean="0">
                <a:solidFill>
                  <a:srgbClr val="00B0F0"/>
                </a:solidFill>
              </a:rPr>
              <a:t>odstavy</a:t>
            </a:r>
            <a:endParaRPr lang="cs-CZ" sz="6000" b="1" dirty="0">
              <a:solidFill>
                <a:srgbClr val="00B0F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1979712" y="5013176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err="1" smtClean="0"/>
              <a:t>S</a:t>
            </a:r>
            <a:r>
              <a:rPr lang="cs-CZ" sz="3600" b="1" baseline="-25000" dirty="0" err="1" smtClean="0"/>
              <a:t>p</a:t>
            </a:r>
            <a:endParaRPr lang="cs-CZ" sz="3600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3419872" y="4869160"/>
            <a:ext cx="1008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baseline="-25000" dirty="0" smtClean="0"/>
              <a:t>l</a:t>
            </a:r>
            <a:endParaRPr lang="cs-CZ" sz="4000" dirty="0"/>
          </a:p>
        </p:txBody>
      </p:sp>
      <p:cxnSp>
        <p:nvCxnSpPr>
          <p:cNvPr id="32" name="Přímá spojovací šipka 31"/>
          <p:cNvCxnSpPr/>
          <p:nvPr/>
        </p:nvCxnSpPr>
        <p:spPr>
          <a:xfrm rot="5400000" flipH="1" flipV="1">
            <a:off x="1799692" y="5697252"/>
            <a:ext cx="432048" cy="216024"/>
          </a:xfrm>
          <a:prstGeom prst="straightConnector1">
            <a:avLst/>
          </a:prstGeom>
          <a:ln w="50800">
            <a:solidFill>
              <a:srgbClr val="66FF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šipka 32"/>
          <p:cNvCxnSpPr/>
          <p:nvPr/>
        </p:nvCxnSpPr>
        <p:spPr>
          <a:xfrm rot="16200000" flipV="1">
            <a:off x="3347864" y="5661248"/>
            <a:ext cx="432048" cy="288032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ovéPole 34"/>
          <p:cNvSpPr txBox="1"/>
          <p:nvPr/>
        </p:nvSpPr>
        <p:spPr>
          <a:xfrm>
            <a:off x="0" y="5805264"/>
            <a:ext cx="18356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3200" b="1" dirty="0" smtClean="0">
                <a:solidFill>
                  <a:srgbClr val="002060"/>
                </a:solidFill>
              </a:rPr>
              <a:t>obsah podstavy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3779912" y="5780782"/>
            <a:ext cx="18356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2060"/>
                </a:solidFill>
              </a:rPr>
              <a:t>obsah pláště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53284E-7 L -0.02743 -0.1834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0" y="-9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00"/>
                            </p:stCondLst>
                            <p:childTnLst>
                              <p:par>
                                <p:cTn id="7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22 3.40426E-6 L -0.20469 -0.26134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00" y="-1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500"/>
                            </p:stCondLst>
                            <p:childTnLst>
                              <p:par>
                                <p:cTn id="8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2" grpId="0" animBg="1"/>
      <p:bldP spid="25" grpId="0" build="p"/>
      <p:bldP spid="118" grpId="0"/>
      <p:bldP spid="120" grpId="0"/>
      <p:bldP spid="3" grpId="0"/>
      <p:bldP spid="27" grpId="0" animBg="1"/>
      <p:bldP spid="23" grpId="0"/>
      <p:bldP spid="23" grpId="1"/>
      <p:bldP spid="28" grpId="0"/>
      <p:bldP spid="28" grpId="1"/>
      <p:bldP spid="35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Lichoběžník 15"/>
          <p:cNvSpPr/>
          <p:nvPr/>
        </p:nvSpPr>
        <p:spPr>
          <a:xfrm rot="10800000">
            <a:off x="1616951" y="3133760"/>
            <a:ext cx="1899981" cy="799295"/>
          </a:xfrm>
          <a:prstGeom prst="trapezoid">
            <a:avLst>
              <a:gd name="adj" fmla="val 49643"/>
            </a:avLst>
          </a:prstGeom>
          <a:solidFill>
            <a:srgbClr val="66FF3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Lichoběžník 14"/>
          <p:cNvSpPr/>
          <p:nvPr/>
        </p:nvSpPr>
        <p:spPr>
          <a:xfrm>
            <a:off x="1591899" y="404663"/>
            <a:ext cx="1899981" cy="799295"/>
          </a:xfrm>
          <a:prstGeom prst="trapezoid">
            <a:avLst>
              <a:gd name="adj" fmla="val 49643"/>
            </a:avLst>
          </a:prstGeom>
          <a:solidFill>
            <a:srgbClr val="66FF3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624085" y="1202407"/>
            <a:ext cx="5101299" cy="1938561"/>
          </a:xfrm>
          <a:prstGeom prst="rect">
            <a:avLst/>
          </a:prstGeom>
          <a:solidFill>
            <a:srgbClr val="FFFF00">
              <a:alpha val="7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8" name="TextovéPole 117"/>
          <p:cNvSpPr txBox="1"/>
          <p:nvPr/>
        </p:nvSpPr>
        <p:spPr>
          <a:xfrm>
            <a:off x="467544" y="3925505"/>
            <a:ext cx="51845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 smtClean="0"/>
              <a:t>S = 2.S</a:t>
            </a:r>
            <a:r>
              <a:rPr lang="cs-CZ" sz="6000" b="1" baseline="-25000" dirty="0" smtClean="0"/>
              <a:t>p</a:t>
            </a:r>
            <a:r>
              <a:rPr lang="cs-CZ" sz="6000" b="1" dirty="0" smtClean="0"/>
              <a:t> + S</a:t>
            </a:r>
            <a:r>
              <a:rPr lang="cs-CZ" sz="6000" b="1" baseline="-25000" dirty="0" smtClean="0"/>
              <a:t>pl</a:t>
            </a:r>
            <a:endParaRPr lang="cs-CZ" sz="6000" b="1" u="sng" baseline="-25000" dirty="0">
              <a:solidFill>
                <a:srgbClr val="00B0F0"/>
              </a:solidFill>
            </a:endParaRPr>
          </a:p>
        </p:txBody>
      </p:sp>
      <p:grpSp>
        <p:nvGrpSpPr>
          <p:cNvPr id="4" name="Skupina 6"/>
          <p:cNvGrpSpPr/>
          <p:nvPr/>
        </p:nvGrpSpPr>
        <p:grpSpPr>
          <a:xfrm>
            <a:off x="611560" y="392138"/>
            <a:ext cx="5112568" cy="3540918"/>
            <a:chOff x="3735238" y="1483817"/>
            <a:chExt cx="5120663" cy="3814302"/>
          </a:xfrm>
        </p:grpSpPr>
        <p:sp>
          <p:nvSpPr>
            <p:cNvPr id="8" name="Obdélník 7"/>
            <p:cNvSpPr/>
            <p:nvPr/>
          </p:nvSpPr>
          <p:spPr>
            <a:xfrm>
              <a:off x="3735238" y="2348880"/>
              <a:ext cx="1008112" cy="208823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Obdélník 8"/>
            <p:cNvSpPr/>
            <p:nvPr/>
          </p:nvSpPr>
          <p:spPr>
            <a:xfrm>
              <a:off x="4743350" y="2348880"/>
              <a:ext cx="1891364" cy="208823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Obdélník 9"/>
            <p:cNvSpPr/>
            <p:nvPr/>
          </p:nvSpPr>
          <p:spPr>
            <a:xfrm>
              <a:off x="6634714" y="2348880"/>
              <a:ext cx="988956" cy="208823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7623670" y="2348880"/>
              <a:ext cx="1232231" cy="208823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Lichoběžník 11"/>
            <p:cNvSpPr/>
            <p:nvPr/>
          </p:nvSpPr>
          <p:spPr>
            <a:xfrm rot="10800000">
              <a:off x="4730825" y="4437112"/>
              <a:ext cx="1902990" cy="861007"/>
            </a:xfrm>
            <a:prstGeom prst="trapezoid">
              <a:avLst>
                <a:gd name="adj" fmla="val 49643"/>
              </a:avLst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Lichoběžník 12"/>
            <p:cNvSpPr/>
            <p:nvPr/>
          </p:nvSpPr>
          <p:spPr>
            <a:xfrm>
              <a:off x="4730824" y="1483817"/>
              <a:ext cx="1902990" cy="861007"/>
            </a:xfrm>
            <a:prstGeom prst="trapezoid">
              <a:avLst>
                <a:gd name="adj" fmla="val 49643"/>
              </a:avLst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3" name="TextovéPole 2"/>
          <p:cNvSpPr txBox="1"/>
          <p:nvPr/>
        </p:nvSpPr>
        <p:spPr>
          <a:xfrm>
            <a:off x="1763688" y="1549241"/>
            <a:ext cx="41768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 smtClean="0">
                <a:solidFill>
                  <a:srgbClr val="FF0000"/>
                </a:solidFill>
              </a:rPr>
              <a:t>p  l  á  š  ť</a:t>
            </a:r>
            <a:endParaRPr lang="cs-CZ" sz="6000" b="1" dirty="0">
              <a:solidFill>
                <a:srgbClr val="FF0000"/>
              </a:solidFill>
            </a:endParaRPr>
          </a:p>
        </p:txBody>
      </p:sp>
      <p:cxnSp>
        <p:nvCxnSpPr>
          <p:cNvPr id="31" name="Přímá spojovací čára 30"/>
          <p:cNvCxnSpPr/>
          <p:nvPr/>
        </p:nvCxnSpPr>
        <p:spPr>
          <a:xfrm rot="5400000" flipH="1" flipV="1">
            <a:off x="1871700" y="3537012"/>
            <a:ext cx="792088" cy="0"/>
          </a:xfrm>
          <a:prstGeom prst="line">
            <a:avLst/>
          </a:prstGeom>
          <a:ln w="317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5796136" y="1700808"/>
            <a:ext cx="792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 smtClean="0">
                <a:solidFill>
                  <a:srgbClr val="00B0F0"/>
                </a:solidFill>
              </a:rPr>
              <a:t>v</a:t>
            </a:r>
            <a:endParaRPr lang="cs-CZ" sz="6000" b="1" dirty="0">
              <a:solidFill>
                <a:srgbClr val="00B0F0"/>
              </a:solidFill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2339752" y="3068960"/>
            <a:ext cx="7920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smtClean="0">
                <a:solidFill>
                  <a:schemeClr val="bg2">
                    <a:lumMod val="50000"/>
                  </a:schemeClr>
                </a:solidFill>
              </a:rPr>
              <a:t>v</a:t>
            </a:r>
            <a:endParaRPr lang="cs-CZ" sz="4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2123728" y="980728"/>
            <a:ext cx="7920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cs-CZ" sz="4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3203848" y="332656"/>
            <a:ext cx="7920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>
                <a:solidFill>
                  <a:schemeClr val="bg2">
                    <a:lumMod val="50000"/>
                  </a:schemeClr>
                </a:solidFill>
              </a:rPr>
              <a:t>b</a:t>
            </a:r>
            <a:endParaRPr lang="cs-CZ" sz="4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2161306" y="-243408"/>
            <a:ext cx="7920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>
                <a:solidFill>
                  <a:schemeClr val="bg2">
                    <a:lumMod val="50000"/>
                  </a:schemeClr>
                </a:solidFill>
              </a:rPr>
              <a:t>c</a:t>
            </a:r>
            <a:endParaRPr lang="cs-CZ" sz="4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1187624" y="283295"/>
            <a:ext cx="7920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>
                <a:solidFill>
                  <a:schemeClr val="bg2">
                    <a:lumMod val="50000"/>
                  </a:schemeClr>
                </a:solidFill>
              </a:rPr>
              <a:t>d</a:t>
            </a:r>
            <a:endParaRPr lang="cs-CZ" sz="4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3635896" y="548680"/>
            <a:ext cx="7920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>
                <a:solidFill>
                  <a:schemeClr val="bg2">
                    <a:lumMod val="50000"/>
                  </a:schemeClr>
                </a:solidFill>
              </a:rPr>
              <a:t>b</a:t>
            </a:r>
            <a:endParaRPr lang="cs-CZ" sz="4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4716016" y="548680"/>
            <a:ext cx="7920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>
                <a:solidFill>
                  <a:schemeClr val="bg2">
                    <a:lumMod val="50000"/>
                  </a:schemeClr>
                </a:solidFill>
              </a:rPr>
              <a:t>c</a:t>
            </a:r>
            <a:endParaRPr lang="cs-CZ" sz="4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683568" y="571327"/>
            <a:ext cx="7920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>
                <a:solidFill>
                  <a:schemeClr val="bg2">
                    <a:lumMod val="50000"/>
                  </a:schemeClr>
                </a:solidFill>
              </a:rPr>
              <a:t>d</a:t>
            </a:r>
            <a:endParaRPr lang="cs-CZ" sz="4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46" name="Přímá spojovací čára 45"/>
          <p:cNvCxnSpPr/>
          <p:nvPr/>
        </p:nvCxnSpPr>
        <p:spPr>
          <a:xfrm>
            <a:off x="611560" y="3128442"/>
            <a:ext cx="5113562" cy="0"/>
          </a:xfrm>
          <a:prstGeom prst="line">
            <a:avLst/>
          </a:prstGeom>
          <a:ln w="7620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ovací šipka 49"/>
          <p:cNvCxnSpPr/>
          <p:nvPr/>
        </p:nvCxnSpPr>
        <p:spPr>
          <a:xfrm rot="10800000">
            <a:off x="4716016" y="3140968"/>
            <a:ext cx="1080120" cy="7920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ovéPole 52"/>
          <p:cNvSpPr txBox="1"/>
          <p:nvPr/>
        </p:nvSpPr>
        <p:spPr>
          <a:xfrm>
            <a:off x="5381652" y="3349441"/>
            <a:ext cx="41768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smtClean="0">
                <a:solidFill>
                  <a:srgbClr val="FF00FF"/>
                </a:solidFill>
              </a:rPr>
              <a:t>obvod podstavy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467544" y="5503575"/>
            <a:ext cx="11430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4400" b="1" dirty="0" smtClean="0">
                <a:solidFill>
                  <a:srgbClr val="FF0000"/>
                </a:solidFill>
              </a:rPr>
              <a:t>S =</a:t>
            </a:r>
            <a:endParaRPr lang="cs-CZ" sz="4400" b="1" baseline="-25000" dirty="0">
              <a:solidFill>
                <a:srgbClr val="FF000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1922524" y="5146385"/>
            <a:ext cx="18573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4400" b="1" dirty="0" smtClean="0">
                <a:solidFill>
                  <a:srgbClr val="FF0000"/>
                </a:solidFill>
              </a:rPr>
              <a:t>(a</a:t>
            </a:r>
            <a:r>
              <a:rPr lang="en-US" sz="4400" b="1" dirty="0" smtClean="0">
                <a:solidFill>
                  <a:srgbClr val="FF0000"/>
                </a:solidFill>
              </a:rPr>
              <a:t>+c</a:t>
            </a:r>
            <a:r>
              <a:rPr lang="cs-CZ" sz="4400" b="1" dirty="0" smtClean="0">
                <a:solidFill>
                  <a:srgbClr val="FF0000"/>
                </a:solidFill>
              </a:rPr>
              <a:t>).</a:t>
            </a:r>
            <a:r>
              <a:rPr lang="cs-CZ" sz="4400" b="1" dirty="0" smtClean="0">
                <a:solidFill>
                  <a:schemeClr val="bg2">
                    <a:lumMod val="50000"/>
                  </a:schemeClr>
                </a:solidFill>
              </a:rPr>
              <a:t>v</a:t>
            </a:r>
            <a:endParaRPr lang="cs-CZ" sz="4400" b="1" baseline="-2500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30" name="Přímá spojovací čára 29"/>
          <p:cNvCxnSpPr/>
          <p:nvPr/>
        </p:nvCxnSpPr>
        <p:spPr>
          <a:xfrm>
            <a:off x="1922524" y="5928382"/>
            <a:ext cx="1857388" cy="382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2279714" y="5860765"/>
            <a:ext cx="10620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>
                <a:solidFill>
                  <a:srgbClr val="FF0000"/>
                </a:solidFill>
              </a:rPr>
              <a:t>2</a:t>
            </a:r>
            <a:endParaRPr lang="cs-CZ" sz="4400" b="1" baseline="-25000" dirty="0">
              <a:solidFill>
                <a:srgbClr val="FF0000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1547664" y="3920530"/>
            <a:ext cx="7920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6000" b="1" dirty="0" smtClean="0">
                <a:solidFill>
                  <a:srgbClr val="FF0000"/>
                </a:solidFill>
              </a:rPr>
              <a:t>2.</a:t>
            </a:r>
            <a:endParaRPr lang="cs-CZ" sz="6000" dirty="0">
              <a:solidFill>
                <a:srgbClr val="FF0000"/>
              </a:solidFill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3923928" y="5517232"/>
            <a:ext cx="35283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+ </a:t>
            </a:r>
            <a:r>
              <a:rPr lang="cs-CZ" sz="4000" b="1" dirty="0" smtClean="0">
                <a:solidFill>
                  <a:srgbClr val="FF00FF"/>
                </a:solidFill>
              </a:rPr>
              <a:t>(a+b+c+d)</a:t>
            </a:r>
            <a:r>
              <a:rPr lang="cs-CZ" sz="4000" b="1" dirty="0" smtClean="0">
                <a:solidFill>
                  <a:srgbClr val="FF0000"/>
                </a:solidFill>
              </a:rPr>
              <a:t>.</a:t>
            </a:r>
            <a:r>
              <a:rPr lang="cs-CZ" sz="4000" b="1" dirty="0" smtClean="0">
                <a:solidFill>
                  <a:srgbClr val="00B0F0"/>
                </a:solidFill>
              </a:rPr>
              <a:t>v</a:t>
            </a:r>
            <a:endParaRPr lang="cs-CZ" sz="4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77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770" decel="100000"/>
                                        <p:tgtEl>
                                          <p:spTgt spid="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7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000"/>
                            </p:stCondLst>
                            <p:childTnLst>
                              <p:par>
                                <p:cTn id="8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4.62535E-6 L -0.03542 0.21115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0" y="1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2" grpId="0" animBg="1"/>
      <p:bldP spid="118" grpId="0"/>
      <p:bldP spid="3" grpId="0"/>
      <p:bldP spid="34" grpId="0"/>
      <p:bldP spid="36" grpId="0"/>
      <p:bldP spid="38" grpId="0"/>
      <p:bldP spid="39" grpId="0"/>
      <p:bldP spid="40" grpId="0"/>
      <p:bldP spid="41" grpId="0"/>
      <p:bldP spid="43" grpId="0"/>
      <p:bldP spid="44" grpId="0"/>
      <p:bldP spid="45" grpId="0"/>
      <p:bldP spid="53" grpId="0"/>
      <p:bldP spid="28" grpId="0"/>
      <p:bldP spid="29" grpId="0"/>
      <p:bldP spid="32" grpId="0"/>
      <p:bldP spid="33" grpId="0"/>
      <p:bldP spid="33" grpId="1"/>
      <p:bldP spid="35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2061</TotalTime>
  <Words>98</Words>
  <Application>Microsoft Office PowerPoint</Application>
  <PresentationFormat>Předvádění na obrazovce (4:3)</PresentationFormat>
  <Paragraphs>40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Motiv sady Office</vt:lpstr>
      <vt:lpstr>Povrch hranolu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Přímá úměrnost</dc:title>
  <dc:creator>Křepelová Alena</dc:creator>
  <cp:lastModifiedBy>Křepelová Alena</cp:lastModifiedBy>
  <cp:revision>675</cp:revision>
  <dcterms:modified xsi:type="dcterms:W3CDTF">2020-03-27T10:44:49Z</dcterms:modified>
</cp:coreProperties>
</file>