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1.jpeg" ContentType="image/jpeg"/>
  <Override PartName="/ppt/media/image2.gif" ContentType="image/gif"/>
  <Override PartName="/ppt/media/image6.wmf" ContentType="image/x-wmf"/>
  <Override PartName="/ppt/media/image3.wmf" ContentType="image/x-wmf"/>
  <Override PartName="/ppt/media/image4.wmf" ContentType="image/x-wmf"/>
  <Override PartName="/ppt/media/image5.wmf" ContentType="image/x-wmf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1" sz="2160" spc="-1" strike="noStrike">
                <a:solidFill>
                  <a:srgbClr val="ffffff"/>
                </a:solidFill>
                <a:latin typeface="Arial"/>
                <a:ea typeface="DejaVu Sans"/>
              </a:defRPr>
            </a:pPr>
            <a:r>
              <a:rPr b="1" sz="2160" spc="-1" strike="noStrike">
                <a:solidFill>
                  <a:srgbClr val="ffffff"/>
                </a:solidFill>
                <a:latin typeface="Arial"/>
                <a:ea typeface="DejaVu Sans"/>
              </a:rPr>
              <a:t>Výsečový graf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Výsečový graf</c:v>
                </c:pt>
              </c:strCache>
            </c:strRef>
          </c:tx>
          <c:spPr>
            <a:solidFill>
              <a:srgbClr val="f9f9f9"/>
            </a:solidFill>
            <a:ln>
              <a:noFill/>
            </a:ln>
          </c:spPr>
          <c:explosion val="0"/>
          <c:dPt>
            <c:idx val="0"/>
            <c:spPr>
              <a:solidFill>
                <a:srgbClr val="f9f9f9"/>
              </a:solidFill>
              <a:ln>
                <a:noFill/>
              </a:ln>
            </c:spPr>
          </c:dPt>
          <c:dPt>
            <c:idx val="1"/>
            <c:spPr>
              <a:solidFill>
                <a:srgbClr val="f9f9f9"/>
              </a:solidFill>
              <a:ln>
                <a:noFill/>
              </a:ln>
            </c:spPr>
          </c:dPt>
          <c:dLbls>
            <c:numFmt formatCode="General" sourceLinked="1"/>
            <c:dLbl>
              <c:idx val="0"/>
              <c:numFmt formatCode="General" sourceLinked="1"/>
              <c:txPr>
                <a:bodyPr/>
                <a:lstStyle/>
                <a:p>
                  <a:pPr>
                    <a:defRPr b="0" sz="1800" spc="-1" strike="noStrike">
                      <a:solidFill>
                        <a:srgbClr val="ffffff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"/>
              <c:numFmt formatCode="General" sourceLinked="1"/>
              <c:txPr>
                <a:bodyPr/>
                <a:lstStyle/>
                <a:p>
                  <a:pPr>
                    <a:defRPr b="0" sz="1800" spc="-1" strike="noStrike">
                      <a:solidFill>
                        <a:srgbClr val="ffffff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; </c:separator>
            </c:dLbl>
            <c:txPr>
              <a:bodyPr/>
              <a:lstStyle/>
              <a:p>
                <a:pPr>
                  <a:defRPr b="0" sz="1800" spc="-1" strike="noStrike">
                    <a:solidFill>
                      <a:srgbClr val="ffffff"/>
                    </a:solidFill>
                    <a:latin typeface="Arial"/>
                    <a:ea typeface="DejaVu Sans"/>
                  </a:defRPr>
                </a:pPr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2"/>
                <c:pt idx="0">
                  <c:v>1%</c:v>
                </c:pt>
                <c:pt idx="1">
                  <c:v>99%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1</c:v>
                </c:pt>
                <c:pt idx="1">
                  <c:v>99</c:v>
                </c:pt>
              </c:numCache>
            </c:numRef>
          </c:val>
        </c:ser>
        <c:firstSliceAng val="0"/>
      </c:pieChart>
      <c:spPr>
        <a:solidFill>
          <a:srgbClr val="454545"/>
        </a:solidFill>
        <a:ln>
          <a:noFill/>
        </a:ln>
      </c:spPr>
    </c:plotArea>
    <c:legend>
      <c:legendPos val="r"/>
      <c:overlay val="0"/>
      <c:spPr>
        <a:noFill/>
        <a:ln>
          <a:noFill/>
        </a:ln>
      </c:spPr>
      <c:txPr>
        <a:bodyPr/>
        <a:lstStyle/>
        <a:p>
          <a:pPr>
            <a:defRPr b="0" sz="1800" spc="-1" strike="noStrike">
              <a:solidFill>
                <a:srgbClr val="ffffff"/>
              </a:solidFill>
              <a:latin typeface="Arial"/>
              <a:ea typeface="DejaVu Sans"/>
            </a:defRPr>
          </a:pPr>
        </a:p>
      </c:txPr>
    </c:legend>
    <c:plotVisOnly val="1"/>
    <c:dispBlanksAs val="gap"/>
  </c:chart>
  <c:spPr>
    <a:noFill/>
    <a:ln w="9360">
      <a:solidFill>
        <a:srgbClr val="d9d9d9"/>
      </a:solidFill>
      <a:round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1" sz="2160" spc="-1" strike="noStrike">
                <a:solidFill>
                  <a:srgbClr val="ffffff"/>
                </a:solidFill>
                <a:latin typeface="Arial"/>
                <a:ea typeface="DejaVu Sans"/>
              </a:defRPr>
            </a:pPr>
            <a:r>
              <a:rPr b="1" sz="2160" spc="-1" strike="noStrike">
                <a:solidFill>
                  <a:srgbClr val="ffffff"/>
                </a:solidFill>
                <a:latin typeface="Arial"/>
                <a:ea typeface="DejaVu Sans"/>
              </a:rPr>
              <a:t>Sloupcový graf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Sloupcový graf</c:v>
                </c:pt>
              </c:strCache>
            </c:strRef>
          </c:tx>
          <c:spPr>
            <a:solidFill>
              <a:srgbClr val="f6c300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sz="1800" spc="-1" strike="noStrike">
                    <a:solidFill>
                      <a:srgbClr val="ffffff"/>
                    </a:solidFill>
                    <a:latin typeface="Arial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2"/>
                <c:pt idx="0">
                  <c:v>99%</c:v>
                </c:pt>
                <c:pt idx="1">
                  <c:v>1%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99</c:v>
                </c:pt>
                <c:pt idx="1">
                  <c:v>1</c:v>
                </c:pt>
              </c:numCache>
            </c:numRef>
          </c:val>
        </c:ser>
        <c:gapWidth val="150"/>
        <c:overlap val="0"/>
        <c:axId val="17630514"/>
        <c:axId val="65117232"/>
      </c:barChart>
      <c:catAx>
        <c:axId val="17630514"/>
        <c:scaling>
          <c:orientation val="minMax"/>
        </c:scaling>
        <c:delete val="0"/>
        <c:axPos val="b"/>
        <c:numFmt formatCode="[$-405]DD/MM/YYYY" sourceLinked="1"/>
        <c:majorTickMark val="out"/>
        <c:minorTickMark val="none"/>
        <c:tickLblPos val="nextTo"/>
        <c:spPr>
          <a:ln w="1260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ffffff"/>
                </a:solidFill>
                <a:latin typeface="Arial"/>
                <a:ea typeface="DejaVu Sans"/>
              </a:defRPr>
            </a:pPr>
          </a:p>
        </c:txPr>
        <c:crossAx val="65117232"/>
        <c:crosses val="autoZero"/>
        <c:auto val="1"/>
        <c:lblAlgn val="ctr"/>
        <c:lblOffset val="100"/>
      </c:catAx>
      <c:valAx>
        <c:axId val="65117232"/>
        <c:scaling>
          <c:orientation val="minMax"/>
        </c:scaling>
        <c:delete val="0"/>
        <c:axPos val="l"/>
        <c:majorGridlines>
          <c:spPr>
            <a:ln w="12600">
              <a:solidFill>
                <a:srgbClr val="878787"/>
              </a:solidFill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1260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ffffff"/>
                </a:solidFill>
                <a:latin typeface="Arial"/>
                <a:ea typeface="DejaVu Sans"/>
              </a:defRPr>
            </a:pPr>
          </a:p>
        </c:txPr>
        <c:crossAx val="17630514"/>
        <c:crosses val="autoZero"/>
      </c:valAx>
      <c:spPr>
        <a:solidFill>
          <a:srgbClr val="454545"/>
        </a:solidFill>
        <a:ln>
          <a:noFill/>
        </a:ln>
      </c:spPr>
    </c:plotArea>
    <c:plotVisOnly val="1"/>
    <c:dispBlanksAs val="gap"/>
  </c:chart>
  <c:spPr>
    <a:noFill/>
    <a:ln w="9360">
      <a:solidFill>
        <a:srgbClr val="d9d9d9"/>
      </a:solidFill>
      <a:round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1" sz="2160" spc="-1" strike="noStrike">
                <a:solidFill>
                  <a:srgbClr val="ffffff"/>
                </a:solidFill>
                <a:latin typeface="Arial"/>
                <a:ea typeface="DejaVu Sans"/>
              </a:defRPr>
            </a:pPr>
            <a:r>
              <a:rPr b="1" sz="2160" spc="-1" strike="noStrike">
                <a:solidFill>
                  <a:srgbClr val="ffffff"/>
                </a:solidFill>
                <a:latin typeface="Arial"/>
                <a:ea typeface="DejaVu Sans"/>
              </a:rPr>
              <a:t>Prstencový graf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0983083306734759"/>
          <c:y val="0.275442627382079"/>
          <c:w val="0.495052665177147"/>
          <c:h val="0.628868766049466"/>
        </c:manualLayout>
      </c:layout>
      <c:doughnut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Prstencový graf</c:v>
                </c:pt>
              </c:strCache>
            </c:strRef>
          </c:tx>
          <c:spPr>
            <a:solidFill>
              <a:srgbClr val="f9f9f9"/>
            </a:solidFill>
            <a:ln>
              <a:noFill/>
            </a:ln>
          </c:spPr>
          <c:explosion val="0"/>
          <c:dPt>
            <c:idx val="0"/>
            <c:spPr>
              <a:solidFill>
                <a:srgbClr val="f9f9f9"/>
              </a:solidFill>
              <a:ln>
                <a:noFill/>
              </a:ln>
            </c:spPr>
          </c:dPt>
          <c:dPt>
            <c:idx val="1"/>
            <c:spPr>
              <a:solidFill>
                <a:srgbClr val="b4b4b4"/>
              </a:solidFill>
              <a:ln>
                <a:noFill/>
              </a:ln>
            </c:spPr>
          </c:dPt>
          <c:dLbls>
            <c:numFmt formatCode="General" sourceLinked="1"/>
            <c:dLbl>
              <c:idx val="0"/>
              <c:numFmt formatCode="General" sourceLinked="1"/>
              <c:txPr>
                <a:bodyPr/>
                <a:lstStyle/>
                <a:p>
                  <a:pPr>
                    <a:defRPr b="0" sz="1800" spc="-1" strike="noStrike">
                      <a:solidFill>
                        <a:srgbClr val="ffffff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1"/>
              <c:numFmt formatCode="General" sourceLinked="1"/>
              <c:txPr>
                <a:bodyPr/>
                <a:lstStyle/>
                <a:p>
                  <a:pPr>
                    <a:defRPr b="0" sz="1800" spc="-1" strike="noStrike">
                      <a:solidFill>
                        <a:srgbClr val="ffffff"/>
                      </a:solidFill>
                      <a:latin typeface="Arial"/>
                      <a:ea typeface="DejaVu Sans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txPr>
              <a:bodyPr/>
              <a:lstStyle/>
              <a:p>
                <a:pPr>
                  <a:defRPr b="0" sz="1800" spc="-1" strike="noStrike">
                    <a:solidFill>
                      <a:srgbClr val="ffffff"/>
                    </a:solidFill>
                    <a:latin typeface="Arial"/>
                    <a:ea typeface="DejaVu Sans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1"/>
            <c:separator>
</c:separator>
            <c:showLeaderLines val="0"/>
          </c:dLbls>
          <c:cat>
            <c:strRef>
              <c:f>categories</c:f>
              <c:strCache>
                <c:ptCount val="2"/>
                <c:pt idx="0">
                  <c:v>99%</c:v>
                </c:pt>
                <c:pt idx="1">
                  <c:v>1%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99</c:v>
                </c:pt>
                <c:pt idx="1">
                  <c:v>1</c:v>
                </c:pt>
              </c:numCache>
            </c:numRef>
          </c:val>
        </c:ser>
        <c:firstSliceAng val="0"/>
        <c:holeSize val="50"/>
      </c:doughnutChart>
      <c:spPr>
        <a:solidFill>
          <a:srgbClr val="454545"/>
        </a:solidFill>
        <a:ln>
          <a:noFill/>
        </a:ln>
      </c:spPr>
    </c:plotArea>
    <c:legend>
      <c:legendPos val="r"/>
      <c:overlay val="0"/>
      <c:spPr>
        <a:noFill/>
        <a:ln>
          <a:noFill/>
        </a:ln>
      </c:spPr>
      <c:txPr>
        <a:bodyPr/>
        <a:lstStyle/>
        <a:p>
          <a:pPr>
            <a:defRPr b="0" sz="1800" spc="-1" strike="noStrike">
              <a:solidFill>
                <a:srgbClr val="ffffff"/>
              </a:solidFill>
              <a:latin typeface="Arial"/>
              <a:ea typeface="DejaVu Sans"/>
            </a:defRPr>
          </a:pPr>
        </a:p>
      </c:txPr>
    </c:legend>
    <c:plotVisOnly val="1"/>
    <c:dispBlanksAs val="gap"/>
  </c:chart>
  <c:spPr>
    <a:noFill/>
    <a:ln w="9360">
      <a:solidFill>
        <a:srgbClr val="d9d9d9"/>
      </a:solidFill>
      <a:round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9001080" y="0"/>
            <a:ext cx="141840" cy="1370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9001080" y="1371600"/>
            <a:ext cx="141840" cy="5485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gif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chart" Target="../charts/chart2.xml"/><Relationship Id="rId3" Type="http://schemas.openxmlformats.org/officeDocument/2006/relationships/chart" Target="../charts/chart3.xml"/><Relationship Id="rId4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253080" y="2222280"/>
            <a:ext cx="8608320" cy="428436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41" name="CustomShape 2"/>
          <p:cNvSpPr/>
          <p:nvPr/>
        </p:nvSpPr>
        <p:spPr>
          <a:xfrm>
            <a:off x="241200" y="230760"/>
            <a:ext cx="8608320" cy="173556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pic>
        <p:nvPicPr>
          <p:cNvPr id="42" name="Obrázek 7" descr=""/>
          <p:cNvPicPr/>
          <p:nvPr/>
        </p:nvPicPr>
        <p:blipFill>
          <a:blip r:embed="rId1"/>
          <a:stretch/>
        </p:blipFill>
        <p:spPr>
          <a:xfrm>
            <a:off x="1980000" y="5305320"/>
            <a:ext cx="4528080" cy="982800"/>
          </a:xfrm>
          <a:prstGeom prst="rect">
            <a:avLst/>
          </a:prstGeom>
          <a:ln>
            <a:noFill/>
          </a:ln>
          <a:effectLst>
            <a:outerShdw algn="tl" blurRad="190500" rotWithShape="0">
              <a:srgbClr val="000000">
                <a:alpha val="70000"/>
              </a:srgbClr>
            </a:outerShdw>
          </a:effectLst>
        </p:spPr>
      </p:pic>
      <p:sp>
        <p:nvSpPr>
          <p:cNvPr id="43" name="CustomShape 3"/>
          <p:cNvSpPr/>
          <p:nvPr/>
        </p:nvSpPr>
        <p:spPr>
          <a:xfrm>
            <a:off x="476280" y="4586400"/>
            <a:ext cx="723276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150405"/>
                </a:solidFill>
                <a:latin typeface="Arial"/>
                <a:ea typeface="DejaVu Sans"/>
              </a:rPr>
              <a:t>ČÍSLO PROJEKTU</a:t>
            </a:r>
            <a:r>
              <a:rPr b="0" lang="cs-CZ" sz="2800" spc="-1" strike="noStrike">
                <a:solidFill>
                  <a:srgbClr val="150405"/>
                </a:solidFill>
                <a:latin typeface="Arial"/>
                <a:ea typeface="DejaVu Sans"/>
              </a:rPr>
              <a:t>: CZ.1.07/1.4.00/21.2364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373320" y="3020760"/>
            <a:ext cx="752076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150405"/>
                </a:solidFill>
                <a:latin typeface="Arial"/>
                <a:ea typeface="DejaVu Sans"/>
              </a:rPr>
              <a:t>NÁZEV</a:t>
            </a:r>
            <a:r>
              <a:rPr b="0" lang="cs-CZ" sz="2800" spc="-1" strike="noStrike">
                <a:solidFill>
                  <a:srgbClr val="150405"/>
                </a:solidFill>
                <a:latin typeface="Arial"/>
                <a:ea typeface="DejaVu Sans"/>
              </a:rPr>
              <a:t>: VY_32_INOVACE_06_16_M7_Hanak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45" name="CustomShape 5"/>
          <p:cNvSpPr/>
          <p:nvPr/>
        </p:nvSpPr>
        <p:spPr>
          <a:xfrm>
            <a:off x="535680" y="2534760"/>
            <a:ext cx="459936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150405"/>
                </a:solidFill>
                <a:latin typeface="Arial"/>
                <a:ea typeface="DejaVu Sans"/>
              </a:rPr>
              <a:t>AUTOR</a:t>
            </a:r>
            <a:r>
              <a:rPr b="0" lang="cs-CZ" sz="2800" spc="-1" strike="noStrike">
                <a:solidFill>
                  <a:srgbClr val="150405"/>
                </a:solidFill>
                <a:latin typeface="Arial"/>
                <a:ea typeface="DejaVu Sans"/>
              </a:rPr>
              <a:t>: Ing. Roman Hanák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46" name="CustomShape 6"/>
          <p:cNvSpPr/>
          <p:nvPr/>
        </p:nvSpPr>
        <p:spPr>
          <a:xfrm>
            <a:off x="543600" y="3544200"/>
            <a:ext cx="270792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150405"/>
                </a:solidFill>
                <a:latin typeface="Arial"/>
                <a:ea typeface="DejaVu Sans"/>
              </a:rPr>
              <a:t>TÉMA</a:t>
            </a:r>
            <a:r>
              <a:rPr b="0" lang="cs-CZ" sz="2800" spc="-1" strike="noStrike">
                <a:solidFill>
                  <a:srgbClr val="150405"/>
                </a:solidFill>
                <a:latin typeface="Arial"/>
                <a:ea typeface="DejaVu Sans"/>
              </a:rPr>
              <a:t>: </a:t>
            </a:r>
            <a:r>
              <a:rPr b="0" lang="cs-CZ" sz="2600" spc="-1" strike="noStrike">
                <a:solidFill>
                  <a:srgbClr val="150405"/>
                </a:solidFill>
                <a:latin typeface="Arial"/>
                <a:ea typeface="DejaVu Sans"/>
              </a:rPr>
              <a:t>Procenta</a:t>
            </a:r>
            <a:endParaRPr b="0" lang="cs-CZ" sz="2600" spc="-1" strike="noStrike">
              <a:latin typeface="Arial"/>
            </a:endParaRPr>
          </a:p>
        </p:txBody>
      </p:sp>
      <p:sp>
        <p:nvSpPr>
          <p:cNvPr id="47" name="CustomShape 7"/>
          <p:cNvSpPr/>
          <p:nvPr/>
        </p:nvSpPr>
        <p:spPr>
          <a:xfrm>
            <a:off x="354960" y="230760"/>
            <a:ext cx="8424000" cy="1914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50000"/>
              </a:lnSpc>
            </a:pPr>
            <a:r>
              <a:rPr b="0" lang="cs-CZ" sz="1600" spc="-1" strike="noStrike">
                <a:solidFill>
                  <a:srgbClr val="150405"/>
                </a:solidFill>
                <a:latin typeface="Arial"/>
                <a:ea typeface="DejaVu Sans"/>
              </a:rPr>
              <a:t>Základní škola Libina, příspěvková organizace, Libina 548,788 05,IČ: 708 708 61</a:t>
            </a:r>
            <a:endParaRPr b="0" lang="cs-CZ" sz="16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cs-CZ" sz="1600" spc="-1" strike="noStrike">
                <a:solidFill>
                  <a:srgbClr val="150405"/>
                </a:solidFill>
                <a:latin typeface="Arial"/>
                <a:ea typeface="DejaVu Sans"/>
              </a:rPr>
              <a:t>Název projektu: Škola hrou</a:t>
            </a:r>
            <a:endParaRPr b="0" lang="cs-CZ" sz="16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cs-CZ" sz="1600" spc="-1" strike="noStrike">
                <a:solidFill>
                  <a:srgbClr val="150405"/>
                </a:solidFill>
                <a:latin typeface="Arial"/>
                <a:ea typeface="DejaVu Sans"/>
              </a:rPr>
              <a:t>Tento projekt je spolufinancován Evropským sociálním fondem republiky</a:t>
            </a:r>
            <a:endParaRPr b="0" lang="cs-CZ" sz="16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cs-CZ" sz="1600" spc="-1" strike="noStrike">
                <a:solidFill>
                  <a:srgbClr val="150405"/>
                </a:solidFill>
                <a:latin typeface="Arial"/>
                <a:ea typeface="DejaVu Sans"/>
              </a:rPr>
              <a:t>Vzdělávací oblast Matematika a její aplikace</a:t>
            </a:r>
            <a:endParaRPr b="0" lang="cs-CZ" sz="16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endParaRPr b="0" lang="cs-CZ" sz="1600" spc="-1" strike="noStrike">
              <a:latin typeface="Arial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679320" y="4054680"/>
            <a:ext cx="809964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150405"/>
                </a:solidFill>
                <a:latin typeface="Arial"/>
                <a:ea typeface="DejaVu Sans"/>
              </a:rPr>
              <a:t>OBSAH</a:t>
            </a:r>
            <a:r>
              <a:rPr b="0" lang="cs-CZ" sz="2800" spc="-1" strike="noStrike">
                <a:solidFill>
                  <a:srgbClr val="150405"/>
                </a:solidFill>
                <a:latin typeface="Arial"/>
                <a:ea typeface="DejaVu Sans"/>
              </a:rPr>
              <a:t>: </a:t>
            </a:r>
            <a:r>
              <a:rPr b="0" lang="cs-CZ" sz="2600" spc="-1" strike="noStrike">
                <a:solidFill>
                  <a:srgbClr val="150405"/>
                </a:solidFill>
                <a:latin typeface="Arial"/>
                <a:ea typeface="DejaVu Sans"/>
              </a:rPr>
              <a:t>Výpočet procentové části</a:t>
            </a:r>
            <a:endParaRPr b="0" lang="cs-CZ" sz="2600" spc="-1" strike="noStrike">
              <a:latin typeface="Arial"/>
            </a:endParaRPr>
          </a:p>
        </p:txBody>
      </p:sp>
      <p:pic>
        <p:nvPicPr>
          <p:cNvPr id="49" name="Obrázek 10" descr=""/>
          <p:cNvPicPr/>
          <p:nvPr/>
        </p:nvPicPr>
        <p:blipFill>
          <a:blip r:embed="rId2"/>
          <a:stretch/>
        </p:blipFill>
        <p:spPr>
          <a:xfrm>
            <a:off x="7266600" y="603000"/>
            <a:ext cx="1424880" cy="1242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251640" y="1124640"/>
            <a:ext cx="8551440" cy="5440680"/>
          </a:xfrm>
          <a:prstGeom prst="roundRect">
            <a:avLst>
              <a:gd name="adj" fmla="val 6288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51" name="CustomShape 2"/>
          <p:cNvSpPr/>
          <p:nvPr/>
        </p:nvSpPr>
        <p:spPr>
          <a:xfrm>
            <a:off x="558720" y="1707480"/>
            <a:ext cx="7847640" cy="1167120"/>
          </a:xfrm>
          <a:prstGeom prst="roundRect">
            <a:avLst>
              <a:gd name="adj" fmla="val 6288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52" name="CustomShape 3"/>
          <p:cNvSpPr/>
          <p:nvPr/>
        </p:nvSpPr>
        <p:spPr>
          <a:xfrm>
            <a:off x="264240" y="161640"/>
            <a:ext cx="8525880" cy="760320"/>
          </a:xfrm>
          <a:prstGeom prst="roundRect">
            <a:avLst>
              <a:gd name="adj" fmla="val 24231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 w="295200"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196850" h="3048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53" name="CustomShape 4"/>
          <p:cNvSpPr/>
          <p:nvPr/>
        </p:nvSpPr>
        <p:spPr>
          <a:xfrm>
            <a:off x="2627640" y="260640"/>
            <a:ext cx="460728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Zapamatujte si !!!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54" name="CustomShape 5"/>
          <p:cNvSpPr/>
          <p:nvPr/>
        </p:nvSpPr>
        <p:spPr>
          <a:xfrm>
            <a:off x="714960" y="1127160"/>
            <a:ext cx="201528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Procento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55" name="CustomShape 6"/>
          <p:cNvSpPr/>
          <p:nvPr/>
        </p:nvSpPr>
        <p:spPr>
          <a:xfrm>
            <a:off x="930600" y="2029680"/>
            <a:ext cx="213516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1% celku =</a:t>
            </a:r>
            <a:endParaRPr b="0" lang="cs-CZ" sz="2800" spc="-1" strike="noStrike">
              <a:latin typeface="Arial"/>
            </a:endParaRPr>
          </a:p>
        </p:txBody>
      </p:sp>
      <mc:AlternateContent>
        <mc:Choice xmlns:a14="http://schemas.microsoft.com/office/drawing/2010/main" Requires="a14">
          <p:sp>
            <p:nvSpPr>
              <p:cNvPr id="56" name="Formula 7"/>
              <p:cNvSpPr txBox="1"/>
              <p:nvPr/>
            </p:nvSpPr>
            <p:spPr>
              <a:xfrm>
                <a:off x="2922480" y="1795320"/>
                <a:ext cx="2135160" cy="90072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f>
                      <m:num>
                        <m:r>
                          <m:t xml:space="preserve">1</m:t>
                        </m:r>
                      </m:num>
                      <m:den>
                        <m:r>
                          <m:t xml:space="preserve">100</m:t>
                        </m:r>
                      </m:den>
                    </m:f>
                    <m:r>
                      <m:t xml:space="preserve">celku</m:t>
                    </m:r>
                    <m:r>
                      <m:t xml:space="preserve">=</m:t>
                    </m:r>
                  </m:oMath>
                </a14:m>
              </a:p>
            </p:txBody>
          </p:sp>
        </mc:Choice>
        <mc:Fallback/>
      </mc:AlternateContent>
      <mc:AlternateContent>
        <mc:Choice xmlns:a14="http://schemas.microsoft.com/office/drawing/2010/main" Requires="a14">
          <p:sp>
            <p:nvSpPr>
              <p:cNvPr id="57" name="Formula 8"/>
              <p:cNvSpPr txBox="1"/>
              <p:nvPr/>
            </p:nvSpPr>
            <p:spPr>
              <a:xfrm>
                <a:off x="5058720" y="2029680"/>
                <a:ext cx="2135160" cy="52200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0</m:t>
                    </m:r>
                    <m:r>
                      <m:t xml:space="preserve">,01</m:t>
                    </m:r>
                    <m:r>
                      <m:t xml:space="preserve">celku</m:t>
                    </m:r>
                  </m:oMath>
                </a14:m>
              </a:p>
            </p:txBody>
          </p:sp>
        </mc:Choice>
        <mc:Fallback/>
      </mc:AlternateContent>
      <p:sp>
        <p:nvSpPr>
          <p:cNvPr id="58" name="CustomShape 9"/>
          <p:cNvSpPr/>
          <p:nvPr/>
        </p:nvSpPr>
        <p:spPr>
          <a:xfrm>
            <a:off x="517680" y="3163320"/>
            <a:ext cx="7888680" cy="1363680"/>
          </a:xfrm>
          <a:prstGeom prst="roundRect">
            <a:avLst>
              <a:gd name="adj" fmla="val 6288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59" name="CustomShape 10"/>
          <p:cNvSpPr/>
          <p:nvPr/>
        </p:nvSpPr>
        <p:spPr>
          <a:xfrm>
            <a:off x="714960" y="3335040"/>
            <a:ext cx="759312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Jedno procento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je setina z daného celku.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60" name="CustomShape 11"/>
          <p:cNvSpPr/>
          <p:nvPr/>
        </p:nvSpPr>
        <p:spPr>
          <a:xfrm>
            <a:off x="714960" y="3843360"/>
            <a:ext cx="675288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Celek se nazývá základ ()</a:t>
            </a:r>
            <a:endParaRPr b="0" lang="cs-CZ" sz="2800" spc="-1" strike="noStrike">
              <a:latin typeface="Arial"/>
            </a:endParaRPr>
          </a:p>
        </p:txBody>
      </p:sp>
      <p:pic>
        <p:nvPicPr>
          <p:cNvPr id="61" name="Picture 2" descr="C:\Users\spravce\AppData\Local\Microsoft\Windows\Temporary Internet Files\Content.IE5\HGW68T4R\MC900440428CAY903RN.wmf"/>
          <p:cNvPicPr/>
          <p:nvPr/>
        </p:nvPicPr>
        <p:blipFill>
          <a:blip r:embed="rId1"/>
          <a:stretch/>
        </p:blipFill>
        <p:spPr>
          <a:xfrm>
            <a:off x="6991920" y="1332000"/>
            <a:ext cx="1735560" cy="1827720"/>
          </a:xfrm>
          <a:prstGeom prst="rect">
            <a:avLst/>
          </a:prstGeom>
          <a:ln>
            <a:noFill/>
          </a:ln>
        </p:spPr>
      </p:pic>
      <p:sp>
        <p:nvSpPr>
          <p:cNvPr id="62" name="CustomShape 12"/>
          <p:cNvSpPr/>
          <p:nvPr/>
        </p:nvSpPr>
        <p:spPr>
          <a:xfrm>
            <a:off x="590400" y="4843080"/>
            <a:ext cx="7847640" cy="1290960"/>
          </a:xfrm>
          <a:prstGeom prst="roundRect">
            <a:avLst>
              <a:gd name="adj" fmla="val 6288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63" name="CustomShape 13"/>
          <p:cNvSpPr/>
          <p:nvPr/>
        </p:nvSpPr>
        <p:spPr>
          <a:xfrm>
            <a:off x="802440" y="4977360"/>
            <a:ext cx="7646760" cy="942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Jedno procento z jakéhokoliv čísla vypočteme tak, že dané číslo vydělíme 100.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5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0" y="7560"/>
            <a:ext cx="8803080" cy="6849360"/>
          </a:xfrm>
          <a:prstGeom prst="roundRect">
            <a:avLst>
              <a:gd name="adj" fmla="val 1366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65" name="CustomShape 2"/>
          <p:cNvSpPr/>
          <p:nvPr/>
        </p:nvSpPr>
        <p:spPr>
          <a:xfrm>
            <a:off x="4572000" y="3717000"/>
            <a:ext cx="3671280" cy="2889360"/>
          </a:xfrm>
          <a:prstGeom prst="roundRect">
            <a:avLst>
              <a:gd name="adj" fmla="val 1477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66" name="CustomShape 3"/>
          <p:cNvSpPr/>
          <p:nvPr/>
        </p:nvSpPr>
        <p:spPr>
          <a:xfrm>
            <a:off x="395640" y="3717000"/>
            <a:ext cx="3599280" cy="2889360"/>
          </a:xfrm>
          <a:prstGeom prst="roundRect">
            <a:avLst>
              <a:gd name="adj" fmla="val 1477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67" name="CustomShape 4"/>
          <p:cNvSpPr/>
          <p:nvPr/>
        </p:nvSpPr>
        <p:spPr>
          <a:xfrm>
            <a:off x="4644000" y="589680"/>
            <a:ext cx="3599280" cy="3032280"/>
          </a:xfrm>
          <a:prstGeom prst="roundRect">
            <a:avLst>
              <a:gd name="adj" fmla="val 1477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68" name="CustomShape 5"/>
          <p:cNvSpPr/>
          <p:nvPr/>
        </p:nvSpPr>
        <p:spPr>
          <a:xfrm>
            <a:off x="395640" y="66600"/>
            <a:ext cx="7847640" cy="522000"/>
          </a:xfrm>
          <a:prstGeom prst="roundRect">
            <a:avLst>
              <a:gd name="adj" fmla="val 19806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69" name="CustomShape 6"/>
          <p:cNvSpPr/>
          <p:nvPr/>
        </p:nvSpPr>
        <p:spPr>
          <a:xfrm>
            <a:off x="1956600" y="66600"/>
            <a:ext cx="485352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Grafická znázornění 1 %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70" name="CustomShape 7"/>
          <p:cNvSpPr/>
          <p:nvPr/>
        </p:nvSpPr>
        <p:spPr>
          <a:xfrm>
            <a:off x="395640" y="589680"/>
            <a:ext cx="3599280" cy="3032280"/>
          </a:xfrm>
          <a:prstGeom prst="roundRect">
            <a:avLst>
              <a:gd name="adj" fmla="val 1477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graphicFrame>
        <p:nvGraphicFramePr>
          <p:cNvPr id="71" name="Graf 7"/>
          <p:cNvGraphicFramePr/>
          <p:nvPr/>
        </p:nvGraphicFramePr>
        <p:xfrm>
          <a:off x="4788000" y="692640"/>
          <a:ext cx="3311280" cy="2832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72" name="Graf 9"/>
          <p:cNvGraphicFramePr/>
          <p:nvPr/>
        </p:nvGraphicFramePr>
        <p:xfrm>
          <a:off x="575640" y="3852000"/>
          <a:ext cx="3275280" cy="263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3" name="Graf 12"/>
          <p:cNvGraphicFramePr/>
          <p:nvPr/>
        </p:nvGraphicFramePr>
        <p:xfrm>
          <a:off x="4680000" y="3830040"/>
          <a:ext cx="3383280" cy="2663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4" name="CustomShape 8"/>
          <p:cNvSpPr/>
          <p:nvPr/>
        </p:nvSpPr>
        <p:spPr>
          <a:xfrm>
            <a:off x="467640" y="692640"/>
            <a:ext cx="3383280" cy="2824560"/>
          </a:xfrm>
          <a:prstGeom prst="rect">
            <a:avLst/>
          </a:prstGeom>
          <a:solidFill>
            <a:schemeClr val="tx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75" name="Table 9"/>
          <p:cNvGraphicFramePr/>
          <p:nvPr/>
        </p:nvGraphicFramePr>
        <p:xfrm>
          <a:off x="827640" y="1146960"/>
          <a:ext cx="2447640" cy="3660840"/>
        </p:xfrm>
        <a:graphic>
          <a:graphicData uri="http://schemas.openxmlformats.org/drawingml/2006/table">
            <a:tbl>
              <a:tblPr/>
              <a:tblGrid>
                <a:gridCol w="244800"/>
                <a:gridCol w="244800"/>
                <a:gridCol w="244800"/>
                <a:gridCol w="244800"/>
                <a:gridCol w="244800"/>
                <a:gridCol w="244800"/>
                <a:gridCol w="244800"/>
                <a:gridCol w="244800"/>
                <a:gridCol w="244800"/>
                <a:gridCol w="244800"/>
              </a:tblGrid>
              <a:tr h="366120"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00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366120"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366120"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366120"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366120"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366120"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366120"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366120"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366120"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366120"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6" name="CustomShape 10"/>
          <p:cNvSpPr/>
          <p:nvPr/>
        </p:nvSpPr>
        <p:spPr>
          <a:xfrm>
            <a:off x="815040" y="692640"/>
            <a:ext cx="228204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ffffff"/>
                </a:solidFill>
                <a:latin typeface="Arial"/>
                <a:ea typeface="DejaVu Sans"/>
              </a:rPr>
              <a:t>Čtvercová síť</a:t>
            </a: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3" dur="indefinite" restart="never" nodeType="tmRoot">
          <p:childTnLst>
            <p:seq>
              <p:cTn id="54" dur="indefinite" nodeType="mainSeq"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after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6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nodeType="with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6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nodeType="with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7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7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8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8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212400" y="198720"/>
            <a:ext cx="8551440" cy="6397560"/>
          </a:xfrm>
          <a:prstGeom prst="roundRect">
            <a:avLst>
              <a:gd name="adj" fmla="val 3112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78" name="CustomShape 2"/>
          <p:cNvSpPr/>
          <p:nvPr/>
        </p:nvSpPr>
        <p:spPr>
          <a:xfrm>
            <a:off x="500400" y="546120"/>
            <a:ext cx="7847640" cy="1266840"/>
          </a:xfrm>
          <a:prstGeom prst="roundRect">
            <a:avLst>
              <a:gd name="adj" fmla="val 6288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79" name="CustomShape 3"/>
          <p:cNvSpPr/>
          <p:nvPr/>
        </p:nvSpPr>
        <p:spPr>
          <a:xfrm>
            <a:off x="657000" y="663840"/>
            <a:ext cx="548496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Základ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 značíme písmen </a:t>
            </a:r>
            <a:r>
              <a:rPr b="1" lang="cs-CZ" sz="2800" spc="-1" strike="noStrike">
                <a:solidFill>
                  <a:srgbClr val="000000"/>
                </a:solidFill>
                <a:latin typeface="Arial Black"/>
                <a:ea typeface="DejaVu Sans"/>
              </a:rPr>
              <a:t>z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80" name="CustomShape 4"/>
          <p:cNvSpPr/>
          <p:nvPr/>
        </p:nvSpPr>
        <p:spPr>
          <a:xfrm>
            <a:off x="486360" y="2029320"/>
            <a:ext cx="7888680" cy="1363680"/>
          </a:xfrm>
          <a:prstGeom prst="roundRect">
            <a:avLst>
              <a:gd name="adj" fmla="val 6288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81" name="CustomShape 5"/>
          <p:cNvSpPr/>
          <p:nvPr/>
        </p:nvSpPr>
        <p:spPr>
          <a:xfrm>
            <a:off x="641520" y="2188440"/>
            <a:ext cx="736668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Procentovou část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značíme písmenem </a:t>
            </a:r>
            <a:r>
              <a:rPr b="1" lang="cs-CZ" sz="2800" spc="-1" strike="noStrike">
                <a:solidFill>
                  <a:srgbClr val="000000"/>
                </a:solidFill>
                <a:latin typeface="Arial Black"/>
                <a:ea typeface="DejaVu Sans"/>
              </a:rPr>
              <a:t>č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. </a:t>
            </a:r>
            <a:endParaRPr b="0" lang="cs-CZ" sz="2800" spc="-1" strike="noStrike">
              <a:latin typeface="Arial"/>
            </a:endParaRPr>
          </a:p>
        </p:txBody>
      </p:sp>
      <p:pic>
        <p:nvPicPr>
          <p:cNvPr id="82" name="Picture 2" descr="C:\Users\spravce\AppData\Local\Microsoft\Windows\Temporary Internet Files\Content.IE5\HGW68T4R\MC900440428CAY903RN.wmf"/>
          <p:cNvPicPr/>
          <p:nvPr/>
        </p:nvPicPr>
        <p:blipFill>
          <a:blip r:embed="rId1"/>
          <a:stretch/>
        </p:blipFill>
        <p:spPr>
          <a:xfrm>
            <a:off x="6789960" y="357840"/>
            <a:ext cx="1425600" cy="1501200"/>
          </a:xfrm>
          <a:prstGeom prst="rect">
            <a:avLst/>
          </a:prstGeom>
          <a:ln>
            <a:noFill/>
          </a:ln>
        </p:spPr>
      </p:pic>
      <p:sp>
        <p:nvSpPr>
          <p:cNvPr id="83" name="CustomShape 6"/>
          <p:cNvSpPr/>
          <p:nvPr/>
        </p:nvSpPr>
        <p:spPr>
          <a:xfrm>
            <a:off x="500400" y="3560040"/>
            <a:ext cx="7847640" cy="1740240"/>
          </a:xfrm>
          <a:prstGeom prst="roundRect">
            <a:avLst>
              <a:gd name="adj" fmla="val 6288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84" name="CustomShape 7"/>
          <p:cNvSpPr/>
          <p:nvPr/>
        </p:nvSpPr>
        <p:spPr>
          <a:xfrm>
            <a:off x="683280" y="3682800"/>
            <a:ext cx="576864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Počet </a:t>
            </a:r>
            <a:r>
              <a:rPr b="1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procent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 značíme </a:t>
            </a:r>
            <a:r>
              <a:rPr b="1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p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85" name="CustomShape 8"/>
          <p:cNvSpPr/>
          <p:nvPr/>
        </p:nvSpPr>
        <p:spPr>
          <a:xfrm>
            <a:off x="669960" y="1180440"/>
            <a:ext cx="548496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Základ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 je vždy 100 %.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86" name="CustomShape 9"/>
          <p:cNvSpPr/>
          <p:nvPr/>
        </p:nvSpPr>
        <p:spPr>
          <a:xfrm>
            <a:off x="706680" y="4233240"/>
            <a:ext cx="7641720" cy="942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Počet </a:t>
            </a:r>
            <a:r>
              <a:rPr b="1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procent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 udává, kolik setin ze základu tvoří procentová část.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87" name="CustomShape 10"/>
          <p:cNvSpPr/>
          <p:nvPr/>
        </p:nvSpPr>
        <p:spPr>
          <a:xfrm>
            <a:off x="660600" y="2753640"/>
            <a:ext cx="736668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Procentovou část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je část základu.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88" name="CustomShape 11"/>
          <p:cNvSpPr/>
          <p:nvPr/>
        </p:nvSpPr>
        <p:spPr>
          <a:xfrm>
            <a:off x="6588360" y="5467320"/>
            <a:ext cx="1704960" cy="869760"/>
          </a:xfrm>
          <a:prstGeom prst="roundRect">
            <a:avLst>
              <a:gd name="adj" fmla="val 6288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č = p · z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89" name="CustomShape 12"/>
          <p:cNvSpPr/>
          <p:nvPr/>
        </p:nvSpPr>
        <p:spPr>
          <a:xfrm>
            <a:off x="528120" y="5641200"/>
            <a:ext cx="634716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86" dur="indefinite" restart="never" nodeType="tmRoot">
          <p:childTnLst>
            <p:seq>
              <p:cTn id="87" dur="indefinite" nodeType="mainSeq">
                <p:childTnLst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12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140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-720" y="0"/>
            <a:ext cx="9143640" cy="685692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91" name="CustomShape 2"/>
          <p:cNvSpPr/>
          <p:nvPr/>
        </p:nvSpPr>
        <p:spPr>
          <a:xfrm>
            <a:off x="209520" y="1718280"/>
            <a:ext cx="8722800" cy="343800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  <a:ea typeface="DejaVu Sans"/>
              </a:rPr>
              <a:t>       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  <a:ea typeface="DejaVu Sans"/>
              </a:rPr>
              <a:t>1%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158400" y="84240"/>
            <a:ext cx="8905680" cy="967320"/>
          </a:xfrm>
          <a:prstGeom prst="roundRect">
            <a:avLst>
              <a:gd name="adj" fmla="val 931"/>
            </a:avLst>
          </a:prstGeom>
          <a:gradFill rotWithShape="0">
            <a:gsLst>
              <a:gs pos="0">
                <a:srgbClr val="cccc00"/>
              </a:gs>
              <a:gs pos="50000">
                <a:srgbClr val="cccc00"/>
              </a:gs>
              <a:gs pos="100000">
                <a:srgbClr val="cccc00"/>
              </a:gs>
            </a:gsLst>
            <a:lin ang="0"/>
          </a:gradFill>
          <a:ln w="295200"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50800" h="6350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93" name="CustomShape 4"/>
          <p:cNvSpPr/>
          <p:nvPr/>
        </p:nvSpPr>
        <p:spPr>
          <a:xfrm>
            <a:off x="158400" y="113760"/>
            <a:ext cx="8727840" cy="793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Trebuchet MS"/>
                <a:ea typeface="Cambria Math"/>
              </a:rPr>
              <a:t>Př.1) Ve škole je 300 žáků. Z nich je 42 % chlapců. Kolik je ve škole chlapců?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94" name="CustomShape 5"/>
          <p:cNvSpPr/>
          <p:nvPr/>
        </p:nvSpPr>
        <p:spPr>
          <a:xfrm>
            <a:off x="230040" y="1187280"/>
            <a:ext cx="1438920" cy="52956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00"/>
              </a:gs>
              <a:gs pos="100000">
                <a:srgbClr val="000000"/>
              </a:gs>
            </a:gsLst>
            <a:lin ang="162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cs-CZ" sz="2800" spc="-120" strike="noStrike">
                <a:solidFill>
                  <a:srgbClr val="ffff00"/>
                </a:solidFill>
                <a:latin typeface="Arial"/>
                <a:ea typeface="Cambria Math"/>
              </a:rPr>
              <a:t>Řešení: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95" name="CustomShape 6"/>
          <p:cNvSpPr/>
          <p:nvPr/>
        </p:nvSpPr>
        <p:spPr>
          <a:xfrm>
            <a:off x="342000" y="2594160"/>
            <a:ext cx="4573080" cy="64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cs-CZ" sz="2800" spc="-120" strike="noStrike">
                <a:solidFill>
                  <a:srgbClr val="000000"/>
                </a:solidFill>
                <a:latin typeface="Trebuchet MS"/>
                <a:ea typeface="Cambria Math"/>
              </a:rPr>
              <a:t>   </a:t>
            </a:r>
            <a:r>
              <a:rPr b="0" lang="cs-CZ" sz="2800" spc="-120" strike="noStrike">
                <a:solidFill>
                  <a:srgbClr val="000000"/>
                </a:solidFill>
                <a:latin typeface="Trebuchet MS"/>
                <a:ea typeface="Cambria Math"/>
              </a:rPr>
              <a:t>.základ . . . . 300 žáků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96" name="CustomShape 7"/>
          <p:cNvSpPr/>
          <p:nvPr/>
        </p:nvSpPr>
        <p:spPr>
          <a:xfrm>
            <a:off x="230040" y="5445360"/>
            <a:ext cx="8656560" cy="100584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97" name="CustomShape 8"/>
          <p:cNvSpPr/>
          <p:nvPr/>
        </p:nvSpPr>
        <p:spPr>
          <a:xfrm>
            <a:off x="621000" y="3213000"/>
            <a:ext cx="4220640" cy="64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cs-CZ" sz="2800" spc="-120" strike="noStrike">
                <a:solidFill>
                  <a:srgbClr val="000000"/>
                </a:solidFill>
                <a:latin typeface="Trebuchet MS"/>
                <a:ea typeface="Cambria Math"/>
              </a:rPr>
              <a:t>   </a:t>
            </a:r>
            <a:r>
              <a:rPr b="0" lang="cs-CZ" sz="2800" spc="-120" strike="noStrike">
                <a:solidFill>
                  <a:srgbClr val="000000"/>
                </a:solidFill>
                <a:latin typeface="Trebuchet MS"/>
                <a:ea typeface="Cambria Math"/>
              </a:rPr>
              <a:t>. . . . . 300 : 100 žáků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98" name="CustomShape 9"/>
          <p:cNvSpPr/>
          <p:nvPr/>
        </p:nvSpPr>
        <p:spPr>
          <a:xfrm>
            <a:off x="4765680" y="3209400"/>
            <a:ext cx="1389600" cy="64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cs-CZ" sz="2800" spc="-120" strike="noStrike">
                <a:solidFill>
                  <a:srgbClr val="000000"/>
                </a:solidFill>
                <a:latin typeface="Trebuchet MS"/>
                <a:ea typeface="Cambria Math"/>
              </a:rPr>
              <a:t>= 3 žáci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99" name="Line 10"/>
          <p:cNvSpPr/>
          <p:nvPr/>
        </p:nvSpPr>
        <p:spPr>
          <a:xfrm>
            <a:off x="477720" y="3861000"/>
            <a:ext cx="5678640" cy="0"/>
          </a:xfrm>
          <a:prstGeom prst="line">
            <a:avLst/>
          </a:prstGeom>
          <a:ln w="2232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CustomShape 11"/>
          <p:cNvSpPr/>
          <p:nvPr/>
        </p:nvSpPr>
        <p:spPr>
          <a:xfrm>
            <a:off x="669960" y="4013280"/>
            <a:ext cx="3212640" cy="64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cs-CZ" sz="2800" spc="-120" strike="noStrike">
                <a:solidFill>
                  <a:srgbClr val="000000"/>
                </a:solidFill>
                <a:latin typeface="Trebuchet MS"/>
                <a:ea typeface="Cambria Math"/>
              </a:rPr>
              <a:t> </a:t>
            </a:r>
            <a:r>
              <a:rPr b="0" lang="cs-CZ" sz="2800" spc="-120" strike="noStrike">
                <a:solidFill>
                  <a:srgbClr val="000000"/>
                </a:solidFill>
                <a:latin typeface="Trebuchet MS"/>
                <a:ea typeface="Cambria Math"/>
              </a:rPr>
              <a:t>42%. . . . . 3 · 42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01" name="CustomShape 12"/>
          <p:cNvSpPr/>
          <p:nvPr/>
        </p:nvSpPr>
        <p:spPr>
          <a:xfrm>
            <a:off x="3557160" y="4013280"/>
            <a:ext cx="2845440" cy="64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cs-CZ" sz="2800" spc="-120" strike="noStrike">
                <a:solidFill>
                  <a:srgbClr val="000000"/>
                </a:solidFill>
                <a:latin typeface="Trebuchet MS"/>
                <a:ea typeface="Cambria Math"/>
              </a:rPr>
              <a:t>= 126 chlapců</a:t>
            </a:r>
            <a:endParaRPr b="0" lang="cs-CZ" sz="2800" spc="-1" strike="noStrike">
              <a:latin typeface="Arial"/>
            </a:endParaRPr>
          </a:p>
        </p:txBody>
      </p:sp>
      <p:pic>
        <p:nvPicPr>
          <p:cNvPr id="102" name="Picture 5" descr="C:\Users\spravce\AppData\Local\Microsoft\Windows\Temporary Internet Files\Content.IE5\BL96J1IA\MC900343343[1].wmf"/>
          <p:cNvPicPr/>
          <p:nvPr/>
        </p:nvPicPr>
        <p:blipFill>
          <a:blip r:embed="rId1"/>
          <a:stretch/>
        </p:blipFill>
        <p:spPr>
          <a:xfrm>
            <a:off x="6408360" y="2293200"/>
            <a:ext cx="2389680" cy="2486160"/>
          </a:xfrm>
          <a:prstGeom prst="rect">
            <a:avLst/>
          </a:prstGeom>
          <a:ln>
            <a:noFill/>
          </a:ln>
        </p:spPr>
      </p:pic>
      <p:sp>
        <p:nvSpPr>
          <p:cNvPr id="103" name="CustomShape 13"/>
          <p:cNvSpPr/>
          <p:nvPr/>
        </p:nvSpPr>
        <p:spPr>
          <a:xfrm>
            <a:off x="349200" y="5624640"/>
            <a:ext cx="8012160" cy="64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cs-CZ" sz="2800" spc="-120" strike="noStrike">
                <a:solidFill>
                  <a:srgbClr val="000000"/>
                </a:solidFill>
                <a:latin typeface="Trebuchet MS"/>
                <a:ea typeface="Cambria Math"/>
              </a:rPr>
              <a:t>Ve škole je 126 chlapců.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04" name="CustomShape 14"/>
          <p:cNvSpPr/>
          <p:nvPr/>
        </p:nvSpPr>
        <p:spPr>
          <a:xfrm>
            <a:off x="269640" y="1720080"/>
            <a:ext cx="4518360" cy="37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41" dur="indefinite" restart="never" nodeType="tmRoot">
          <p:childTnLst>
            <p:seq>
              <p:cTn id="142" dur="indefinite" nodeType="mainSeq"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nodeType="after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1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156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18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0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-89640" y="971280"/>
            <a:ext cx="9143640" cy="685692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106" name="CustomShape 2"/>
          <p:cNvSpPr/>
          <p:nvPr/>
        </p:nvSpPr>
        <p:spPr>
          <a:xfrm>
            <a:off x="209520" y="1718280"/>
            <a:ext cx="8722800" cy="343800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  <a:ea typeface="DejaVu Sans"/>
              </a:rPr>
              <a:t>        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  <a:ea typeface="DejaVu Sans"/>
              </a:rPr>
              <a:t>1%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07" name="CustomShape 3"/>
          <p:cNvSpPr/>
          <p:nvPr/>
        </p:nvSpPr>
        <p:spPr>
          <a:xfrm>
            <a:off x="158400" y="84240"/>
            <a:ext cx="8905680" cy="967320"/>
          </a:xfrm>
          <a:prstGeom prst="roundRect">
            <a:avLst>
              <a:gd name="adj" fmla="val 931"/>
            </a:avLst>
          </a:prstGeom>
          <a:gradFill rotWithShape="0">
            <a:gsLst>
              <a:gs pos="0">
                <a:srgbClr val="cccc00"/>
              </a:gs>
              <a:gs pos="50000">
                <a:srgbClr val="cccc00"/>
              </a:gs>
              <a:gs pos="100000">
                <a:srgbClr val="cccc00"/>
              </a:gs>
            </a:gsLst>
            <a:lin ang="0"/>
          </a:gradFill>
          <a:ln w="295200"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50800" h="6350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108" name="CustomShape 4"/>
          <p:cNvSpPr/>
          <p:nvPr/>
        </p:nvSpPr>
        <p:spPr>
          <a:xfrm>
            <a:off x="158400" y="113760"/>
            <a:ext cx="9453240" cy="793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Trebuchet MS"/>
                <a:ea typeface="Cambria Math"/>
              </a:rPr>
              <a:t>Př.2) Cena vázy byla zvýšena na 120 % původní ceny. Původní cena byla 780 Kč. Kolik stojí nyní?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09" name="CustomShape 5"/>
          <p:cNvSpPr/>
          <p:nvPr/>
        </p:nvSpPr>
        <p:spPr>
          <a:xfrm>
            <a:off x="230040" y="1187280"/>
            <a:ext cx="1438920" cy="52956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00"/>
              </a:gs>
              <a:gs pos="100000">
                <a:srgbClr val="000000"/>
              </a:gs>
            </a:gsLst>
            <a:lin ang="162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cs-CZ" sz="2800" spc="-120" strike="noStrike">
                <a:solidFill>
                  <a:srgbClr val="ffff00"/>
                </a:solidFill>
                <a:latin typeface="Arial"/>
                <a:ea typeface="Cambria Math"/>
              </a:rPr>
              <a:t>Řešení: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0" name="CustomShape 6"/>
          <p:cNvSpPr/>
          <p:nvPr/>
        </p:nvSpPr>
        <p:spPr>
          <a:xfrm>
            <a:off x="342000" y="2594160"/>
            <a:ext cx="4573080" cy="64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cs-CZ" sz="2800" spc="-120" strike="noStrike">
                <a:solidFill>
                  <a:srgbClr val="000000"/>
                </a:solidFill>
                <a:latin typeface="Trebuchet MS"/>
                <a:ea typeface="Cambria Math"/>
              </a:rPr>
              <a:t>   </a:t>
            </a:r>
            <a:r>
              <a:rPr b="0" lang="cs-CZ" sz="2800" spc="-120" strike="noStrike">
                <a:solidFill>
                  <a:srgbClr val="000000"/>
                </a:solidFill>
                <a:latin typeface="Trebuchet MS"/>
                <a:ea typeface="Cambria Math"/>
              </a:rPr>
              <a:t>základ . . . . 780  Kč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1" name="CustomShape 7"/>
          <p:cNvSpPr/>
          <p:nvPr/>
        </p:nvSpPr>
        <p:spPr>
          <a:xfrm>
            <a:off x="230040" y="5445360"/>
            <a:ext cx="8656560" cy="1005840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b6b6b6"/>
              </a:gs>
              <a:gs pos="100000">
                <a:srgbClr val="d1d1d1"/>
              </a:gs>
            </a:gsLst>
            <a:lin ang="5400000"/>
          </a:gradFill>
          <a:ln>
            <a:noFill/>
          </a:ln>
          <a:effectLst>
            <a:outerShdw algn="bl" blurRad="38100" dist="1908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dir="tr" rig="balanced"/>
          </a:scene3d>
          <a:sp3d contourW="14605" prstMaterial="plastic">
            <a:bevelT prst="slope" w="95250" h="1016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/>
        </p:style>
      </p:sp>
      <p:sp>
        <p:nvSpPr>
          <p:cNvPr id="112" name="CustomShape 8"/>
          <p:cNvSpPr/>
          <p:nvPr/>
        </p:nvSpPr>
        <p:spPr>
          <a:xfrm>
            <a:off x="621000" y="3213000"/>
            <a:ext cx="4220640" cy="64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cs-CZ" sz="2800" spc="-120" strike="noStrike">
                <a:solidFill>
                  <a:srgbClr val="000000"/>
                </a:solidFill>
                <a:latin typeface="Trebuchet MS"/>
                <a:ea typeface="Cambria Math"/>
              </a:rPr>
              <a:t>   </a:t>
            </a:r>
            <a:r>
              <a:rPr b="0" lang="cs-CZ" sz="2800" spc="-120" strike="noStrike">
                <a:solidFill>
                  <a:srgbClr val="000000"/>
                </a:solidFill>
                <a:latin typeface="Trebuchet MS"/>
                <a:ea typeface="Cambria Math"/>
              </a:rPr>
              <a:t>. . . . . 780 : 100 Kč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3" name="CustomShape 9"/>
          <p:cNvSpPr/>
          <p:nvPr/>
        </p:nvSpPr>
        <p:spPr>
          <a:xfrm>
            <a:off x="4285080" y="3209400"/>
            <a:ext cx="1870200" cy="64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cs-CZ" sz="2800" spc="-120" strike="noStrike">
                <a:solidFill>
                  <a:srgbClr val="000000"/>
                </a:solidFill>
                <a:latin typeface="Trebuchet MS"/>
                <a:ea typeface="Cambria Math"/>
              </a:rPr>
              <a:t>= 7,80 Kč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4" name="Line 10"/>
          <p:cNvSpPr/>
          <p:nvPr/>
        </p:nvSpPr>
        <p:spPr>
          <a:xfrm>
            <a:off x="477720" y="3861000"/>
            <a:ext cx="5678640" cy="0"/>
          </a:xfrm>
          <a:prstGeom prst="line">
            <a:avLst/>
          </a:prstGeom>
          <a:ln w="2232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5" name="CustomShape 11"/>
          <p:cNvSpPr/>
          <p:nvPr/>
        </p:nvSpPr>
        <p:spPr>
          <a:xfrm>
            <a:off x="374040" y="4013280"/>
            <a:ext cx="4236480" cy="64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cs-CZ" sz="2800" spc="-120" strike="noStrike">
                <a:solidFill>
                  <a:srgbClr val="000000"/>
                </a:solidFill>
                <a:latin typeface="Trebuchet MS"/>
                <a:ea typeface="Cambria Math"/>
              </a:rPr>
              <a:t>   </a:t>
            </a:r>
            <a:r>
              <a:rPr b="0" lang="cs-CZ" sz="2800" spc="-120" strike="noStrike">
                <a:solidFill>
                  <a:srgbClr val="000000"/>
                </a:solidFill>
                <a:latin typeface="Trebuchet MS"/>
                <a:ea typeface="Cambria Math"/>
              </a:rPr>
              <a:t>120 %. . . . 7,8· 120 Kč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6" name="CustomShape 12"/>
          <p:cNvSpPr/>
          <p:nvPr/>
        </p:nvSpPr>
        <p:spPr>
          <a:xfrm>
            <a:off x="4318200" y="4014360"/>
            <a:ext cx="2845440" cy="64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cs-CZ" sz="2800" spc="-120" strike="noStrike">
                <a:solidFill>
                  <a:srgbClr val="000000"/>
                </a:solidFill>
                <a:latin typeface="Trebuchet MS"/>
                <a:ea typeface="Cambria Math"/>
              </a:rPr>
              <a:t>= 936 Kč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7" name="CustomShape 13"/>
          <p:cNvSpPr/>
          <p:nvPr/>
        </p:nvSpPr>
        <p:spPr>
          <a:xfrm>
            <a:off x="349200" y="5624640"/>
            <a:ext cx="8012160" cy="64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cs-CZ" sz="2800" spc="-120" strike="noStrike">
                <a:solidFill>
                  <a:srgbClr val="000000"/>
                </a:solidFill>
                <a:latin typeface="Trebuchet MS"/>
                <a:ea typeface="Cambria Math"/>
              </a:rPr>
              <a:t>Současná cena vázy je 936 Kč.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8" name="CustomShape 14"/>
          <p:cNvSpPr/>
          <p:nvPr/>
        </p:nvSpPr>
        <p:spPr>
          <a:xfrm>
            <a:off x="269640" y="1720080"/>
            <a:ext cx="4518360" cy="37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19" name="Picture 3" descr="C:\Users\spravce\AppData\Local\Microsoft\Windows\Temporary Internet Files\Content.IE5\BL96J1IA\MC900084814[1].wmf"/>
          <p:cNvPicPr/>
          <p:nvPr/>
        </p:nvPicPr>
        <p:blipFill>
          <a:blip r:embed="rId1"/>
          <a:stretch/>
        </p:blipFill>
        <p:spPr>
          <a:xfrm>
            <a:off x="6732360" y="1942560"/>
            <a:ext cx="1213920" cy="2972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05" dur="indefinite" restart="never" nodeType="tmRoot">
          <p:childTnLst>
            <p:seq>
              <p:cTn id="206" dur="indefinite" nodeType="mainSeq"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nodeType="after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21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220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24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6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4271</TotalTime>
  <Application>LibreOffice/6.3.4.2$Windows_X86_64 LibreOffice_project/60da17e045e08f1793c57c00ba83cdfce946d0aa</Application>
  <Words>707</Words>
  <Paragraphs>104</Paragraphs>
  <Company>ZŠ Libina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2012-04-23T18:25:05Z</dcterms:created>
  <dc:creator>ZŠ Libina</dc:creator>
  <dc:description/>
  <dc:language>cs-CZ</dc:language>
  <cp:lastModifiedBy/>
  <dcterms:modified xsi:type="dcterms:W3CDTF">2020-04-25T19:00:04Z</dcterms:modified>
  <cp:revision>655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ZŠ Libina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12</vt:i4>
  </property>
</Properties>
</file>