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2" r:id="rId2"/>
    <p:sldId id="256" r:id="rId3"/>
    <p:sldId id="257" r:id="rId4"/>
    <p:sldId id="258" r:id="rId5"/>
    <p:sldId id="259" r:id="rId6"/>
    <p:sldId id="261" r:id="rId7"/>
    <p:sldId id="263" r:id="rId8"/>
    <p:sldId id="260" r:id="rId9"/>
    <p:sldId id="264" r:id="rId10"/>
    <p:sldId id="270" r:id="rId11"/>
    <p:sldId id="269" r:id="rId12"/>
    <p:sldId id="268" r:id="rId13"/>
    <p:sldId id="267" r:id="rId14"/>
    <p:sldId id="266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49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2523A-F116-463F-8744-142976D9337B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7820ED-5EE3-4DE8-806D-9009DB8D1D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044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7820ED-5EE3-4DE8-806D-9009DB8D1DE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95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Prezentace_aplikace_Microsoft_PowerPoint1.pptx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1417758"/>
              </p:ext>
            </p:extLst>
          </p:nvPr>
        </p:nvGraphicFramePr>
        <p:xfrm>
          <a:off x="2286000" y="1714500"/>
          <a:ext cx="4570413" cy="342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Prezentace" r:id="rId4" imgW="4570501" imgH="3427618" progId="PowerPoint.Show.12">
                  <p:embed/>
                </p:oleObj>
              </mc:Choice>
              <mc:Fallback>
                <p:oleObj name="Prezentace" r:id="rId4" imgW="4570501" imgH="3427618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0" y="1714500"/>
                        <a:ext cx="4570413" cy="3427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3347864" y="5445224"/>
            <a:ext cx="247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Úprava – </a:t>
            </a:r>
            <a:r>
              <a:rPr lang="cs-CZ" dirty="0" err="1" smtClean="0"/>
              <a:t>Mgr</a:t>
            </a:r>
            <a:r>
              <a:rPr lang="cs-CZ" dirty="0" smtClean="0"/>
              <a:t>, Křepelová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376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74790" name="Text Box 6"/>
          <p:cNvSpPr txBox="1">
            <a:spLocks noChangeArrowheads="1"/>
          </p:cNvSpPr>
          <p:nvPr/>
        </p:nvSpPr>
        <p:spPr bwMode="auto">
          <a:xfrm>
            <a:off x="279400" y="801689"/>
            <a:ext cx="81724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Šest dělníků vykoná práci za 8 hodin. Kolik dělníků je třeba přibrat, má-li být práce hotova za 3 hodiny?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74792" name="Text Box 8"/>
          <p:cNvSpPr txBox="1">
            <a:spLocks noChangeArrowheads="1"/>
          </p:cNvSpPr>
          <p:nvPr/>
        </p:nvSpPr>
        <p:spPr bwMode="auto">
          <a:xfrm>
            <a:off x="971550" y="2765425"/>
            <a:ext cx="66976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6 dělníků ………. 8 hod.</a:t>
            </a:r>
          </a:p>
        </p:txBody>
      </p:sp>
      <p:sp>
        <p:nvSpPr>
          <p:cNvPr id="374793" name="Text Box 9"/>
          <p:cNvSpPr txBox="1">
            <a:spLocks noChangeArrowheads="1"/>
          </p:cNvSpPr>
          <p:nvPr/>
        </p:nvSpPr>
        <p:spPr bwMode="auto">
          <a:xfrm>
            <a:off x="971550" y="3341688"/>
            <a:ext cx="66976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x dělníků ....……. 3 hod.</a:t>
            </a:r>
          </a:p>
        </p:txBody>
      </p:sp>
      <p:sp>
        <p:nvSpPr>
          <p:cNvPr id="374794" name="Line 10"/>
          <p:cNvSpPr>
            <a:spLocks noChangeShapeType="1"/>
          </p:cNvSpPr>
          <p:nvPr/>
        </p:nvSpPr>
        <p:spPr bwMode="auto">
          <a:xfrm>
            <a:off x="827088" y="4292600"/>
            <a:ext cx="4176712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374795" name="Object 11"/>
          <p:cNvGraphicFramePr>
            <a:graphicFrameLocks noGrp="1" noChangeAspect="1"/>
          </p:cNvGraphicFramePr>
          <p:nvPr>
            <p:ph idx="1"/>
          </p:nvPr>
        </p:nvGraphicFramePr>
        <p:xfrm>
          <a:off x="590550" y="4470400"/>
          <a:ext cx="119062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Rovnice" r:id="rId3" imgW="393529" imgH="393529" progId="Equation.3">
                  <p:embed/>
                </p:oleObj>
              </mc:Choice>
              <mc:Fallback>
                <p:oleObj name="Rovnice" r:id="rId3" imgW="39352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" y="4470400"/>
                        <a:ext cx="1190625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796" name="Object 12"/>
          <p:cNvGraphicFramePr>
            <a:graphicFrameLocks noChangeAspect="1"/>
          </p:cNvGraphicFramePr>
          <p:nvPr/>
        </p:nvGraphicFramePr>
        <p:xfrm>
          <a:off x="2600325" y="4532313"/>
          <a:ext cx="1516063" cy="120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Rovnice" r:id="rId5" imgW="495085" imgH="393529" progId="Equation.3">
                  <p:embed/>
                </p:oleObj>
              </mc:Choice>
              <mc:Fallback>
                <p:oleObj name="Rovnice" r:id="rId5" imgW="49508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0325" y="4532313"/>
                        <a:ext cx="1516063" cy="1201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797" name="Object 13"/>
          <p:cNvGraphicFramePr>
            <a:graphicFrameLocks noChangeAspect="1"/>
          </p:cNvGraphicFramePr>
          <p:nvPr/>
        </p:nvGraphicFramePr>
        <p:xfrm>
          <a:off x="5076825" y="4786313"/>
          <a:ext cx="1211263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Rovnice" r:id="rId7" imgW="418918" imgH="177723" progId="Equation.3">
                  <p:embed/>
                </p:oleObj>
              </mc:Choice>
              <mc:Fallback>
                <p:oleObj name="Rovnice" r:id="rId7" imgW="418918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4786313"/>
                        <a:ext cx="1211263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4798" name="Text Box 14"/>
          <p:cNvSpPr txBox="1">
            <a:spLocks noChangeArrowheads="1"/>
          </p:cNvSpPr>
          <p:nvPr/>
        </p:nvSpPr>
        <p:spPr bwMode="auto">
          <a:xfrm>
            <a:off x="539750" y="6021388"/>
            <a:ext cx="8280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Je třeba přibrat 10 dělníků.</a:t>
            </a:r>
          </a:p>
        </p:txBody>
      </p:sp>
      <p:sp>
        <p:nvSpPr>
          <p:cNvPr id="374799" name="Line 15"/>
          <p:cNvSpPr>
            <a:spLocks noChangeShapeType="1"/>
          </p:cNvSpPr>
          <p:nvPr/>
        </p:nvSpPr>
        <p:spPr bwMode="auto">
          <a:xfrm flipV="1">
            <a:off x="900113" y="2779713"/>
            <a:ext cx="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4800" name="Text Box 16"/>
          <p:cNvSpPr txBox="1">
            <a:spLocks noChangeArrowheads="1"/>
          </p:cNvSpPr>
          <p:nvPr/>
        </p:nvSpPr>
        <p:spPr bwMode="auto">
          <a:xfrm>
            <a:off x="5294313" y="2620963"/>
            <a:ext cx="35258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solidFill>
                  <a:schemeClr val="hlink"/>
                </a:solidFill>
                <a:latin typeface="Times New Roman" panose="02020603050405020304" pitchFamily="18" charset="0"/>
              </a:rPr>
              <a:t>Kolikrát se sníží počet hodin, tolikrát se zvýší počet dělníků.</a:t>
            </a:r>
          </a:p>
        </p:txBody>
      </p:sp>
      <p:sp>
        <p:nvSpPr>
          <p:cNvPr id="374801" name="Line 17"/>
          <p:cNvSpPr>
            <a:spLocks noChangeShapeType="1"/>
          </p:cNvSpPr>
          <p:nvPr/>
        </p:nvSpPr>
        <p:spPr bwMode="auto">
          <a:xfrm>
            <a:off x="4787900" y="2708275"/>
            <a:ext cx="0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4802" name="Text Box 18"/>
          <p:cNvSpPr txBox="1">
            <a:spLocks noChangeArrowheads="1"/>
          </p:cNvSpPr>
          <p:nvPr/>
        </p:nvSpPr>
        <p:spPr bwMode="auto">
          <a:xfrm>
            <a:off x="5294313" y="3590925"/>
            <a:ext cx="29876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solidFill>
                  <a:schemeClr val="hlink"/>
                </a:solidFill>
                <a:latin typeface="Times New Roman" panose="02020603050405020304" pitchFamily="18" charset="0"/>
              </a:rPr>
              <a:t>Nepřímá úměra – šipky budou mít různý směr.</a:t>
            </a:r>
          </a:p>
        </p:txBody>
      </p:sp>
      <p:sp>
        <p:nvSpPr>
          <p:cNvPr id="374803" name="Text Box 19"/>
          <p:cNvSpPr txBox="1">
            <a:spLocks noChangeArrowheads="1"/>
          </p:cNvSpPr>
          <p:nvPr/>
        </p:nvSpPr>
        <p:spPr bwMode="auto">
          <a:xfrm>
            <a:off x="969963" y="3789363"/>
            <a:ext cx="66976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y dělníků ....……. přibrat</a:t>
            </a:r>
          </a:p>
        </p:txBody>
      </p:sp>
      <p:graphicFrame>
        <p:nvGraphicFramePr>
          <p:cNvPr id="374804" name="Object 20"/>
          <p:cNvGraphicFramePr>
            <a:graphicFrameLocks noChangeAspect="1"/>
          </p:cNvGraphicFramePr>
          <p:nvPr/>
        </p:nvGraphicFramePr>
        <p:xfrm>
          <a:off x="6800850" y="4437063"/>
          <a:ext cx="16510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Rovnice" r:id="rId9" imgW="571252" imgH="203112" progId="Equation.3">
                  <p:embed/>
                </p:oleObj>
              </mc:Choice>
              <mc:Fallback>
                <p:oleObj name="Rovnice" r:id="rId9" imgW="571252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0850" y="4437063"/>
                        <a:ext cx="16510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805" name="Object 21"/>
          <p:cNvGraphicFramePr>
            <a:graphicFrameLocks noChangeAspect="1"/>
          </p:cNvGraphicFramePr>
          <p:nvPr/>
        </p:nvGraphicFramePr>
        <p:xfrm>
          <a:off x="6784975" y="5084763"/>
          <a:ext cx="183515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Rovnice" r:id="rId11" imgW="634725" imgH="203112" progId="Equation.3">
                  <p:embed/>
                </p:oleObj>
              </mc:Choice>
              <mc:Fallback>
                <p:oleObj name="Rovnice" r:id="rId11" imgW="634725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4975" y="5084763"/>
                        <a:ext cx="183515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806" name="Object 22"/>
          <p:cNvGraphicFramePr>
            <a:graphicFrameLocks noChangeAspect="1"/>
          </p:cNvGraphicFramePr>
          <p:nvPr/>
        </p:nvGraphicFramePr>
        <p:xfrm>
          <a:off x="7188200" y="5734050"/>
          <a:ext cx="1211263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Rovnice" r:id="rId13" imgW="418918" imgH="203112" progId="Equation.3">
                  <p:embed/>
                </p:oleObj>
              </mc:Choice>
              <mc:Fallback>
                <p:oleObj name="Rovnice" r:id="rId13" imgW="41891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8200" y="5734050"/>
                        <a:ext cx="1211263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414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4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4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4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4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4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4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4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74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74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74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90" grpId="0"/>
      <p:bldP spid="374792" grpId="0"/>
      <p:bldP spid="374793" grpId="0"/>
      <p:bldP spid="374794" grpId="0" animBg="1"/>
      <p:bldP spid="374798" grpId="0"/>
      <p:bldP spid="374799" grpId="0" animBg="1"/>
      <p:bldP spid="374800" grpId="0"/>
      <p:bldP spid="374801" grpId="0" animBg="1"/>
      <p:bldP spid="374802" grpId="0"/>
      <p:bldP spid="37480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accent2"/>
                </a:solidFill>
                <a:latin typeface="Calisto MT" pitchFamily="18" charset="0"/>
              </a:rPr>
              <a:t>Trojčlenka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72742" name="Text Box 6"/>
          <p:cNvSpPr txBox="1">
            <a:spLocks noChangeArrowheads="1"/>
          </p:cNvSpPr>
          <p:nvPr/>
        </p:nvSpPr>
        <p:spPr bwMode="auto">
          <a:xfrm>
            <a:off x="431800" y="1233488"/>
            <a:ext cx="817245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Vytěžené dřevo sváží z lesa na pilu. Řidič denně vykoná cestu čtyřikrát a práce mu trvá 8 dní. Kolikrát by musel denně jet, aby byl s prací hotov o 2 dny dříve?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72744" name="Text Box 8"/>
          <p:cNvSpPr txBox="1">
            <a:spLocks noChangeArrowheads="1"/>
          </p:cNvSpPr>
          <p:nvPr/>
        </p:nvSpPr>
        <p:spPr bwMode="auto">
          <a:xfrm>
            <a:off x="971550" y="2765425"/>
            <a:ext cx="66976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4 cesty ………. 8 dní</a:t>
            </a:r>
          </a:p>
        </p:txBody>
      </p:sp>
      <p:sp>
        <p:nvSpPr>
          <p:cNvPr id="372745" name="Text Box 9"/>
          <p:cNvSpPr txBox="1">
            <a:spLocks noChangeArrowheads="1"/>
          </p:cNvSpPr>
          <p:nvPr/>
        </p:nvSpPr>
        <p:spPr bwMode="auto">
          <a:xfrm>
            <a:off x="971550" y="3341688"/>
            <a:ext cx="66976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x cest.. ....……. 6 dní</a:t>
            </a:r>
          </a:p>
        </p:txBody>
      </p:sp>
      <p:sp>
        <p:nvSpPr>
          <p:cNvPr id="372746" name="Line 10"/>
          <p:cNvSpPr>
            <a:spLocks noChangeShapeType="1"/>
          </p:cNvSpPr>
          <p:nvPr/>
        </p:nvSpPr>
        <p:spPr bwMode="auto">
          <a:xfrm>
            <a:off x="827088" y="3860800"/>
            <a:ext cx="4176712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372747" name="Object 11"/>
          <p:cNvGraphicFramePr>
            <a:graphicFrameLocks noGrp="1" noChangeAspect="1"/>
          </p:cNvGraphicFramePr>
          <p:nvPr>
            <p:ph idx="1"/>
          </p:nvPr>
        </p:nvGraphicFramePr>
        <p:xfrm>
          <a:off x="571500" y="4252913"/>
          <a:ext cx="122872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Rovnice" r:id="rId3" imgW="406048" imgH="393359" progId="Equation.3">
                  <p:embed/>
                </p:oleObj>
              </mc:Choice>
              <mc:Fallback>
                <p:oleObj name="Rovnice" r:id="rId3" imgW="406048" imgH="39335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4252913"/>
                        <a:ext cx="1228725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2748" name="Object 12"/>
          <p:cNvGraphicFramePr>
            <a:graphicFrameLocks noChangeAspect="1"/>
          </p:cNvGraphicFramePr>
          <p:nvPr/>
        </p:nvGraphicFramePr>
        <p:xfrm>
          <a:off x="2940050" y="4221163"/>
          <a:ext cx="1554163" cy="120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Rovnice" r:id="rId5" imgW="507780" imgH="393529" progId="Equation.3">
                  <p:embed/>
                </p:oleObj>
              </mc:Choice>
              <mc:Fallback>
                <p:oleObj name="Rovnice" r:id="rId5" imgW="50778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0050" y="4221163"/>
                        <a:ext cx="1554163" cy="1201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2749" name="Object 13"/>
          <p:cNvGraphicFramePr>
            <a:graphicFrameLocks noChangeAspect="1"/>
          </p:cNvGraphicFramePr>
          <p:nvPr/>
        </p:nvGraphicFramePr>
        <p:xfrm>
          <a:off x="5624513" y="4233863"/>
          <a:ext cx="1322387" cy="113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Rovnice" r:id="rId7" imgW="457002" imgH="393529" progId="Equation.3">
                  <p:embed/>
                </p:oleObj>
              </mc:Choice>
              <mc:Fallback>
                <p:oleObj name="Rovnice" r:id="rId7" imgW="45700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4513" y="4233863"/>
                        <a:ext cx="1322387" cy="1138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2750" name="Text Box 14"/>
          <p:cNvSpPr txBox="1">
            <a:spLocks noChangeArrowheads="1"/>
          </p:cNvSpPr>
          <p:nvPr/>
        </p:nvSpPr>
        <p:spPr bwMode="auto">
          <a:xfrm>
            <a:off x="468313" y="5805488"/>
            <a:ext cx="8280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Řidič by musel jet denně 6x.</a:t>
            </a:r>
          </a:p>
        </p:txBody>
      </p:sp>
      <p:sp>
        <p:nvSpPr>
          <p:cNvPr id="372751" name="Line 15"/>
          <p:cNvSpPr>
            <a:spLocks noChangeShapeType="1"/>
          </p:cNvSpPr>
          <p:nvPr/>
        </p:nvSpPr>
        <p:spPr bwMode="auto">
          <a:xfrm flipV="1">
            <a:off x="900113" y="2779713"/>
            <a:ext cx="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2752" name="Text Box 16"/>
          <p:cNvSpPr txBox="1">
            <a:spLocks noChangeArrowheads="1"/>
          </p:cNvSpPr>
          <p:nvPr/>
        </p:nvSpPr>
        <p:spPr bwMode="auto">
          <a:xfrm>
            <a:off x="5294313" y="2582863"/>
            <a:ext cx="35258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solidFill>
                  <a:schemeClr val="hlink"/>
                </a:solidFill>
                <a:latin typeface="Times New Roman" panose="02020603050405020304" pitchFamily="18" charset="0"/>
              </a:rPr>
              <a:t>Kolikrát se sníží počet dní, tolikrát se zvýší počet cest.</a:t>
            </a:r>
          </a:p>
        </p:txBody>
      </p:sp>
      <p:sp>
        <p:nvSpPr>
          <p:cNvPr id="372753" name="Line 17"/>
          <p:cNvSpPr>
            <a:spLocks noChangeShapeType="1"/>
          </p:cNvSpPr>
          <p:nvPr/>
        </p:nvSpPr>
        <p:spPr bwMode="auto">
          <a:xfrm>
            <a:off x="4284663" y="2708275"/>
            <a:ext cx="0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2754" name="Text Box 18"/>
          <p:cNvSpPr txBox="1">
            <a:spLocks noChangeArrowheads="1"/>
          </p:cNvSpPr>
          <p:nvPr/>
        </p:nvSpPr>
        <p:spPr bwMode="auto">
          <a:xfrm>
            <a:off x="5294313" y="3303588"/>
            <a:ext cx="29876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solidFill>
                  <a:schemeClr val="hlink"/>
                </a:solidFill>
                <a:latin typeface="Times New Roman" panose="02020603050405020304" pitchFamily="18" charset="0"/>
              </a:rPr>
              <a:t>Nepřímá úměra – šipky budou mít různý směr.</a:t>
            </a:r>
          </a:p>
        </p:txBody>
      </p:sp>
    </p:spTree>
    <p:extLst>
      <p:ext uri="{BB962C8B-B14F-4D97-AF65-F5344CB8AC3E}">
        <p14:creationId xmlns:p14="http://schemas.microsoft.com/office/powerpoint/2010/main" val="5534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2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2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2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2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72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2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42" grpId="0"/>
      <p:bldP spid="372744" grpId="0"/>
      <p:bldP spid="372745" grpId="0"/>
      <p:bldP spid="372746" grpId="0" animBg="1"/>
      <p:bldP spid="372750" grpId="0"/>
      <p:bldP spid="372751" grpId="0" animBg="1"/>
      <p:bldP spid="372752" grpId="0"/>
      <p:bldP spid="372753" grpId="0" animBg="1"/>
      <p:bldP spid="3727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accent2"/>
                </a:solidFill>
                <a:latin typeface="Calisto MT" pitchFamily="18" charset="0"/>
              </a:rPr>
              <a:t>Trojčlenka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71718" name="Text Box 6"/>
          <p:cNvSpPr txBox="1">
            <a:spLocks noChangeArrowheads="1"/>
          </p:cNvSpPr>
          <p:nvPr/>
        </p:nvSpPr>
        <p:spPr bwMode="auto">
          <a:xfrm>
            <a:off x="468313" y="1252538"/>
            <a:ext cx="78835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Dva dělníci provedou montáž konstrukce zahradního skleníku za 54 hodin. Za kolik hodin provede montáž </a:t>
            </a:r>
            <a:b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</a:b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9 dělníků?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71720" name="Text Box 8"/>
          <p:cNvSpPr txBox="1">
            <a:spLocks noChangeArrowheads="1"/>
          </p:cNvSpPr>
          <p:nvPr/>
        </p:nvSpPr>
        <p:spPr bwMode="auto">
          <a:xfrm>
            <a:off x="971550" y="2765425"/>
            <a:ext cx="66976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2 dělníci ………. 54 hod.</a:t>
            </a:r>
          </a:p>
        </p:txBody>
      </p:sp>
      <p:sp>
        <p:nvSpPr>
          <p:cNvPr id="371721" name="Text Box 9"/>
          <p:cNvSpPr txBox="1">
            <a:spLocks noChangeArrowheads="1"/>
          </p:cNvSpPr>
          <p:nvPr/>
        </p:nvSpPr>
        <p:spPr bwMode="auto">
          <a:xfrm>
            <a:off x="971550" y="3341688"/>
            <a:ext cx="66976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9 dělníků ....……. x hod.</a:t>
            </a:r>
          </a:p>
        </p:txBody>
      </p:sp>
      <p:sp>
        <p:nvSpPr>
          <p:cNvPr id="371722" name="Line 10"/>
          <p:cNvSpPr>
            <a:spLocks noChangeShapeType="1"/>
          </p:cNvSpPr>
          <p:nvPr/>
        </p:nvSpPr>
        <p:spPr bwMode="auto">
          <a:xfrm>
            <a:off x="827088" y="3860800"/>
            <a:ext cx="4176712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371723" name="Object 11"/>
          <p:cNvGraphicFramePr>
            <a:graphicFrameLocks noGrp="1" noChangeAspect="1"/>
          </p:cNvGraphicFramePr>
          <p:nvPr>
            <p:ph idx="1"/>
          </p:nvPr>
        </p:nvGraphicFramePr>
        <p:xfrm>
          <a:off x="476250" y="4252913"/>
          <a:ext cx="1420813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Rovnice" r:id="rId3" imgW="469696" imgH="393529" progId="Equation.3">
                  <p:embed/>
                </p:oleObj>
              </mc:Choice>
              <mc:Fallback>
                <p:oleObj name="Rovnice" r:id="rId3" imgW="46969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4252913"/>
                        <a:ext cx="1420813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1724" name="Object 12"/>
          <p:cNvGraphicFramePr>
            <a:graphicFrameLocks noChangeAspect="1"/>
          </p:cNvGraphicFramePr>
          <p:nvPr/>
        </p:nvGraphicFramePr>
        <p:xfrm>
          <a:off x="2851150" y="4221163"/>
          <a:ext cx="1747838" cy="120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Rovnice" r:id="rId5" imgW="571252" imgH="393529" progId="Equation.3">
                  <p:embed/>
                </p:oleObj>
              </mc:Choice>
              <mc:Fallback>
                <p:oleObj name="Rovnice" r:id="rId5" imgW="57125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1150" y="4221163"/>
                        <a:ext cx="1747838" cy="1201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1725" name="Object 13"/>
          <p:cNvGraphicFramePr>
            <a:graphicFrameLocks noChangeAspect="1"/>
          </p:cNvGraphicFramePr>
          <p:nvPr/>
        </p:nvGraphicFramePr>
        <p:xfrm>
          <a:off x="5680075" y="4545013"/>
          <a:ext cx="1211263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Rovnice" r:id="rId7" imgW="418918" imgH="177723" progId="Equation.3">
                  <p:embed/>
                </p:oleObj>
              </mc:Choice>
              <mc:Fallback>
                <p:oleObj name="Rovnice" r:id="rId7" imgW="418918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0075" y="4545013"/>
                        <a:ext cx="1211263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1726" name="Text Box 14"/>
          <p:cNvSpPr txBox="1">
            <a:spLocks noChangeArrowheads="1"/>
          </p:cNvSpPr>
          <p:nvPr/>
        </p:nvSpPr>
        <p:spPr bwMode="auto">
          <a:xfrm>
            <a:off x="539750" y="5805488"/>
            <a:ext cx="8280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9 dělníků provede montáž za 12 hodin.</a:t>
            </a:r>
          </a:p>
        </p:txBody>
      </p:sp>
      <p:sp>
        <p:nvSpPr>
          <p:cNvPr id="371727" name="Line 15"/>
          <p:cNvSpPr>
            <a:spLocks noChangeShapeType="1"/>
          </p:cNvSpPr>
          <p:nvPr/>
        </p:nvSpPr>
        <p:spPr bwMode="auto">
          <a:xfrm flipV="1">
            <a:off x="4787900" y="2779713"/>
            <a:ext cx="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1728" name="Text Box 16"/>
          <p:cNvSpPr txBox="1">
            <a:spLocks noChangeArrowheads="1"/>
          </p:cNvSpPr>
          <p:nvPr/>
        </p:nvSpPr>
        <p:spPr bwMode="auto">
          <a:xfrm>
            <a:off x="5294313" y="2511425"/>
            <a:ext cx="35258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solidFill>
                  <a:schemeClr val="hlink"/>
                </a:solidFill>
                <a:latin typeface="Times New Roman" panose="02020603050405020304" pitchFamily="18" charset="0"/>
              </a:rPr>
              <a:t>Kolikrát se zvýší počet dělníků, tolikrát se sníží počet hodin.</a:t>
            </a:r>
          </a:p>
        </p:txBody>
      </p:sp>
      <p:sp>
        <p:nvSpPr>
          <p:cNvPr id="371729" name="Line 17"/>
          <p:cNvSpPr>
            <a:spLocks noChangeShapeType="1"/>
          </p:cNvSpPr>
          <p:nvPr/>
        </p:nvSpPr>
        <p:spPr bwMode="auto">
          <a:xfrm>
            <a:off x="900113" y="2708275"/>
            <a:ext cx="0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1730" name="Text Box 18"/>
          <p:cNvSpPr txBox="1">
            <a:spLocks noChangeArrowheads="1"/>
          </p:cNvSpPr>
          <p:nvPr/>
        </p:nvSpPr>
        <p:spPr bwMode="auto">
          <a:xfrm>
            <a:off x="5294313" y="3232150"/>
            <a:ext cx="29876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solidFill>
                  <a:schemeClr val="hlink"/>
                </a:solidFill>
                <a:latin typeface="Times New Roman" panose="02020603050405020304" pitchFamily="18" charset="0"/>
              </a:rPr>
              <a:t>Nepřímá úměra – šipky budou mít různý směr.</a:t>
            </a:r>
          </a:p>
        </p:txBody>
      </p:sp>
    </p:spTree>
    <p:extLst>
      <p:ext uri="{BB962C8B-B14F-4D97-AF65-F5344CB8AC3E}">
        <p14:creationId xmlns:p14="http://schemas.microsoft.com/office/powerpoint/2010/main" val="148991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1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1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71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71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1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1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1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1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71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1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8" grpId="0"/>
      <p:bldP spid="371720" grpId="0"/>
      <p:bldP spid="371721" grpId="0"/>
      <p:bldP spid="371722" grpId="0" animBg="1"/>
      <p:bldP spid="371726" grpId="0"/>
      <p:bldP spid="371727" grpId="0" animBg="1"/>
      <p:bldP spid="371728" grpId="0"/>
      <p:bldP spid="371729" grpId="0" animBg="1"/>
      <p:bldP spid="3717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400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accent2"/>
                </a:solidFill>
                <a:latin typeface="Calisto MT" pitchFamily="18" charset="0"/>
              </a:rPr>
              <a:t>Trojčlenka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65574" name="Text Box 6"/>
          <p:cNvSpPr txBox="1">
            <a:spLocks noChangeArrowheads="1"/>
          </p:cNvSpPr>
          <p:nvPr/>
        </p:nvSpPr>
        <p:spPr bwMode="auto">
          <a:xfrm>
            <a:off x="360363" y="1365250"/>
            <a:ext cx="86756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accent2"/>
                </a:solidFill>
                <a:latin typeface="Times New Roman" panose="02020603050405020304" pitchFamily="18" charset="0"/>
              </a:rPr>
              <a:t>Tři stejně výkonná čerpadla vyčerpají vodu ze zatopené stavební jámy za 7 hodin. Za kolik hodin by vyčerpalo vodu z jámy pět stejně výkonných čerpadel?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65576" name="Text Box 8"/>
          <p:cNvSpPr txBox="1">
            <a:spLocks noChangeArrowheads="1"/>
          </p:cNvSpPr>
          <p:nvPr/>
        </p:nvSpPr>
        <p:spPr bwMode="auto">
          <a:xfrm>
            <a:off x="971550" y="2765425"/>
            <a:ext cx="66976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3 čerpadla ………. 7 hod.</a:t>
            </a:r>
          </a:p>
        </p:txBody>
      </p:sp>
      <p:sp>
        <p:nvSpPr>
          <p:cNvPr id="365577" name="Text Box 9"/>
          <p:cNvSpPr txBox="1">
            <a:spLocks noChangeArrowheads="1"/>
          </p:cNvSpPr>
          <p:nvPr/>
        </p:nvSpPr>
        <p:spPr bwMode="auto">
          <a:xfrm>
            <a:off x="971550" y="3341688"/>
            <a:ext cx="66976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5 čerpadel ..………. x hod.</a:t>
            </a:r>
          </a:p>
        </p:txBody>
      </p:sp>
      <p:sp>
        <p:nvSpPr>
          <p:cNvPr id="365578" name="Line 10"/>
          <p:cNvSpPr>
            <a:spLocks noChangeShapeType="1"/>
          </p:cNvSpPr>
          <p:nvPr/>
        </p:nvSpPr>
        <p:spPr bwMode="auto">
          <a:xfrm>
            <a:off x="827088" y="3860800"/>
            <a:ext cx="4176712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365579" name="Object 11"/>
          <p:cNvGraphicFramePr>
            <a:graphicFrameLocks noGrp="1" noChangeAspect="1"/>
          </p:cNvGraphicFramePr>
          <p:nvPr>
            <p:ph idx="1"/>
          </p:nvPr>
        </p:nvGraphicFramePr>
        <p:xfrm>
          <a:off x="455613" y="4221163"/>
          <a:ext cx="1165225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Rovnice" r:id="rId3" imgW="393529" imgH="393529" progId="Equation.3">
                  <p:embed/>
                </p:oleObj>
              </mc:Choice>
              <mc:Fallback>
                <p:oleObj name="Rovnice" r:id="rId3" imgW="39352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3" y="4221163"/>
                        <a:ext cx="1165225" cy="116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5580" name="Object 12"/>
          <p:cNvGraphicFramePr>
            <a:graphicFrameLocks noChangeAspect="1"/>
          </p:cNvGraphicFramePr>
          <p:nvPr/>
        </p:nvGraphicFramePr>
        <p:xfrm>
          <a:off x="2968625" y="4221163"/>
          <a:ext cx="1514475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Rovnice" r:id="rId5" imgW="495085" imgH="393529" progId="Equation.3">
                  <p:embed/>
                </p:oleObj>
              </mc:Choice>
              <mc:Fallback>
                <p:oleObj name="Rovnice" r:id="rId5" imgW="49508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25" y="4221163"/>
                        <a:ext cx="1514475" cy="120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5581" name="Object 13"/>
          <p:cNvGraphicFramePr>
            <a:graphicFrameLocks noChangeAspect="1"/>
          </p:cNvGraphicFramePr>
          <p:nvPr/>
        </p:nvGraphicFramePr>
        <p:xfrm>
          <a:off x="5148263" y="4508500"/>
          <a:ext cx="16891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Rovnice" r:id="rId7" imgW="583947" imgH="203112" progId="Equation.3">
                  <p:embed/>
                </p:oleObj>
              </mc:Choice>
              <mc:Fallback>
                <p:oleObj name="Rovnice" r:id="rId7" imgW="583947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4508500"/>
                        <a:ext cx="16891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5582" name="Text Box 14"/>
          <p:cNvSpPr txBox="1">
            <a:spLocks noChangeArrowheads="1"/>
          </p:cNvSpPr>
          <p:nvPr/>
        </p:nvSpPr>
        <p:spPr bwMode="auto">
          <a:xfrm>
            <a:off x="395288" y="5805488"/>
            <a:ext cx="8280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Pět čerpadel vyčerpá vodu za 4 hodiny a 12 minut.</a:t>
            </a:r>
          </a:p>
        </p:txBody>
      </p:sp>
      <p:sp>
        <p:nvSpPr>
          <p:cNvPr id="365583" name="Line 15"/>
          <p:cNvSpPr>
            <a:spLocks noChangeShapeType="1"/>
          </p:cNvSpPr>
          <p:nvPr/>
        </p:nvSpPr>
        <p:spPr bwMode="auto">
          <a:xfrm flipV="1">
            <a:off x="5076825" y="2744788"/>
            <a:ext cx="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5584" name="Text Box 16"/>
          <p:cNvSpPr txBox="1">
            <a:spLocks noChangeArrowheads="1"/>
          </p:cNvSpPr>
          <p:nvPr/>
        </p:nvSpPr>
        <p:spPr bwMode="auto">
          <a:xfrm>
            <a:off x="5294313" y="2511425"/>
            <a:ext cx="35258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solidFill>
                  <a:schemeClr val="hlink"/>
                </a:solidFill>
                <a:latin typeface="Times New Roman" panose="02020603050405020304" pitchFamily="18" charset="0"/>
              </a:rPr>
              <a:t>Kolikrát se zvýší počet čerpadel, tolikrát se zkrátí doba.</a:t>
            </a:r>
          </a:p>
        </p:txBody>
      </p:sp>
      <p:sp>
        <p:nvSpPr>
          <p:cNvPr id="365585" name="Line 17"/>
          <p:cNvSpPr>
            <a:spLocks noChangeShapeType="1"/>
          </p:cNvSpPr>
          <p:nvPr/>
        </p:nvSpPr>
        <p:spPr bwMode="auto">
          <a:xfrm>
            <a:off x="900113" y="2708275"/>
            <a:ext cx="0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5586" name="Text Box 18"/>
          <p:cNvSpPr txBox="1">
            <a:spLocks noChangeArrowheads="1"/>
          </p:cNvSpPr>
          <p:nvPr/>
        </p:nvSpPr>
        <p:spPr bwMode="auto">
          <a:xfrm>
            <a:off x="5294313" y="3232150"/>
            <a:ext cx="29876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solidFill>
                  <a:schemeClr val="hlink"/>
                </a:solidFill>
                <a:latin typeface="Times New Roman" panose="02020603050405020304" pitchFamily="18" charset="0"/>
              </a:rPr>
              <a:t>Nepřímá úměra – šipky budou mít různý směr.</a:t>
            </a:r>
          </a:p>
        </p:txBody>
      </p:sp>
      <p:graphicFrame>
        <p:nvGraphicFramePr>
          <p:cNvPr id="365587" name="Object 19"/>
          <p:cNvGraphicFramePr>
            <a:graphicFrameLocks noChangeAspect="1"/>
          </p:cNvGraphicFramePr>
          <p:nvPr/>
        </p:nvGraphicFramePr>
        <p:xfrm>
          <a:off x="6889750" y="4545013"/>
          <a:ext cx="2239963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Rovnice" r:id="rId9" imgW="774028" imgH="177646" progId="Equation.3">
                  <p:embed/>
                </p:oleObj>
              </mc:Choice>
              <mc:Fallback>
                <p:oleObj name="Rovnice" r:id="rId9" imgW="774028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0" y="4545013"/>
                        <a:ext cx="2239963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603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5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5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65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65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65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5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4" grpId="0"/>
      <p:bldP spid="365576" grpId="0"/>
      <p:bldP spid="365577" grpId="0"/>
      <p:bldP spid="365578" grpId="0" animBg="1"/>
      <p:bldP spid="365582" grpId="0"/>
      <p:bldP spid="365583" grpId="0" animBg="1"/>
      <p:bldP spid="365584" grpId="0"/>
      <p:bldP spid="365585" grpId="0" animBg="1"/>
      <p:bldP spid="36558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accent2"/>
                </a:solidFill>
                <a:latin typeface="Calisto MT" pitchFamily="18" charset="0"/>
              </a:rPr>
              <a:t>Trojčlenka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67622" name="Text Box 6"/>
          <p:cNvSpPr txBox="1">
            <a:spLocks noChangeArrowheads="1"/>
          </p:cNvSpPr>
          <p:nvPr/>
        </p:nvSpPr>
        <p:spPr bwMode="auto">
          <a:xfrm>
            <a:off x="395288" y="1263650"/>
            <a:ext cx="80645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Alej byla vysázena ze 490 stromů vzdálených 6 metrů. Kolik stromů by se vysázelo, kdyby vzdálenost byla </a:t>
            </a:r>
            <a:b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</a:b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7,5 m? Délka aleje zůstane stejná. 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67624" name="Text Box 8"/>
          <p:cNvSpPr txBox="1">
            <a:spLocks noChangeArrowheads="1"/>
          </p:cNvSpPr>
          <p:nvPr/>
        </p:nvSpPr>
        <p:spPr bwMode="auto">
          <a:xfrm>
            <a:off x="971550" y="2765425"/>
            <a:ext cx="66976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490 stromů ………. 6 m</a:t>
            </a:r>
          </a:p>
        </p:txBody>
      </p:sp>
      <p:sp>
        <p:nvSpPr>
          <p:cNvPr id="367625" name="Text Box 9"/>
          <p:cNvSpPr txBox="1">
            <a:spLocks noChangeArrowheads="1"/>
          </p:cNvSpPr>
          <p:nvPr/>
        </p:nvSpPr>
        <p:spPr bwMode="auto">
          <a:xfrm>
            <a:off x="971550" y="3341688"/>
            <a:ext cx="66976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x stromů ....………. 7,5 m</a:t>
            </a:r>
          </a:p>
        </p:txBody>
      </p:sp>
      <p:sp>
        <p:nvSpPr>
          <p:cNvPr id="367626" name="Line 10"/>
          <p:cNvSpPr>
            <a:spLocks noChangeShapeType="1"/>
          </p:cNvSpPr>
          <p:nvPr/>
        </p:nvSpPr>
        <p:spPr bwMode="auto">
          <a:xfrm>
            <a:off x="827088" y="3860800"/>
            <a:ext cx="4176712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367627" name="Object 11"/>
          <p:cNvGraphicFramePr>
            <a:graphicFrameLocks noGrp="1" noChangeAspect="1"/>
          </p:cNvGraphicFramePr>
          <p:nvPr>
            <p:ph idx="1"/>
          </p:nvPr>
        </p:nvGraphicFramePr>
        <p:xfrm>
          <a:off x="250825" y="4252913"/>
          <a:ext cx="187325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Rovnice" r:id="rId3" imgW="660400" imgH="419100" progId="Equation.3">
                  <p:embed/>
                </p:oleObj>
              </mc:Choice>
              <mc:Fallback>
                <p:oleObj name="Rovnice" r:id="rId3" imgW="6604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252913"/>
                        <a:ext cx="1873250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7628" name="Object 12"/>
          <p:cNvGraphicFramePr>
            <a:graphicFrameLocks noChangeAspect="1"/>
          </p:cNvGraphicFramePr>
          <p:nvPr/>
        </p:nvGraphicFramePr>
        <p:xfrm>
          <a:off x="2560638" y="4183063"/>
          <a:ext cx="2330450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Rovnice" r:id="rId5" imgW="761669" imgH="418918" progId="Equation.3">
                  <p:embed/>
                </p:oleObj>
              </mc:Choice>
              <mc:Fallback>
                <p:oleObj name="Rovnice" r:id="rId5" imgW="761669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638" y="4183063"/>
                        <a:ext cx="2330450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7629" name="Object 13"/>
          <p:cNvGraphicFramePr>
            <a:graphicFrameLocks noChangeAspect="1"/>
          </p:cNvGraphicFramePr>
          <p:nvPr/>
        </p:nvGraphicFramePr>
        <p:xfrm>
          <a:off x="5551488" y="4545013"/>
          <a:ext cx="146843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Rovnice" r:id="rId7" imgW="507780" imgH="177723" progId="Equation.3">
                  <p:embed/>
                </p:oleObj>
              </mc:Choice>
              <mc:Fallback>
                <p:oleObj name="Rovnice" r:id="rId7" imgW="507780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1488" y="4545013"/>
                        <a:ext cx="1468437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7630" name="Text Box 14"/>
          <p:cNvSpPr txBox="1">
            <a:spLocks noChangeArrowheads="1"/>
          </p:cNvSpPr>
          <p:nvPr/>
        </p:nvSpPr>
        <p:spPr bwMode="auto">
          <a:xfrm>
            <a:off x="468313" y="5805488"/>
            <a:ext cx="8280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800">
                <a:solidFill>
                  <a:schemeClr val="accent2"/>
                </a:solidFill>
                <a:latin typeface="Times New Roman" panose="02020603050405020304" pitchFamily="18" charset="0"/>
              </a:rPr>
              <a:t>Alej by byla osázena 392 stromy.</a:t>
            </a:r>
          </a:p>
        </p:txBody>
      </p:sp>
      <p:sp>
        <p:nvSpPr>
          <p:cNvPr id="367631" name="Line 15"/>
          <p:cNvSpPr>
            <a:spLocks noChangeShapeType="1"/>
          </p:cNvSpPr>
          <p:nvPr/>
        </p:nvSpPr>
        <p:spPr bwMode="auto">
          <a:xfrm flipV="1">
            <a:off x="900113" y="2779713"/>
            <a:ext cx="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7632" name="Text Box 16"/>
          <p:cNvSpPr txBox="1">
            <a:spLocks noChangeArrowheads="1"/>
          </p:cNvSpPr>
          <p:nvPr/>
        </p:nvSpPr>
        <p:spPr bwMode="auto">
          <a:xfrm>
            <a:off x="5294313" y="2582863"/>
            <a:ext cx="35258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solidFill>
                  <a:schemeClr val="hlink"/>
                </a:solidFill>
                <a:latin typeface="Times New Roman" panose="02020603050405020304" pitchFamily="18" charset="0"/>
              </a:rPr>
              <a:t>Kolikrát se zvětší vzdálenost, tolikrát se sníží počet stromů.</a:t>
            </a:r>
          </a:p>
        </p:txBody>
      </p:sp>
      <p:sp>
        <p:nvSpPr>
          <p:cNvPr id="367633" name="Line 17"/>
          <p:cNvSpPr>
            <a:spLocks noChangeShapeType="1"/>
          </p:cNvSpPr>
          <p:nvPr/>
        </p:nvSpPr>
        <p:spPr bwMode="auto">
          <a:xfrm>
            <a:off x="4932363" y="2708275"/>
            <a:ext cx="0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7634" name="Text Box 18"/>
          <p:cNvSpPr txBox="1">
            <a:spLocks noChangeArrowheads="1"/>
          </p:cNvSpPr>
          <p:nvPr/>
        </p:nvSpPr>
        <p:spPr bwMode="auto">
          <a:xfrm>
            <a:off x="5294313" y="3303588"/>
            <a:ext cx="29876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solidFill>
                  <a:schemeClr val="hlink"/>
                </a:solidFill>
                <a:latin typeface="Times New Roman" panose="02020603050405020304" pitchFamily="18" charset="0"/>
              </a:rPr>
              <a:t>Nepřímá úměra – šipky budou mít různý směr.</a:t>
            </a:r>
          </a:p>
        </p:txBody>
      </p:sp>
    </p:spTree>
    <p:extLst>
      <p:ext uri="{BB962C8B-B14F-4D97-AF65-F5344CB8AC3E}">
        <p14:creationId xmlns:p14="http://schemas.microsoft.com/office/powerpoint/2010/main" val="3676788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7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7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7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7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7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7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67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67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67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7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2" grpId="0"/>
      <p:bldP spid="367624" grpId="0"/>
      <p:bldP spid="367625" grpId="0"/>
      <p:bldP spid="367626" grpId="0" animBg="1"/>
      <p:bldP spid="367630" grpId="0"/>
      <p:bldP spid="367631" grpId="0" animBg="1"/>
      <p:bldP spid="367632" grpId="0"/>
      <p:bldP spid="367633" grpId="0" animBg="1"/>
      <p:bldP spid="3676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NEPŘÍMÁ </a:t>
            </a:r>
            <a:r>
              <a:rPr lang="cs-CZ" b="1" dirty="0">
                <a:solidFill>
                  <a:schemeClr val="bg1"/>
                </a:solidFill>
              </a:rPr>
              <a:t>ÚMĚRNOST - TROJČLENKA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Prezentace </a:t>
            </a:r>
            <a:r>
              <a:rPr lang="cs-CZ">
                <a:solidFill>
                  <a:schemeClr val="tx1"/>
                </a:solidFill>
              </a:rPr>
              <a:t>je </a:t>
            </a:r>
            <a:r>
              <a:rPr lang="cs-CZ" smtClean="0">
                <a:solidFill>
                  <a:schemeClr val="tx1"/>
                </a:solidFill>
              </a:rPr>
              <a:t>zaměřená </a:t>
            </a:r>
            <a:r>
              <a:rPr lang="cs-CZ" dirty="0">
                <a:solidFill>
                  <a:schemeClr val="tx1"/>
                </a:solidFill>
              </a:rPr>
              <a:t>na výklad a procvičení slovních úloh na </a:t>
            </a:r>
            <a:r>
              <a:rPr lang="cs-CZ" dirty="0" smtClean="0">
                <a:solidFill>
                  <a:schemeClr val="tx1"/>
                </a:solidFill>
              </a:rPr>
              <a:t>nepřímou </a:t>
            </a:r>
            <a:r>
              <a:rPr lang="cs-CZ" dirty="0">
                <a:solidFill>
                  <a:schemeClr val="tx1"/>
                </a:solidFill>
              </a:rPr>
              <a:t>úměrnost trojčlenkou.</a:t>
            </a:r>
          </a:p>
          <a:p>
            <a:pPr algn="r"/>
            <a:r>
              <a:rPr lang="cs-CZ" sz="1500" dirty="0">
                <a:solidFill>
                  <a:schemeClr val="tx1"/>
                </a:solidFill>
              </a:rPr>
              <a:t>Autor: Mgr. Věra Benáková, 2. ZŠ Dobříš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18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JAK POZNÁM, ŽE SE JEDNÁ O </a:t>
            </a:r>
            <a:r>
              <a:rPr lang="cs-CZ" b="1" dirty="0" smtClean="0">
                <a:solidFill>
                  <a:schemeClr val="bg1"/>
                </a:solidFill>
              </a:rPr>
              <a:t>NEPŘÍMOU </a:t>
            </a:r>
            <a:r>
              <a:rPr lang="cs-CZ" b="1" dirty="0">
                <a:solidFill>
                  <a:schemeClr val="bg1"/>
                </a:solidFill>
              </a:rPr>
              <a:t>ÚMĚRNOST?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cs-CZ" sz="4400" b="1" u="sng" dirty="0" smtClean="0"/>
          </a:p>
          <a:p>
            <a:pPr marL="0" indent="0" algn="ctr">
              <a:buNone/>
            </a:pPr>
            <a:r>
              <a:rPr lang="cs-CZ" sz="4400" b="1" u="sng" dirty="0" smtClean="0"/>
              <a:t>Kolikrát </a:t>
            </a:r>
            <a:r>
              <a:rPr lang="cs-CZ" sz="4400" b="1" u="sng" dirty="0"/>
              <a:t>se zvětší </a:t>
            </a:r>
            <a:r>
              <a:rPr lang="cs-CZ" sz="4400" b="1" u="sng" dirty="0" smtClean="0"/>
              <a:t>jedna </a:t>
            </a:r>
            <a:r>
              <a:rPr lang="cs-CZ" sz="4400" b="1" u="sng" dirty="0"/>
              <a:t>veličina, </a:t>
            </a:r>
            <a:r>
              <a:rPr lang="cs-CZ" sz="4400" b="1" u="sng" dirty="0" smtClean="0"/>
              <a:t>tolikrát </a:t>
            </a:r>
            <a:r>
              <a:rPr lang="cs-CZ" sz="4400" b="1" u="sng" dirty="0"/>
              <a:t>se </a:t>
            </a:r>
            <a:r>
              <a:rPr lang="cs-CZ" sz="4400" b="1" u="sng" dirty="0" smtClean="0"/>
              <a:t>zmenší </a:t>
            </a:r>
            <a:r>
              <a:rPr lang="cs-CZ" sz="4400" b="1" u="sng" dirty="0"/>
              <a:t>druhá veličina</a:t>
            </a:r>
            <a:r>
              <a:rPr lang="cs-CZ" sz="4400" b="1" u="sng" dirty="0" smtClean="0"/>
              <a:t>.</a:t>
            </a:r>
          </a:p>
          <a:p>
            <a:pPr marL="0" indent="0">
              <a:buNone/>
            </a:pPr>
            <a:r>
              <a:rPr lang="cs-CZ" sz="2000" dirty="0" smtClean="0"/>
              <a:t>Nebo:  </a:t>
            </a:r>
            <a:r>
              <a:rPr lang="cs-CZ" sz="2400" b="1" dirty="0" smtClean="0"/>
              <a:t>Kolikrát </a:t>
            </a:r>
            <a:r>
              <a:rPr lang="cs-CZ" sz="2400" b="1" dirty="0"/>
              <a:t>se </a:t>
            </a:r>
            <a:r>
              <a:rPr lang="cs-CZ" sz="2400" b="1" dirty="0" smtClean="0"/>
              <a:t>zmenší </a:t>
            </a:r>
            <a:r>
              <a:rPr lang="cs-CZ" sz="2400" b="1" dirty="0"/>
              <a:t>jedna veličina, tolikrát se </a:t>
            </a:r>
            <a:r>
              <a:rPr lang="cs-CZ" sz="2400" b="1" dirty="0" smtClean="0"/>
              <a:t>zvětší </a:t>
            </a:r>
            <a:r>
              <a:rPr lang="cs-CZ" sz="2400" b="1" dirty="0"/>
              <a:t>druhá veličina</a:t>
            </a:r>
            <a:r>
              <a:rPr lang="cs-CZ" sz="2400" b="1" dirty="0" smtClean="0"/>
              <a:t>.</a:t>
            </a:r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r>
              <a:rPr lang="cs-CZ" sz="3300" u="sng" dirty="0"/>
              <a:t>Příklady</a:t>
            </a:r>
            <a:r>
              <a:rPr lang="cs-CZ" sz="3300" u="sng" dirty="0" smtClean="0"/>
              <a:t>:</a:t>
            </a:r>
          </a:p>
          <a:p>
            <a:r>
              <a:rPr lang="cs-CZ" sz="2000" b="1" i="1" dirty="0" smtClean="0"/>
              <a:t>Kolikrát jsou těžší bedny, tolikrát je počet naložených beden menší</a:t>
            </a:r>
          </a:p>
          <a:p>
            <a:pPr marL="0" indent="0">
              <a:buNone/>
            </a:pPr>
            <a:r>
              <a:rPr lang="cs-CZ" sz="2000" b="1" i="1" dirty="0"/>
              <a:t> </a:t>
            </a:r>
            <a:r>
              <a:rPr lang="cs-CZ" sz="2000" b="1" i="1" dirty="0" smtClean="0"/>
              <a:t>      (za podmínky, že se hmotnost nákladu nemění).</a:t>
            </a:r>
          </a:p>
          <a:p>
            <a:r>
              <a:rPr lang="cs-CZ" sz="2000" b="1" i="1" dirty="0" smtClean="0"/>
              <a:t>Kolikrát  se sníží počet pracovníků, tolikrát musí podat větší výkon</a:t>
            </a:r>
          </a:p>
          <a:p>
            <a:pPr marL="0" indent="0">
              <a:buNone/>
            </a:pPr>
            <a:r>
              <a:rPr lang="cs-CZ" sz="2000" b="1" i="1" dirty="0"/>
              <a:t> </a:t>
            </a:r>
            <a:r>
              <a:rPr lang="cs-CZ" sz="2000" b="1" i="1" dirty="0" smtClean="0"/>
              <a:t>      (za podmínky, že se nemění množství vykonané práce).</a:t>
            </a:r>
          </a:p>
          <a:p>
            <a:r>
              <a:rPr lang="cs-CZ" sz="2000" b="1" i="1" dirty="0" smtClean="0"/>
              <a:t>Kolikrát se zkrátí čas, tolikrát se zvýší rychlost</a:t>
            </a:r>
          </a:p>
          <a:p>
            <a:pPr marL="0" indent="0">
              <a:buNone/>
            </a:pPr>
            <a:r>
              <a:rPr lang="cs-CZ" sz="2000" b="1" i="1" dirty="0" smtClean="0"/>
              <a:t>       (za podmínky, že se nezmění ujetá vzdálenost).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6774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2800" b="1" dirty="0" smtClean="0">
                <a:solidFill>
                  <a:schemeClr val="bg1"/>
                </a:solidFill>
              </a:rPr>
              <a:t>Z města A do města B jede auto 4 hodiny rychlostí </a:t>
            </a:r>
            <a:br>
              <a:rPr lang="cs-CZ" sz="2800" b="1" dirty="0" smtClean="0">
                <a:solidFill>
                  <a:schemeClr val="bg1"/>
                </a:solidFill>
              </a:rPr>
            </a:br>
            <a:r>
              <a:rPr lang="cs-CZ" sz="2800" b="1" dirty="0" smtClean="0">
                <a:solidFill>
                  <a:schemeClr val="bg1"/>
                </a:solidFill>
              </a:rPr>
              <a:t>60 km/h. Jakou musí mít rychlost, aby dojelo za 3 hodiny? 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cs-CZ" sz="2800" u="sng" dirty="0" smtClean="0"/>
              <a:t>Řešení, které jsi používal:</a:t>
            </a:r>
            <a:endParaRPr lang="cs-CZ" sz="2800" u="sng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67544" y="2132856"/>
            <a:ext cx="4040188" cy="395128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r>
              <a:rPr lang="cs-CZ" b="1" dirty="0" smtClean="0"/>
              <a:t>4 h …………………60 km/h</a:t>
            </a:r>
          </a:p>
          <a:p>
            <a:pPr marL="0" indent="0">
              <a:buNone/>
            </a:pPr>
            <a:r>
              <a:rPr lang="cs-CZ" b="1" u="sng" dirty="0" smtClean="0"/>
              <a:t>  3 h ………………...  x  km/h  </a:t>
            </a:r>
          </a:p>
          <a:p>
            <a:pPr marL="0" indent="0">
              <a:buNone/>
            </a:pPr>
            <a:r>
              <a:rPr lang="cs-CZ" b="1" dirty="0" smtClean="0"/>
              <a:t>  1 h ……………60 . 4 = 240 </a:t>
            </a:r>
            <a:r>
              <a:rPr lang="cs-CZ" sz="1800" b="1" dirty="0" smtClean="0"/>
              <a:t>(km/h)  </a:t>
            </a:r>
          </a:p>
          <a:p>
            <a:pPr marL="0" indent="0">
              <a:buNone/>
            </a:pPr>
            <a:r>
              <a:rPr lang="cs-CZ" sz="1800" b="1" dirty="0" smtClean="0"/>
              <a:t>   </a:t>
            </a:r>
            <a:r>
              <a:rPr lang="cs-CZ" b="1" dirty="0" smtClean="0"/>
              <a:t>x = 240 : 3 = 80</a:t>
            </a:r>
            <a:r>
              <a:rPr lang="cs-CZ" sz="1800" b="1" u="sng" dirty="0" smtClean="0"/>
              <a:t> </a:t>
            </a:r>
            <a:r>
              <a:rPr lang="cs-CZ" sz="1800" b="1" dirty="0" smtClean="0"/>
              <a:t> </a:t>
            </a:r>
          </a:p>
          <a:p>
            <a:pPr marL="0" indent="0">
              <a:buNone/>
            </a:pPr>
            <a:r>
              <a:rPr lang="cs-CZ" b="1" dirty="0" smtClean="0"/>
              <a:t>  </a:t>
            </a:r>
            <a:r>
              <a:rPr lang="cs-CZ" b="1" u="sng" dirty="0" smtClean="0"/>
              <a:t>x = 80 km/h  </a:t>
            </a:r>
          </a:p>
          <a:p>
            <a:pPr marL="0" indent="0">
              <a:buNone/>
            </a:pPr>
            <a:r>
              <a:rPr lang="cs-CZ" b="1" dirty="0" smtClean="0"/>
              <a:t>Auto dojede do města B za</a:t>
            </a:r>
          </a:p>
          <a:p>
            <a:pPr marL="0" indent="0">
              <a:buNone/>
            </a:pPr>
            <a:r>
              <a:rPr lang="cs-CZ" b="1" dirty="0" smtClean="0"/>
              <a:t>3 hodiny rychlostí 80 km/h.</a:t>
            </a:r>
          </a:p>
          <a:p>
            <a:pPr marL="0" indent="0">
              <a:buNone/>
            </a:pPr>
            <a:endParaRPr lang="cs-CZ" sz="1800" b="1" u="sng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2800" u="sng" dirty="0" smtClean="0"/>
              <a:t>Řešení trojčlenkou:</a:t>
            </a:r>
            <a:endParaRPr lang="cs-CZ" sz="2800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Zástupný symbol pro obsah 7"/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     </a:t>
                </a:r>
                <a:r>
                  <a:rPr lang="cs-CZ" b="1" dirty="0" smtClean="0"/>
                  <a:t>4 </a:t>
                </a:r>
                <a:r>
                  <a:rPr lang="cs-CZ" b="1" dirty="0"/>
                  <a:t>h …………………60 km/h</a:t>
                </a:r>
              </a:p>
              <a:p>
                <a:pPr marL="0" indent="0">
                  <a:buNone/>
                </a:pPr>
                <a:r>
                  <a:rPr lang="cs-CZ" b="1" dirty="0" smtClean="0"/>
                  <a:t>     </a:t>
                </a:r>
                <a:r>
                  <a:rPr lang="cs-CZ" b="1" u="sng" dirty="0" smtClean="0"/>
                  <a:t>3 </a:t>
                </a:r>
                <a:r>
                  <a:rPr lang="cs-CZ" b="1" u="sng" dirty="0"/>
                  <a:t>h ………………... </a:t>
                </a:r>
                <a:r>
                  <a:rPr lang="cs-CZ" b="1" u="sng" dirty="0" smtClean="0"/>
                  <a:t>x  </a:t>
                </a:r>
                <a:r>
                  <a:rPr lang="cs-CZ" b="1" u="sng" dirty="0"/>
                  <a:t>km/h  </a:t>
                </a:r>
              </a:p>
              <a:p>
                <a:pPr marL="0" indent="0">
                  <a:buNone/>
                </a:pPr>
                <a:r>
                  <a:rPr lang="cs-CZ" b="1" dirty="0" smtClean="0"/>
                  <a:t>   x = 60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cs-CZ" b="1" dirty="0" smtClean="0"/>
                  <a:t> = 80  </a:t>
                </a:r>
                <a:r>
                  <a:rPr lang="cs-CZ" sz="1800" i="1" dirty="0" smtClean="0"/>
                  <a:t>(od paty ke špičce)</a:t>
                </a:r>
              </a:p>
              <a:p>
                <a:pPr marL="0" indent="0">
                  <a:buNone/>
                </a:pPr>
                <a:r>
                  <a:rPr lang="cs-CZ" sz="1800" b="1" i="1" dirty="0"/>
                  <a:t> </a:t>
                </a:r>
                <a:r>
                  <a:rPr lang="cs-CZ" sz="1800" b="1" i="1" dirty="0" smtClean="0"/>
                  <a:t>   </a:t>
                </a:r>
                <a:r>
                  <a:rPr lang="cs-CZ" b="1" u="sng" dirty="0" smtClean="0"/>
                  <a:t>x = 80 km/h  </a:t>
                </a:r>
              </a:p>
              <a:p>
                <a:pPr marL="0" indent="0">
                  <a:buNone/>
                </a:pPr>
                <a:r>
                  <a:rPr lang="cs-CZ" b="1" dirty="0"/>
                  <a:t>Auto dojede do města B za</a:t>
                </a:r>
              </a:p>
              <a:p>
                <a:pPr marL="0" indent="0">
                  <a:buNone/>
                </a:pPr>
                <a:r>
                  <a:rPr lang="cs-CZ" b="1" dirty="0" smtClean="0"/>
                  <a:t>3 </a:t>
                </a:r>
                <a:r>
                  <a:rPr lang="cs-CZ" b="1" dirty="0"/>
                  <a:t>hodiny rychlostí 80 km/h</a:t>
                </a:r>
                <a:r>
                  <a:rPr lang="cs-CZ" b="1" dirty="0" smtClean="0"/>
                  <a:t>. </a:t>
                </a:r>
              </a:p>
              <a:p>
                <a:pPr marL="0" indent="0">
                  <a:buNone/>
                </a:pPr>
                <a:endParaRPr lang="cs-CZ" b="1" dirty="0" smtClean="0"/>
              </a:p>
              <a:p>
                <a:pPr marL="0" indent="0" algn="ctr">
                  <a:buNone/>
                </a:pPr>
                <a:r>
                  <a:rPr lang="cs-CZ" sz="3200" i="1" dirty="0" smtClean="0">
                    <a:solidFill>
                      <a:srgbClr val="FF0000"/>
                    </a:solidFill>
                  </a:rPr>
                  <a:t>Všimni si – levá šipka jde dolů</a:t>
                </a:r>
                <a:endParaRPr lang="cs-CZ" sz="3200" i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sz="1800" b="1" u="sng" dirty="0"/>
              </a:p>
            </p:txBody>
          </p:sp>
        </mc:Choice>
        <mc:Fallback>
          <p:sp>
            <p:nvSpPr>
              <p:cNvPr id="8" name="Zástupný symbol pro obsah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 rotWithShape="0">
                <a:blip r:embed="rId2"/>
                <a:stretch>
                  <a:fillRect l="-2413" r="-43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Šipka nahoru 9"/>
          <p:cNvSpPr/>
          <p:nvPr/>
        </p:nvSpPr>
        <p:spPr>
          <a:xfrm>
            <a:off x="7971942" y="2533216"/>
            <a:ext cx="242316" cy="834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ů 10"/>
          <p:cNvSpPr/>
          <p:nvPr/>
        </p:nvSpPr>
        <p:spPr>
          <a:xfrm>
            <a:off x="4776863" y="2594925"/>
            <a:ext cx="242316" cy="7756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05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Zásoba sena vystačí 15 králíkům 40 dní. Na kolik dní vystačí stejná zásoba sena pro 20 králíků?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chemeClr val="bg1"/>
                </a:solidFill>
              </a:rPr>
              <a:t>Pokus se tento příklad spočítat sám.</a:t>
            </a:r>
          </a:p>
          <a:p>
            <a:pPr marL="0" indent="0">
              <a:buNone/>
            </a:pPr>
            <a:endParaRPr lang="cs-CZ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7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    </a:t>
                </a:r>
                <a:r>
                  <a:rPr lang="cs-CZ" b="1" dirty="0" smtClean="0"/>
                  <a:t>15 králíků …….. 40 dní </a:t>
                </a:r>
              </a:p>
              <a:p>
                <a:pPr marL="0" indent="0">
                  <a:buNone/>
                </a:pPr>
                <a:r>
                  <a:rPr lang="cs-CZ" b="1" dirty="0"/>
                  <a:t> </a:t>
                </a:r>
                <a:r>
                  <a:rPr lang="cs-CZ" b="1" dirty="0" smtClean="0"/>
                  <a:t>   </a:t>
                </a:r>
                <a:r>
                  <a:rPr lang="cs-CZ" b="1" u="sng" dirty="0" smtClean="0"/>
                  <a:t>20 králíků ……..   x dní</a:t>
                </a:r>
                <a:endParaRPr lang="cs-CZ" b="1" dirty="0" smtClean="0"/>
              </a:p>
              <a:p>
                <a:pPr marL="0" indent="0">
                  <a:buNone/>
                </a:pPr>
                <a:r>
                  <a:rPr lang="cs-CZ" dirty="0" smtClean="0"/>
                  <a:t>      </a:t>
                </a:r>
                <a:r>
                  <a:rPr lang="cs-CZ" b="1" dirty="0" smtClean="0"/>
                  <a:t>x = 40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𝟐𝟎</m:t>
                        </m:r>
                        <m:r>
                          <a:rPr lang="cs-CZ" b="1" i="1" smtClean="0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cs-CZ" b="1" dirty="0" smtClean="0"/>
                  <a:t> = 30</a:t>
                </a:r>
              </a:p>
              <a:p>
                <a:pPr marL="0" indent="0">
                  <a:buNone/>
                </a:pPr>
                <a:r>
                  <a:rPr lang="cs-CZ" b="1" dirty="0"/>
                  <a:t> </a:t>
                </a:r>
                <a:r>
                  <a:rPr lang="cs-CZ" b="1" dirty="0" smtClean="0"/>
                  <a:t>     x = 30 dní</a:t>
                </a:r>
              </a:p>
              <a:p>
                <a:pPr marL="0" indent="0">
                  <a:buNone/>
                </a:pPr>
                <a:r>
                  <a:rPr lang="cs-CZ" b="1" dirty="0"/>
                  <a:t> </a:t>
                </a:r>
                <a:r>
                  <a:rPr lang="cs-CZ" b="1" dirty="0" smtClean="0"/>
                  <a:t>Zásoba sena vystačí pro    </a:t>
                </a:r>
              </a:p>
              <a:p>
                <a:pPr marL="0" indent="0">
                  <a:buNone/>
                </a:pPr>
                <a:r>
                  <a:rPr lang="cs-CZ" b="1" dirty="0"/>
                  <a:t> </a:t>
                </a:r>
                <a:r>
                  <a:rPr lang="cs-CZ" b="1" dirty="0" smtClean="0"/>
                  <a:t>20 králíků na 30 dní.</a:t>
                </a:r>
              </a:p>
            </p:txBody>
          </p:sp>
        </mc:Choice>
        <mc:Fallback xmlns="">
          <p:sp>
            <p:nvSpPr>
              <p:cNvPr id="8" name="Zástupný symbol pro obsah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2"/>
                <a:stretch>
                  <a:fillRect l="-1208" r="-3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:\Program Files (x86)\Microsoft Office\MEDIA\CAGCAT10\j030493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32947"/>
            <a:ext cx="2664296" cy="2442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Šipka nahoru 8"/>
          <p:cNvSpPr/>
          <p:nvPr/>
        </p:nvSpPr>
        <p:spPr>
          <a:xfrm>
            <a:off x="8316416" y="2147708"/>
            <a:ext cx="360040" cy="8492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lů 9"/>
          <p:cNvSpPr/>
          <p:nvPr/>
        </p:nvSpPr>
        <p:spPr>
          <a:xfrm>
            <a:off x="4644008" y="2225352"/>
            <a:ext cx="340616" cy="8436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2419558" y="5476746"/>
            <a:ext cx="64266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FF00"/>
                </a:solidFill>
              </a:rPr>
              <a:t>Postřeh – levá šipka jde dolů, takže postup </a:t>
            </a:r>
            <a:r>
              <a:rPr lang="cs-CZ" sz="2400" b="1" dirty="0" smtClean="0">
                <a:solidFill>
                  <a:srgbClr val="FFFF00"/>
                </a:solidFill>
              </a:rPr>
              <a:t>stejný</a:t>
            </a:r>
          </a:p>
          <a:p>
            <a:pPr algn="ctr"/>
            <a:r>
              <a:rPr lang="cs-CZ" sz="2400" b="1" dirty="0" smtClean="0">
                <a:solidFill>
                  <a:srgbClr val="FFFF00"/>
                </a:solidFill>
              </a:rPr>
              <a:t> </a:t>
            </a:r>
            <a:r>
              <a:rPr lang="cs-CZ" sz="2400" b="1" dirty="0" smtClean="0">
                <a:solidFill>
                  <a:srgbClr val="FFFF00"/>
                </a:solidFill>
              </a:rPr>
              <a:t>jako u přímé = a jdu </a:t>
            </a:r>
            <a:r>
              <a:rPr lang="cs-CZ" sz="2400" b="1" dirty="0" smtClean="0">
                <a:solidFill>
                  <a:srgbClr val="FFFF00"/>
                </a:solidFill>
              </a:rPr>
              <a:t>po šipce</a:t>
            </a:r>
            <a:endParaRPr lang="cs-CZ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8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bg1"/>
                </a:solidFill>
              </a:rPr>
              <a:t>Jan obešel zahradu 160 kroky dlouhými 75 cm. Kolika kroky dlouhými 60 cm obejde tuto zahradu Petr?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bg1"/>
                </a:solidFill>
              </a:rPr>
              <a:t>Počítej sám: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 smtClean="0"/>
              <a:t>Vyber správnou odpověď: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</p:txBody>
      </p:sp>
      <p:pic>
        <p:nvPicPr>
          <p:cNvPr id="2051" name="Picture 3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564904"/>
            <a:ext cx="1728192" cy="28357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xtLst/>
        </p:spPr>
      </p:pic>
      <p:sp>
        <p:nvSpPr>
          <p:cNvPr id="5" name="Ovál 4"/>
          <p:cNvSpPr/>
          <p:nvPr/>
        </p:nvSpPr>
        <p:spPr>
          <a:xfrm>
            <a:off x="4932040" y="2132856"/>
            <a:ext cx="2448272" cy="57606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cs-CZ" sz="2800" b="1" dirty="0">
                <a:solidFill>
                  <a:prstClr val="black"/>
                </a:solidFill>
              </a:rPr>
              <a:t>210 kroky</a:t>
            </a:r>
          </a:p>
        </p:txBody>
      </p:sp>
      <p:sp>
        <p:nvSpPr>
          <p:cNvPr id="7" name="Ovál 6"/>
          <p:cNvSpPr/>
          <p:nvPr/>
        </p:nvSpPr>
        <p:spPr>
          <a:xfrm>
            <a:off x="6495121" y="2708920"/>
            <a:ext cx="2448272" cy="57606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cs-CZ" sz="2800" b="1" dirty="0">
                <a:solidFill>
                  <a:prstClr val="black"/>
                </a:solidFill>
              </a:rPr>
              <a:t>180 kroky</a:t>
            </a:r>
          </a:p>
        </p:txBody>
      </p:sp>
      <p:sp>
        <p:nvSpPr>
          <p:cNvPr id="8" name="Ovál 7"/>
          <p:cNvSpPr/>
          <p:nvPr/>
        </p:nvSpPr>
        <p:spPr>
          <a:xfrm>
            <a:off x="4906753" y="3212976"/>
            <a:ext cx="2376264" cy="57606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cs-CZ" sz="2800" b="1" dirty="0">
                <a:solidFill>
                  <a:prstClr val="black"/>
                </a:solidFill>
              </a:rPr>
              <a:t>160 kroky</a:t>
            </a:r>
          </a:p>
        </p:txBody>
      </p:sp>
      <p:sp>
        <p:nvSpPr>
          <p:cNvPr id="9" name="Ovál 8"/>
          <p:cNvSpPr/>
          <p:nvPr/>
        </p:nvSpPr>
        <p:spPr>
          <a:xfrm>
            <a:off x="6660232" y="3694765"/>
            <a:ext cx="2376264" cy="57606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cs-CZ" sz="2800" b="1" dirty="0">
                <a:solidFill>
                  <a:prstClr val="black"/>
                </a:solidFill>
              </a:rPr>
              <a:t>240 kroky</a:t>
            </a:r>
          </a:p>
        </p:txBody>
      </p:sp>
    </p:spTree>
    <p:extLst>
      <p:ext uri="{BB962C8B-B14F-4D97-AF65-F5344CB8AC3E}">
        <p14:creationId xmlns:p14="http://schemas.microsoft.com/office/powerpoint/2010/main" val="3954788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/>
              <a:t>Počítal jsi vůbec?</a:t>
            </a:r>
          </a:p>
          <a:p>
            <a:r>
              <a:rPr lang="cs-CZ" b="1" dirty="0"/>
              <a:t>Správná odpověď nebyla uvedena.</a:t>
            </a:r>
          </a:p>
          <a:p>
            <a:r>
              <a:rPr lang="cs-CZ" b="1" dirty="0"/>
              <a:t>Odpověď je:</a:t>
            </a:r>
          </a:p>
          <a:p>
            <a:r>
              <a:rPr lang="cs-CZ" sz="2000" b="1" dirty="0"/>
              <a:t>Zahradu obejde </a:t>
            </a:r>
            <a:r>
              <a:rPr lang="cs-CZ" sz="3600" b="1" dirty="0"/>
              <a:t>200</a:t>
            </a:r>
            <a:r>
              <a:rPr lang="cs-CZ" sz="2000" b="1" dirty="0"/>
              <a:t> kroky.</a:t>
            </a:r>
          </a:p>
        </p:txBody>
      </p:sp>
    </p:spTree>
    <p:extLst>
      <p:ext uri="{BB962C8B-B14F-4D97-AF65-F5344CB8AC3E}">
        <p14:creationId xmlns:p14="http://schemas.microsoft.com/office/powerpoint/2010/main" val="1488269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/>
                </a:solidFill>
              </a:rPr>
              <a:t>12 dělníků postaví zeď za 8 dní. Za jak dlouho by postavilo stejnou zeď 6 dělníků?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 smtClean="0"/>
              <a:t>Vyber správnou odpověď:  </a:t>
            </a:r>
          </a:p>
          <a:p>
            <a:pPr marL="0" indent="0">
              <a:buNone/>
            </a:pPr>
            <a:endParaRPr lang="cs-CZ" b="1" u="sng" dirty="0"/>
          </a:p>
          <a:p>
            <a:pPr marL="0" indent="0">
              <a:buNone/>
            </a:pPr>
            <a:r>
              <a:rPr lang="cs-CZ" b="1" dirty="0" smtClean="0"/>
              <a:t> </a:t>
            </a:r>
            <a:endParaRPr lang="cs-CZ" sz="3600" b="1" u="sng" dirty="0" smtClean="0"/>
          </a:p>
        </p:txBody>
      </p:sp>
      <p:sp>
        <p:nvSpPr>
          <p:cNvPr id="12" name="Homepage"/>
          <p:cNvSpPr>
            <a:spLocks noGrp="1" noEditPoints="1" noChangeArrowheads="1"/>
          </p:cNvSpPr>
          <p:nvPr>
            <p:ph sz="half" idx="1"/>
          </p:nvPr>
        </p:nvSpPr>
        <p:spPr bwMode="auto">
          <a:xfrm>
            <a:off x="457200" y="1628800"/>
            <a:ext cx="4042792" cy="4497363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999 w 21600"/>
              <a:gd name="T15" fmla="*/ 12174 h 21600"/>
              <a:gd name="T16" fmla="*/ 20813 w 21600"/>
              <a:gd name="T17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251" y="7101"/>
                </a:moveTo>
                <a:lnTo>
                  <a:pt x="5251" y="11160"/>
                </a:lnTo>
                <a:lnTo>
                  <a:pt x="16306" y="11160"/>
                </a:lnTo>
                <a:lnTo>
                  <a:pt x="16306" y="7052"/>
                </a:lnTo>
                <a:lnTo>
                  <a:pt x="16901" y="6561"/>
                </a:lnTo>
                <a:lnTo>
                  <a:pt x="15264" y="5236"/>
                </a:lnTo>
                <a:lnTo>
                  <a:pt x="15264" y="1636"/>
                </a:lnTo>
                <a:lnTo>
                  <a:pt x="13478" y="1636"/>
                </a:lnTo>
                <a:lnTo>
                  <a:pt x="13478" y="3698"/>
                </a:lnTo>
                <a:lnTo>
                  <a:pt x="11182" y="1669"/>
                </a:lnTo>
                <a:lnTo>
                  <a:pt x="4847" y="6561"/>
                </a:lnTo>
                <a:lnTo>
                  <a:pt x="5251" y="7101"/>
                </a:lnTo>
                <a:close/>
              </a:path>
              <a:path w="21600" h="21600" extrusionOk="0">
                <a:moveTo>
                  <a:pt x="9396" y="11160"/>
                </a:moveTo>
                <a:lnTo>
                  <a:pt x="9396" y="7772"/>
                </a:lnTo>
                <a:lnTo>
                  <a:pt x="11820" y="7772"/>
                </a:lnTo>
                <a:lnTo>
                  <a:pt x="11820" y="11160"/>
                </a:lnTo>
                <a:lnTo>
                  <a:pt x="9396" y="1116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cs-CZ" b="1" u="sng" dirty="0" smtClean="0"/>
              <a:t>Počítej sám:</a:t>
            </a:r>
            <a:endParaRPr lang="cs-CZ" b="1" u="sng" dirty="0"/>
          </a:p>
        </p:txBody>
      </p:sp>
      <p:sp>
        <p:nvSpPr>
          <p:cNvPr id="2" name="Ovál 1"/>
          <p:cNvSpPr/>
          <p:nvPr/>
        </p:nvSpPr>
        <p:spPr>
          <a:xfrm>
            <a:off x="5076056" y="2322173"/>
            <a:ext cx="2088232" cy="79208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800" b="1" dirty="0">
                <a:solidFill>
                  <a:prstClr val="black"/>
                </a:solidFill>
              </a:rPr>
              <a:t>25 dní</a:t>
            </a:r>
          </a:p>
        </p:txBody>
      </p:sp>
      <p:sp>
        <p:nvSpPr>
          <p:cNvPr id="6" name="Ovál 5"/>
          <p:cNvSpPr/>
          <p:nvPr/>
        </p:nvSpPr>
        <p:spPr>
          <a:xfrm>
            <a:off x="6634878" y="2996952"/>
            <a:ext cx="2088232" cy="79208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800" b="1" dirty="0">
                <a:solidFill>
                  <a:prstClr val="black"/>
                </a:solidFill>
              </a:rPr>
              <a:t>14 dní</a:t>
            </a:r>
          </a:p>
        </p:txBody>
      </p:sp>
      <p:sp>
        <p:nvSpPr>
          <p:cNvPr id="7" name="Ovál 6"/>
          <p:cNvSpPr/>
          <p:nvPr/>
        </p:nvSpPr>
        <p:spPr>
          <a:xfrm>
            <a:off x="4788024" y="3645024"/>
            <a:ext cx="2088232" cy="79208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800" b="1" dirty="0">
                <a:solidFill>
                  <a:prstClr val="black"/>
                </a:solidFill>
              </a:rPr>
              <a:t>18 dní</a:t>
            </a:r>
          </a:p>
        </p:txBody>
      </p:sp>
      <p:sp>
        <p:nvSpPr>
          <p:cNvPr id="10" name="Ovál 9"/>
          <p:cNvSpPr/>
          <p:nvPr/>
        </p:nvSpPr>
        <p:spPr>
          <a:xfrm>
            <a:off x="6570240" y="4370040"/>
            <a:ext cx="2088232" cy="79208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800" b="1" dirty="0">
                <a:solidFill>
                  <a:prstClr val="black"/>
                </a:solidFill>
              </a:rPr>
              <a:t>16 dní</a:t>
            </a:r>
          </a:p>
        </p:txBody>
      </p:sp>
      <p:sp>
        <p:nvSpPr>
          <p:cNvPr id="11" name="Ovál 10"/>
          <p:cNvSpPr/>
          <p:nvPr/>
        </p:nvSpPr>
        <p:spPr>
          <a:xfrm>
            <a:off x="5076056" y="5116760"/>
            <a:ext cx="2088232" cy="79208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800" b="1" dirty="0">
                <a:solidFill>
                  <a:prstClr val="black"/>
                </a:solidFill>
              </a:rPr>
              <a:t>6 dní</a:t>
            </a:r>
          </a:p>
        </p:txBody>
      </p:sp>
    </p:spTree>
    <p:extLst>
      <p:ext uri="{BB962C8B-B14F-4D97-AF65-F5344CB8AC3E}">
        <p14:creationId xmlns:p14="http://schemas.microsoft.com/office/powerpoint/2010/main" val="189523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971600" y="2060848"/>
            <a:ext cx="338105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Nepřímá úměrnost:</a:t>
            </a:r>
          </a:p>
          <a:p>
            <a:pPr marL="342900" indent="-342900">
              <a:buAutoNum type="arabicParenR"/>
            </a:pPr>
            <a:r>
              <a:rPr lang="cs-CZ" sz="2800" b="1" dirty="0" smtClean="0"/>
              <a:t>Čím více, tím měně</a:t>
            </a:r>
          </a:p>
          <a:p>
            <a:pPr marL="342900" indent="-342900">
              <a:buAutoNum type="arabicParenR"/>
            </a:pPr>
            <a:r>
              <a:rPr lang="cs-CZ" sz="2800" b="1" dirty="0" smtClean="0"/>
              <a:t>Levá šipka jde dolů</a:t>
            </a:r>
          </a:p>
          <a:p>
            <a:pPr marL="342900" indent="-342900">
              <a:buAutoNum type="arabicParenR"/>
            </a:pPr>
            <a:r>
              <a:rPr lang="cs-CZ" sz="2800" b="1" dirty="0" smtClean="0"/>
              <a:t>Dále jako u přímé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635896" y="4054235"/>
            <a:ext cx="5424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accent1"/>
                </a:solidFill>
              </a:rPr>
              <a:t>Pravá </a:t>
            </a:r>
            <a:r>
              <a:rPr lang="cs-CZ" sz="2400" b="1" dirty="0" smtClean="0">
                <a:solidFill>
                  <a:schemeClr val="accent1"/>
                </a:solidFill>
              </a:rPr>
              <a:t>šipka jde u obou úměrností nahoru</a:t>
            </a:r>
            <a:endParaRPr lang="cs-CZ" sz="2400" b="1" dirty="0">
              <a:solidFill>
                <a:schemeClr val="accent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987824" y="5517232"/>
            <a:ext cx="43236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A ještě pár příkladů… </a:t>
            </a:r>
            <a:r>
              <a:rPr lang="cs-CZ" sz="3200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 </a:t>
            </a:r>
            <a:endParaRPr lang="cs-CZ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8016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700</Words>
  <Application>Microsoft Office PowerPoint</Application>
  <PresentationFormat>Předvádění na obrazovce (4:3)</PresentationFormat>
  <Paragraphs>115</Paragraphs>
  <Slides>14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Calisto MT</vt:lpstr>
      <vt:lpstr>Cambria Math</vt:lpstr>
      <vt:lpstr>Times New Roman</vt:lpstr>
      <vt:lpstr>Wingdings</vt:lpstr>
      <vt:lpstr>Motiv sady Office</vt:lpstr>
      <vt:lpstr>Prezentace</vt:lpstr>
      <vt:lpstr>Rovnice</vt:lpstr>
      <vt:lpstr>Prezentace aplikace PowerPoint</vt:lpstr>
      <vt:lpstr>NEPŘÍMÁ ÚMĚRNOST - TROJČLENKA</vt:lpstr>
      <vt:lpstr>JAK POZNÁM, ŽE SE JEDNÁ O NEPŘÍMOU ÚMĚRNOST?</vt:lpstr>
      <vt:lpstr>Z města A do města B jede auto 4 hodiny rychlostí  60 km/h. Jakou musí mít rychlost, aby dojelo za 3 hodiny? </vt:lpstr>
      <vt:lpstr>Zásoba sena vystačí 15 králíkům 40 dní. Na kolik dní vystačí stejná zásoba sena pro 20 králíků?</vt:lpstr>
      <vt:lpstr>Jan obešel zahradu 160 kroky dlouhými 75 cm. Kolika kroky dlouhými 60 cm obejde tuto zahradu Petr?</vt:lpstr>
      <vt:lpstr>Prezentace aplikace PowerPoint</vt:lpstr>
      <vt:lpstr>12 dělníků postaví zeď za 8 dní. Za jak dlouho by postavilo stejnou zeď 6 dělníků?</vt:lpstr>
      <vt:lpstr>Shrnutí</vt:lpstr>
      <vt:lpstr>Prezentace aplikace PowerPoint</vt:lpstr>
      <vt:lpstr>Trojčlenka</vt:lpstr>
      <vt:lpstr>Trojčlenka</vt:lpstr>
      <vt:lpstr>Trojčlenka</vt:lpstr>
      <vt:lpstr>Trojčlenka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NEPŘÍMÁ ÚMĚRNOST - TROJČLENKA</dc:title>
  <dc:creator>OEM</dc:creator>
  <cp:lastModifiedBy>Křepelová Alena</cp:lastModifiedBy>
  <cp:revision>27</cp:revision>
  <dcterms:created xsi:type="dcterms:W3CDTF">2011-07-08T15:09:08Z</dcterms:created>
  <dcterms:modified xsi:type="dcterms:W3CDTF">2020-03-31T16:40:24Z</dcterms:modified>
</cp:coreProperties>
</file>