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7" r:id="rId2"/>
    <p:sldId id="270" r:id="rId3"/>
    <p:sldId id="271" r:id="rId4"/>
    <p:sldId id="272" r:id="rId5"/>
    <p:sldId id="267" r:id="rId6"/>
    <p:sldId id="273" r:id="rId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663300"/>
    <a:srgbClr val="FF00FF"/>
    <a:srgbClr val="CCCC00"/>
    <a:srgbClr val="66FF33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yl Středně sytá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>
      <p:cViewPr varScale="1">
        <p:scale>
          <a:sx n="51" d="100"/>
          <a:sy n="51" d="100"/>
        </p:scale>
        <p:origin x="-1378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D6D46D-40E2-4C85-9BA1-8E48CA09BC61}" type="datetimeFigureOut">
              <a:rPr lang="cs-CZ" smtClean="0"/>
              <a:pPr/>
              <a:t>12.04.2020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4D62C2-CC38-4184-A063-0D7BF54A7F9F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40665582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4D62C2-CC38-4184-A063-0D7BF54A7F9F}" type="slidenum">
              <a:rPr lang="cs-CZ" smtClean="0"/>
              <a:pPr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44792158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4D62C2-CC38-4184-A063-0D7BF54A7F9F}" type="slidenum">
              <a:rPr lang="cs-CZ" smtClean="0"/>
              <a:pPr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73894851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4D62C2-CC38-4184-A063-0D7BF54A7F9F}" type="slidenum">
              <a:rPr lang="cs-CZ" smtClean="0"/>
              <a:pPr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76368000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4D62C2-CC38-4184-A063-0D7BF54A7F9F}" type="slidenum">
              <a:rPr lang="cs-CZ" smtClean="0"/>
              <a:pPr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9978853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12.04.2020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12.04.2020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12.04.2020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12.04.2020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12.04.2020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12.04.2020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12.04.2020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12.04.2020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12.04.2020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12.04.2020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12.04.2020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alphaModFix amt="25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A2481B-5154-415F-B752-558547769AA3}" type="datetimeFigureOut">
              <a:rPr lang="cs-CZ" smtClean="0"/>
              <a:pPr/>
              <a:t>12.04.2020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5" Type="http://schemas.openxmlformats.org/officeDocument/2006/relationships/audio" Target="../media/audio5.wav"/><Relationship Id="rId4" Type="http://schemas.openxmlformats.org/officeDocument/2006/relationships/audio" Target="../media/audio4.wav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audio" Target="../media/audio6.wav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79512" y="908720"/>
            <a:ext cx="8712968" cy="4176464"/>
          </a:xfrm>
        </p:spPr>
        <p:txBody>
          <a:bodyPr>
            <a:noAutofit/>
          </a:bodyPr>
          <a:lstStyle/>
          <a:p>
            <a:pPr algn="ctr"/>
            <a:r>
              <a:rPr lang="cs-CZ" sz="12600" b="1" dirty="0" smtClean="0">
                <a:solidFill>
                  <a:srgbClr val="00B0F0"/>
                </a:solidFill>
              </a:rPr>
              <a:t>Hranoly - shrnutí</a:t>
            </a:r>
            <a:endParaRPr lang="cs-CZ" sz="12600" b="1" dirty="0">
              <a:solidFill>
                <a:srgbClr val="00B0F0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14476" y="4988768"/>
            <a:ext cx="6200796" cy="1752600"/>
          </a:xfrm>
        </p:spPr>
        <p:txBody>
          <a:bodyPr>
            <a:normAutofit/>
          </a:bodyPr>
          <a:lstStyle/>
          <a:p>
            <a:pPr algn="ctr"/>
            <a:endParaRPr lang="cs-CZ" sz="1600" dirty="0" smtClean="0"/>
          </a:p>
          <a:p>
            <a:pPr algn="ctr"/>
            <a:r>
              <a:rPr lang="cs-CZ" sz="1600" dirty="0" smtClean="0"/>
              <a:t>Autor: Tomáš Najman</a:t>
            </a:r>
          </a:p>
          <a:p>
            <a:pPr algn="ctr"/>
            <a:r>
              <a:rPr lang="cs-CZ" sz="1600" dirty="0" smtClean="0"/>
              <a:t>Vytvořeno v rámci v projektu „EU peníze školám“ </a:t>
            </a:r>
          </a:p>
          <a:p>
            <a:pPr algn="ctr"/>
            <a:r>
              <a:rPr lang="cs-CZ" sz="1600" b="1" dirty="0" smtClean="0"/>
              <a:t>OP VK oblast podpory 1.4 s názvem Zlepšení podmínek pro vzdělávání na základních školách</a:t>
            </a:r>
            <a:endParaRPr lang="cs-CZ" sz="1600" dirty="0"/>
          </a:p>
        </p:txBody>
      </p:sp>
      <p:pic>
        <p:nvPicPr>
          <p:cNvPr id="4" name="Obrázek 3" descr="logo_EU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971692" y="188640"/>
            <a:ext cx="5029200" cy="1219200"/>
          </a:xfrm>
          <a:prstGeom prst="rect">
            <a:avLst/>
          </a:prstGeom>
        </p:spPr>
      </p:pic>
      <p:sp>
        <p:nvSpPr>
          <p:cNvPr id="5" name="Obdélník 4"/>
          <p:cNvSpPr/>
          <p:nvPr/>
        </p:nvSpPr>
        <p:spPr>
          <a:xfrm>
            <a:off x="2726398" y="4787860"/>
            <a:ext cx="375134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dirty="0" smtClean="0"/>
              <a:t>VY_32_INOVACE_59_hranoly_shrnuti</a:t>
            </a:r>
            <a:endParaRPr lang="cs-CZ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TextovéPole 70"/>
          <p:cNvSpPr txBox="1"/>
          <p:nvPr/>
        </p:nvSpPr>
        <p:spPr>
          <a:xfrm>
            <a:off x="5508104" y="4714884"/>
            <a:ext cx="3312368" cy="923330"/>
          </a:xfrm>
          <a:prstGeom prst="rect">
            <a:avLst/>
          </a:prstGeom>
          <a:solidFill>
            <a:schemeClr val="bg2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cs-CZ" sz="5400" b="1" dirty="0" smtClean="0">
                <a:solidFill>
                  <a:srgbClr val="FFFF00"/>
                </a:solidFill>
              </a:rPr>
              <a:t>výška</a:t>
            </a:r>
            <a:endParaRPr lang="cs-CZ" sz="5400" b="1" dirty="0">
              <a:solidFill>
                <a:srgbClr val="FFFF00"/>
              </a:solidFill>
            </a:endParaRPr>
          </a:p>
        </p:txBody>
      </p:sp>
      <p:sp>
        <p:nvSpPr>
          <p:cNvPr id="51" name="Pravá složená závorka 50"/>
          <p:cNvSpPr/>
          <p:nvPr/>
        </p:nvSpPr>
        <p:spPr>
          <a:xfrm>
            <a:off x="4139952" y="1196752"/>
            <a:ext cx="360040" cy="2592288"/>
          </a:xfrm>
          <a:prstGeom prst="rightBrace">
            <a:avLst>
              <a:gd name="adj1" fmla="val 92825"/>
              <a:gd name="adj2" fmla="val 50000"/>
            </a:avLst>
          </a:prstGeom>
          <a:ln w="698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1" name="Rovnoramenný trojúhelník 30"/>
          <p:cNvSpPr/>
          <p:nvPr/>
        </p:nvSpPr>
        <p:spPr>
          <a:xfrm rot="997235">
            <a:off x="725915" y="753297"/>
            <a:ext cx="3250379" cy="2116613"/>
          </a:xfrm>
          <a:prstGeom prst="triangle">
            <a:avLst>
              <a:gd name="adj" fmla="val 93341"/>
            </a:avLst>
          </a:prstGeom>
          <a:solidFill>
            <a:srgbClr val="FF0000"/>
          </a:solidFill>
          <a:ln w="444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6" name="Kosoúhelník 35"/>
          <p:cNvSpPr/>
          <p:nvPr/>
        </p:nvSpPr>
        <p:spPr>
          <a:xfrm rot="5400000" flipV="1">
            <a:off x="1499219" y="3356993"/>
            <a:ext cx="4608509" cy="432049"/>
          </a:xfrm>
          <a:prstGeom prst="parallelogram">
            <a:avLst>
              <a:gd name="adj" fmla="val 508079"/>
            </a:avLst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grpSp>
        <p:nvGrpSpPr>
          <p:cNvPr id="2" name="Skupina 31"/>
          <p:cNvGrpSpPr/>
          <p:nvPr/>
        </p:nvGrpSpPr>
        <p:grpSpPr>
          <a:xfrm>
            <a:off x="491105" y="764704"/>
            <a:ext cx="3515866" cy="5129543"/>
            <a:chOff x="539552" y="764704"/>
            <a:chExt cx="3515866" cy="5129543"/>
          </a:xfrm>
        </p:grpSpPr>
        <p:sp>
          <p:nvSpPr>
            <p:cNvPr id="13" name="Rovnoramenný trojúhelník 12"/>
            <p:cNvSpPr/>
            <p:nvPr/>
          </p:nvSpPr>
          <p:spPr>
            <a:xfrm rot="997235">
              <a:off x="774363" y="764704"/>
              <a:ext cx="3250379" cy="2116613"/>
            </a:xfrm>
            <a:prstGeom prst="triangle">
              <a:avLst>
                <a:gd name="adj" fmla="val 93341"/>
              </a:avLst>
            </a:prstGeom>
            <a:noFill/>
            <a:ln w="444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grpSp>
          <p:nvGrpSpPr>
            <p:cNvPr id="3" name="Skupina 22"/>
            <p:cNvGrpSpPr/>
            <p:nvPr/>
          </p:nvGrpSpPr>
          <p:grpSpPr>
            <a:xfrm>
              <a:off x="539552" y="3356992"/>
              <a:ext cx="3512599" cy="2537254"/>
              <a:chOff x="539551" y="3201570"/>
              <a:chExt cx="3512599" cy="2537254"/>
            </a:xfrm>
          </p:grpSpPr>
          <p:sp>
            <p:nvSpPr>
              <p:cNvPr id="54" name="Rovnoramenný trojúhelník 53"/>
              <p:cNvSpPr/>
              <p:nvPr/>
            </p:nvSpPr>
            <p:spPr>
              <a:xfrm rot="997235">
                <a:off x="774361" y="3201570"/>
                <a:ext cx="3250379" cy="2116613"/>
              </a:xfrm>
              <a:prstGeom prst="triangle">
                <a:avLst>
                  <a:gd name="adj" fmla="val 93341"/>
                </a:avLst>
              </a:prstGeom>
              <a:noFill/>
              <a:ln w="44450">
                <a:solidFill>
                  <a:schemeClr val="tx1"/>
                </a:solidFill>
                <a:prstDash val="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cxnSp>
            <p:nvCxnSpPr>
              <p:cNvPr id="15" name="Přímá spojovací čára 14"/>
              <p:cNvCxnSpPr>
                <a:stCxn id="54" idx="2"/>
                <a:endCxn id="54" idx="4"/>
              </p:cNvCxnSpPr>
              <p:nvPr/>
            </p:nvCxnSpPr>
            <p:spPr>
              <a:xfrm rot="16200000" flipH="1">
                <a:off x="1631983" y="3716678"/>
                <a:ext cx="929714" cy="3114578"/>
              </a:xfrm>
              <a:prstGeom prst="line">
                <a:avLst/>
              </a:prstGeom>
              <a:ln w="444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Přímá spojovací čára 17"/>
              <p:cNvCxnSpPr/>
              <p:nvPr/>
            </p:nvCxnSpPr>
            <p:spPr>
              <a:xfrm rot="16200000" flipH="1" flipV="1">
                <a:off x="2808095" y="4494768"/>
                <a:ext cx="2090090" cy="398021"/>
              </a:xfrm>
              <a:prstGeom prst="line">
                <a:avLst/>
              </a:prstGeom>
              <a:ln w="444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22" name="Přímá spojovací čára 21"/>
            <p:cNvCxnSpPr>
              <a:stCxn id="13" idx="4"/>
              <a:endCxn id="54" idx="4"/>
            </p:cNvCxnSpPr>
            <p:nvPr/>
          </p:nvCxnSpPr>
          <p:spPr>
            <a:xfrm rot="5400000">
              <a:off x="2357987" y="4598102"/>
              <a:ext cx="2592288" cy="1"/>
            </a:xfrm>
            <a:prstGeom prst="line">
              <a:avLst/>
            </a:prstGeom>
            <a:ln w="444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Přímá spojovací čára 27"/>
            <p:cNvCxnSpPr/>
            <p:nvPr/>
          </p:nvCxnSpPr>
          <p:spPr>
            <a:xfrm rot="5400000">
              <a:off x="2759274" y="2504302"/>
              <a:ext cx="2592288" cy="1"/>
            </a:xfrm>
            <a:prstGeom prst="line">
              <a:avLst/>
            </a:prstGeom>
            <a:ln w="444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Přímá spojovací čára 28"/>
            <p:cNvCxnSpPr/>
            <p:nvPr/>
          </p:nvCxnSpPr>
          <p:spPr>
            <a:xfrm rot="5400000">
              <a:off x="-756590" y="3656429"/>
              <a:ext cx="2592288" cy="1"/>
            </a:xfrm>
            <a:prstGeom prst="line">
              <a:avLst/>
            </a:prstGeom>
            <a:ln w="444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46" name="Přímá spojovací čára 45"/>
          <p:cNvCxnSpPr/>
          <p:nvPr/>
        </p:nvCxnSpPr>
        <p:spPr>
          <a:xfrm rot="5400000">
            <a:off x="-818142" y="3659619"/>
            <a:ext cx="2574846" cy="3473"/>
          </a:xfrm>
          <a:prstGeom prst="line">
            <a:avLst/>
          </a:prstGeom>
          <a:ln w="1270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Přímá spojovací čára 42"/>
          <p:cNvCxnSpPr>
            <a:stCxn id="54" idx="2"/>
            <a:endCxn id="54" idx="4"/>
          </p:cNvCxnSpPr>
          <p:nvPr/>
        </p:nvCxnSpPr>
        <p:spPr>
          <a:xfrm rot="16200000" flipH="1">
            <a:off x="1583537" y="3872100"/>
            <a:ext cx="929714" cy="3114578"/>
          </a:xfrm>
          <a:prstGeom prst="line">
            <a:avLst/>
          </a:prstGeom>
          <a:ln w="127000">
            <a:solidFill>
              <a:srgbClr val="FF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Elipsa 47"/>
          <p:cNvSpPr/>
          <p:nvPr/>
        </p:nvSpPr>
        <p:spPr>
          <a:xfrm>
            <a:off x="4716016" y="1484784"/>
            <a:ext cx="576064" cy="576064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53" name="Přímá spojovací čára 52"/>
          <p:cNvCxnSpPr/>
          <p:nvPr/>
        </p:nvCxnSpPr>
        <p:spPr>
          <a:xfrm>
            <a:off x="5580112" y="2060848"/>
            <a:ext cx="324036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Elipsa 54"/>
          <p:cNvSpPr/>
          <p:nvPr/>
        </p:nvSpPr>
        <p:spPr>
          <a:xfrm>
            <a:off x="4716016" y="2348880"/>
            <a:ext cx="576064" cy="576064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56" name="Přímá spojovací čára 55"/>
          <p:cNvCxnSpPr/>
          <p:nvPr/>
        </p:nvCxnSpPr>
        <p:spPr>
          <a:xfrm>
            <a:off x="5580112" y="2924944"/>
            <a:ext cx="324036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Elipsa 56"/>
          <p:cNvSpPr/>
          <p:nvPr/>
        </p:nvSpPr>
        <p:spPr>
          <a:xfrm>
            <a:off x="4716016" y="3212976"/>
            <a:ext cx="576064" cy="576064"/>
          </a:xfrm>
          <a:prstGeom prst="ellipse">
            <a:avLst/>
          </a:prstGeom>
          <a:solidFill>
            <a:srgbClr val="FF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58" name="Přímá spojovací čára 57"/>
          <p:cNvCxnSpPr/>
          <p:nvPr/>
        </p:nvCxnSpPr>
        <p:spPr>
          <a:xfrm>
            <a:off x="5580112" y="3789040"/>
            <a:ext cx="324036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Elipsa 58"/>
          <p:cNvSpPr/>
          <p:nvPr/>
        </p:nvSpPr>
        <p:spPr>
          <a:xfrm>
            <a:off x="4716016" y="4077072"/>
            <a:ext cx="576064" cy="576064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60" name="Přímá spojovací čára 59"/>
          <p:cNvCxnSpPr/>
          <p:nvPr/>
        </p:nvCxnSpPr>
        <p:spPr>
          <a:xfrm>
            <a:off x="5580112" y="4653136"/>
            <a:ext cx="324036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Elipsa 60"/>
          <p:cNvSpPr/>
          <p:nvPr/>
        </p:nvSpPr>
        <p:spPr>
          <a:xfrm>
            <a:off x="4716016" y="4941168"/>
            <a:ext cx="576064" cy="576064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64" name="Přímá spojovací čára 63"/>
          <p:cNvCxnSpPr/>
          <p:nvPr/>
        </p:nvCxnSpPr>
        <p:spPr>
          <a:xfrm>
            <a:off x="5580112" y="5517232"/>
            <a:ext cx="324036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Obdélník 64"/>
          <p:cNvSpPr/>
          <p:nvPr/>
        </p:nvSpPr>
        <p:spPr>
          <a:xfrm>
            <a:off x="-71470" y="76778"/>
            <a:ext cx="928401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cs-CZ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Co je vyznačeno danou barvou?</a:t>
            </a:r>
            <a:endParaRPr lang="cs-CZ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67" name="TextovéPole 66"/>
          <p:cNvSpPr txBox="1"/>
          <p:nvPr/>
        </p:nvSpPr>
        <p:spPr>
          <a:xfrm>
            <a:off x="5508104" y="1340768"/>
            <a:ext cx="331236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5400" b="1" dirty="0" smtClean="0">
                <a:solidFill>
                  <a:srgbClr val="FF0000"/>
                </a:solidFill>
              </a:rPr>
              <a:t>podstava</a:t>
            </a:r>
            <a:endParaRPr lang="cs-CZ" sz="5400" b="1" dirty="0">
              <a:solidFill>
                <a:srgbClr val="FF0000"/>
              </a:solidFill>
            </a:endParaRPr>
          </a:p>
        </p:txBody>
      </p:sp>
      <p:sp>
        <p:nvSpPr>
          <p:cNvPr id="68" name="TextovéPole 67"/>
          <p:cNvSpPr txBox="1"/>
          <p:nvPr/>
        </p:nvSpPr>
        <p:spPr>
          <a:xfrm>
            <a:off x="5508104" y="2276872"/>
            <a:ext cx="331236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800" b="1" dirty="0" smtClean="0">
                <a:solidFill>
                  <a:srgbClr val="00B050"/>
                </a:solidFill>
              </a:rPr>
              <a:t>boční stěna</a:t>
            </a:r>
            <a:endParaRPr lang="cs-CZ" sz="4800" b="1" dirty="0">
              <a:solidFill>
                <a:srgbClr val="00B050"/>
              </a:solidFill>
            </a:endParaRPr>
          </a:p>
        </p:txBody>
      </p:sp>
      <p:sp>
        <p:nvSpPr>
          <p:cNvPr id="69" name="TextovéPole 68"/>
          <p:cNvSpPr txBox="1"/>
          <p:nvPr/>
        </p:nvSpPr>
        <p:spPr>
          <a:xfrm>
            <a:off x="5508104" y="3966155"/>
            <a:ext cx="331236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800" b="1" dirty="0" smtClean="0">
                <a:solidFill>
                  <a:srgbClr val="00B0F0"/>
                </a:solidFill>
              </a:rPr>
              <a:t>boční hrana</a:t>
            </a:r>
            <a:endParaRPr lang="cs-CZ" sz="4800" b="1" dirty="0">
              <a:solidFill>
                <a:srgbClr val="00B0F0"/>
              </a:solidFill>
            </a:endParaRPr>
          </a:p>
        </p:txBody>
      </p:sp>
      <p:sp>
        <p:nvSpPr>
          <p:cNvPr id="70" name="TextovéPole 69"/>
          <p:cNvSpPr txBox="1"/>
          <p:nvPr/>
        </p:nvSpPr>
        <p:spPr>
          <a:xfrm>
            <a:off x="5286380" y="3225170"/>
            <a:ext cx="378618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000" b="1" dirty="0" smtClean="0">
                <a:solidFill>
                  <a:srgbClr val="FF00FF"/>
                </a:solidFill>
              </a:rPr>
              <a:t>hrana podstavy</a:t>
            </a:r>
            <a:endParaRPr lang="cs-CZ" sz="4000" b="1" dirty="0">
              <a:solidFill>
                <a:srgbClr val="FF00FF"/>
              </a:solidFill>
            </a:endParaRPr>
          </a:p>
        </p:txBody>
      </p:sp>
      <p:sp>
        <p:nvSpPr>
          <p:cNvPr id="72" name="TextovéPole 71"/>
          <p:cNvSpPr txBox="1"/>
          <p:nvPr/>
        </p:nvSpPr>
        <p:spPr>
          <a:xfrm>
            <a:off x="4788024" y="1462880"/>
            <a:ext cx="5760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b="1" dirty="0" smtClean="0"/>
              <a:t>1</a:t>
            </a:r>
            <a:endParaRPr lang="cs-CZ" sz="3600" b="1" dirty="0"/>
          </a:p>
        </p:txBody>
      </p:sp>
      <p:sp>
        <p:nvSpPr>
          <p:cNvPr id="73" name="TextovéPole 72"/>
          <p:cNvSpPr txBox="1"/>
          <p:nvPr/>
        </p:nvSpPr>
        <p:spPr>
          <a:xfrm>
            <a:off x="4788024" y="2303665"/>
            <a:ext cx="5760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b="1" dirty="0" smtClean="0"/>
              <a:t>2</a:t>
            </a:r>
            <a:endParaRPr lang="cs-CZ" sz="3600" b="1" dirty="0"/>
          </a:p>
        </p:txBody>
      </p:sp>
      <p:sp>
        <p:nvSpPr>
          <p:cNvPr id="74" name="TextovéPole 73"/>
          <p:cNvSpPr txBox="1"/>
          <p:nvPr/>
        </p:nvSpPr>
        <p:spPr>
          <a:xfrm>
            <a:off x="4716016" y="3164613"/>
            <a:ext cx="5760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600" b="1" dirty="0" smtClean="0"/>
              <a:t>3</a:t>
            </a:r>
            <a:endParaRPr lang="cs-CZ" sz="3600" b="1" dirty="0"/>
          </a:p>
        </p:txBody>
      </p:sp>
      <p:sp>
        <p:nvSpPr>
          <p:cNvPr id="75" name="TextovéPole 74"/>
          <p:cNvSpPr txBox="1"/>
          <p:nvPr/>
        </p:nvSpPr>
        <p:spPr>
          <a:xfrm>
            <a:off x="4690964" y="4042642"/>
            <a:ext cx="5760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600" b="1" dirty="0" smtClean="0"/>
              <a:t>4</a:t>
            </a:r>
            <a:endParaRPr lang="cs-CZ" sz="3600" b="1" dirty="0"/>
          </a:p>
        </p:txBody>
      </p:sp>
      <p:sp>
        <p:nvSpPr>
          <p:cNvPr id="76" name="TextovéPole 75"/>
          <p:cNvSpPr txBox="1"/>
          <p:nvPr/>
        </p:nvSpPr>
        <p:spPr>
          <a:xfrm>
            <a:off x="4716016" y="4919264"/>
            <a:ext cx="5760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600" b="1" dirty="0" smtClean="0"/>
              <a:t>5</a:t>
            </a:r>
            <a:endParaRPr lang="cs-CZ" sz="36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" grpId="0" animBg="1"/>
      <p:bldP spid="67" grpId="0"/>
      <p:bldP spid="68" grpId="0"/>
      <p:bldP spid="69" grpId="0"/>
      <p:bldP spid="7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3" name="Přímá spojovací čára 52"/>
          <p:cNvCxnSpPr/>
          <p:nvPr/>
        </p:nvCxnSpPr>
        <p:spPr>
          <a:xfrm>
            <a:off x="5508104" y="1916832"/>
            <a:ext cx="324036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Elipsa 56"/>
          <p:cNvSpPr/>
          <p:nvPr/>
        </p:nvSpPr>
        <p:spPr>
          <a:xfrm>
            <a:off x="395536" y="3477363"/>
            <a:ext cx="576064" cy="576064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58" name="Přímá spojovací čára 57"/>
          <p:cNvCxnSpPr/>
          <p:nvPr/>
        </p:nvCxnSpPr>
        <p:spPr>
          <a:xfrm>
            <a:off x="1043608" y="4077072"/>
            <a:ext cx="324036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Elipsa 58"/>
          <p:cNvSpPr/>
          <p:nvPr/>
        </p:nvSpPr>
        <p:spPr>
          <a:xfrm>
            <a:off x="4775498" y="5482802"/>
            <a:ext cx="576064" cy="576064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5" name="Obdélník 64"/>
          <p:cNvSpPr/>
          <p:nvPr/>
        </p:nvSpPr>
        <p:spPr>
          <a:xfrm>
            <a:off x="-58032" y="-27384"/>
            <a:ext cx="9260100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cs-CZ" sz="48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Co je na obrázcích vyznačeno žlutě?</a:t>
            </a:r>
            <a:endParaRPr lang="cs-CZ" sz="48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69" name="TextovéPole 68"/>
          <p:cNvSpPr txBox="1"/>
          <p:nvPr/>
        </p:nvSpPr>
        <p:spPr>
          <a:xfrm>
            <a:off x="5508104" y="620688"/>
            <a:ext cx="331236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800" b="1" dirty="0" smtClean="0">
                <a:solidFill>
                  <a:srgbClr val="FF0000"/>
                </a:solidFill>
              </a:rPr>
              <a:t>síť</a:t>
            </a:r>
            <a:endParaRPr lang="cs-CZ" sz="4800" b="1" dirty="0">
              <a:solidFill>
                <a:srgbClr val="FF0000"/>
              </a:solidFill>
            </a:endParaRPr>
          </a:p>
        </p:txBody>
      </p:sp>
      <p:sp>
        <p:nvSpPr>
          <p:cNvPr id="61" name="Elipsa 60"/>
          <p:cNvSpPr/>
          <p:nvPr/>
        </p:nvSpPr>
        <p:spPr>
          <a:xfrm>
            <a:off x="4775498" y="811660"/>
            <a:ext cx="576064" cy="576064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2" name="TextovéPole 71"/>
          <p:cNvSpPr txBox="1"/>
          <p:nvPr/>
        </p:nvSpPr>
        <p:spPr>
          <a:xfrm>
            <a:off x="4860032" y="764704"/>
            <a:ext cx="5760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b="1" dirty="0" smtClean="0"/>
              <a:t>1</a:t>
            </a:r>
            <a:endParaRPr lang="cs-CZ" sz="3600" b="1" dirty="0"/>
          </a:p>
        </p:txBody>
      </p:sp>
      <p:grpSp>
        <p:nvGrpSpPr>
          <p:cNvPr id="45" name="Skupina 44"/>
          <p:cNvGrpSpPr/>
          <p:nvPr/>
        </p:nvGrpSpPr>
        <p:grpSpPr>
          <a:xfrm>
            <a:off x="428596" y="651970"/>
            <a:ext cx="3816425" cy="2561006"/>
            <a:chOff x="323528" y="1553644"/>
            <a:chExt cx="3816425" cy="2561006"/>
          </a:xfrm>
        </p:grpSpPr>
        <p:grpSp>
          <p:nvGrpSpPr>
            <p:cNvPr id="37" name="Skupina 36"/>
            <p:cNvGrpSpPr/>
            <p:nvPr/>
          </p:nvGrpSpPr>
          <p:grpSpPr>
            <a:xfrm>
              <a:off x="323528" y="2420888"/>
              <a:ext cx="3816425" cy="839044"/>
              <a:chOff x="4427984" y="2708920"/>
              <a:chExt cx="4580738" cy="1080120"/>
            </a:xfrm>
            <a:solidFill>
              <a:srgbClr val="FFFF00"/>
            </a:solidFill>
          </p:grpSpPr>
          <p:sp>
            <p:nvSpPr>
              <p:cNvPr id="38" name="Obdélník 37"/>
              <p:cNvSpPr/>
              <p:nvPr/>
            </p:nvSpPr>
            <p:spPr>
              <a:xfrm>
                <a:off x="7236296" y="2708920"/>
                <a:ext cx="1772426" cy="1080120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39" name="Obdélník 38"/>
              <p:cNvSpPr/>
              <p:nvPr/>
            </p:nvSpPr>
            <p:spPr>
              <a:xfrm>
                <a:off x="4427984" y="2708920"/>
                <a:ext cx="2310802" cy="1080120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40" name="Obdélník 39"/>
              <p:cNvSpPr/>
              <p:nvPr/>
            </p:nvSpPr>
            <p:spPr>
              <a:xfrm>
                <a:off x="6084167" y="2708920"/>
                <a:ext cx="1656185" cy="1080120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</p:grpSp>
        <p:sp>
          <p:nvSpPr>
            <p:cNvPr id="41" name="Rovnoramenný trojúhelník 40"/>
            <p:cNvSpPr/>
            <p:nvPr/>
          </p:nvSpPr>
          <p:spPr>
            <a:xfrm>
              <a:off x="1691679" y="1553644"/>
              <a:ext cx="1389724" cy="867244"/>
            </a:xfrm>
            <a:prstGeom prst="triangle">
              <a:avLst>
                <a:gd name="adj" fmla="val 70072"/>
              </a:avLst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44" name="Rovnoramenný trojúhelník 43"/>
            <p:cNvSpPr/>
            <p:nvPr/>
          </p:nvSpPr>
          <p:spPr>
            <a:xfrm flipV="1">
              <a:off x="1704205" y="3250554"/>
              <a:ext cx="1377197" cy="864096"/>
            </a:xfrm>
            <a:prstGeom prst="triangle">
              <a:avLst>
                <a:gd name="adj" fmla="val 70072"/>
              </a:avLst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cxnSp>
        <p:nvCxnSpPr>
          <p:cNvPr id="49" name="Přímá spojovací čára 48"/>
          <p:cNvCxnSpPr/>
          <p:nvPr/>
        </p:nvCxnSpPr>
        <p:spPr>
          <a:xfrm>
            <a:off x="5508104" y="2492896"/>
            <a:ext cx="324036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Přímá spojovací čára 49"/>
          <p:cNvCxnSpPr/>
          <p:nvPr/>
        </p:nvCxnSpPr>
        <p:spPr>
          <a:xfrm>
            <a:off x="5508104" y="1340768"/>
            <a:ext cx="324036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1" name="Skupina 80"/>
          <p:cNvGrpSpPr/>
          <p:nvPr/>
        </p:nvGrpSpPr>
        <p:grpSpPr>
          <a:xfrm>
            <a:off x="4860032" y="2564904"/>
            <a:ext cx="3816424" cy="2561006"/>
            <a:chOff x="251519" y="2452170"/>
            <a:chExt cx="3816424" cy="2561006"/>
          </a:xfrm>
        </p:grpSpPr>
        <p:grpSp>
          <p:nvGrpSpPr>
            <p:cNvPr id="63" name="Skupina 36"/>
            <p:cNvGrpSpPr/>
            <p:nvPr/>
          </p:nvGrpSpPr>
          <p:grpSpPr>
            <a:xfrm>
              <a:off x="251519" y="3319414"/>
              <a:ext cx="3816424" cy="839044"/>
              <a:chOff x="4427984" y="2708920"/>
              <a:chExt cx="4580738" cy="1080120"/>
            </a:xfrm>
            <a:solidFill>
              <a:srgbClr val="FFFF00"/>
            </a:solidFill>
          </p:grpSpPr>
          <p:sp>
            <p:nvSpPr>
              <p:cNvPr id="78" name="Obdélník 77"/>
              <p:cNvSpPr/>
              <p:nvPr/>
            </p:nvSpPr>
            <p:spPr>
              <a:xfrm>
                <a:off x="7236296" y="2708920"/>
                <a:ext cx="1772426" cy="1080120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79" name="Obdélník 78"/>
              <p:cNvSpPr/>
              <p:nvPr/>
            </p:nvSpPr>
            <p:spPr>
              <a:xfrm>
                <a:off x="4427984" y="2708920"/>
                <a:ext cx="2310802" cy="1080120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80" name="Obdélník 79"/>
              <p:cNvSpPr/>
              <p:nvPr/>
            </p:nvSpPr>
            <p:spPr>
              <a:xfrm>
                <a:off x="6084167" y="2708920"/>
                <a:ext cx="1656185" cy="1080120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</p:grpSp>
        <p:sp>
          <p:nvSpPr>
            <p:cNvPr id="66" name="Rovnoramenný trojúhelník 65"/>
            <p:cNvSpPr/>
            <p:nvPr/>
          </p:nvSpPr>
          <p:spPr>
            <a:xfrm>
              <a:off x="1619671" y="2452170"/>
              <a:ext cx="1389724" cy="867244"/>
            </a:xfrm>
            <a:prstGeom prst="triangle">
              <a:avLst>
                <a:gd name="adj" fmla="val 70072"/>
              </a:avLst>
            </a:prstGeom>
            <a:solidFill>
              <a:srgbClr val="00B0F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77" name="Rovnoramenný trojúhelník 76"/>
            <p:cNvSpPr/>
            <p:nvPr/>
          </p:nvSpPr>
          <p:spPr>
            <a:xfrm flipV="1">
              <a:off x="1632197" y="4149080"/>
              <a:ext cx="1377197" cy="864096"/>
            </a:xfrm>
            <a:prstGeom prst="triangle">
              <a:avLst>
                <a:gd name="adj" fmla="val 70072"/>
              </a:avLst>
            </a:prstGeom>
            <a:solidFill>
              <a:srgbClr val="00B0F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sp>
        <p:nvSpPr>
          <p:cNvPr id="83" name="TextovéPole 82"/>
          <p:cNvSpPr txBox="1"/>
          <p:nvPr/>
        </p:nvSpPr>
        <p:spPr>
          <a:xfrm>
            <a:off x="467544" y="3429000"/>
            <a:ext cx="5760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b="1" dirty="0" smtClean="0"/>
              <a:t>2</a:t>
            </a:r>
            <a:endParaRPr lang="cs-CZ" sz="3600" b="1" dirty="0"/>
          </a:p>
        </p:txBody>
      </p:sp>
      <p:sp>
        <p:nvSpPr>
          <p:cNvPr id="84" name="TextovéPole 83"/>
          <p:cNvSpPr txBox="1"/>
          <p:nvPr/>
        </p:nvSpPr>
        <p:spPr>
          <a:xfrm>
            <a:off x="4860032" y="5446965"/>
            <a:ext cx="5760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b="1" dirty="0" smtClean="0"/>
              <a:t>3</a:t>
            </a:r>
            <a:endParaRPr lang="cs-CZ" sz="3600" b="1" dirty="0"/>
          </a:p>
        </p:txBody>
      </p:sp>
      <p:cxnSp>
        <p:nvCxnSpPr>
          <p:cNvPr id="85" name="Přímá spojovací čára 84"/>
          <p:cNvCxnSpPr/>
          <p:nvPr/>
        </p:nvCxnSpPr>
        <p:spPr>
          <a:xfrm>
            <a:off x="5580112" y="6021288"/>
            <a:ext cx="324036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7" name="Skupina 36"/>
          <p:cNvGrpSpPr/>
          <p:nvPr/>
        </p:nvGrpSpPr>
        <p:grpSpPr>
          <a:xfrm>
            <a:off x="571472" y="5088332"/>
            <a:ext cx="3816424" cy="839044"/>
            <a:chOff x="4427984" y="2708920"/>
            <a:chExt cx="4580738" cy="1080120"/>
          </a:xfrm>
          <a:solidFill>
            <a:srgbClr val="00B0F0"/>
          </a:solidFill>
        </p:grpSpPr>
        <p:sp>
          <p:nvSpPr>
            <p:cNvPr id="90" name="Obdélník 89"/>
            <p:cNvSpPr/>
            <p:nvPr/>
          </p:nvSpPr>
          <p:spPr>
            <a:xfrm>
              <a:off x="7236296" y="2708920"/>
              <a:ext cx="1772426" cy="1080120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91" name="Obdélník 90"/>
            <p:cNvSpPr/>
            <p:nvPr/>
          </p:nvSpPr>
          <p:spPr>
            <a:xfrm>
              <a:off x="4427984" y="2708920"/>
              <a:ext cx="2310802" cy="1080120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92" name="Obdélník 91"/>
            <p:cNvSpPr/>
            <p:nvPr/>
          </p:nvSpPr>
          <p:spPr>
            <a:xfrm>
              <a:off x="6084167" y="2708920"/>
              <a:ext cx="1656185" cy="1080120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sp>
        <p:nvSpPr>
          <p:cNvPr id="88" name="Rovnoramenný trojúhelník 87"/>
          <p:cNvSpPr/>
          <p:nvPr/>
        </p:nvSpPr>
        <p:spPr>
          <a:xfrm>
            <a:off x="1941320" y="4221088"/>
            <a:ext cx="1389724" cy="867244"/>
          </a:xfrm>
          <a:prstGeom prst="triangle">
            <a:avLst>
              <a:gd name="adj" fmla="val 70072"/>
            </a:avLst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9" name="Rovnoramenný trojúhelník 88"/>
          <p:cNvSpPr/>
          <p:nvPr/>
        </p:nvSpPr>
        <p:spPr>
          <a:xfrm flipV="1">
            <a:off x="1941320" y="5930524"/>
            <a:ext cx="1377197" cy="864096"/>
          </a:xfrm>
          <a:prstGeom prst="triangle">
            <a:avLst>
              <a:gd name="adj" fmla="val 70072"/>
            </a:avLst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3" name="TextovéPole 92"/>
          <p:cNvSpPr txBox="1"/>
          <p:nvPr/>
        </p:nvSpPr>
        <p:spPr>
          <a:xfrm>
            <a:off x="5508104" y="1229851"/>
            <a:ext cx="331236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800" b="1" dirty="0" smtClean="0">
                <a:solidFill>
                  <a:srgbClr val="FF0000"/>
                </a:solidFill>
              </a:rPr>
              <a:t>trojbokého</a:t>
            </a:r>
            <a:endParaRPr lang="cs-CZ" sz="4800" b="1" dirty="0">
              <a:solidFill>
                <a:srgbClr val="FF0000"/>
              </a:solidFill>
            </a:endParaRPr>
          </a:p>
        </p:txBody>
      </p:sp>
      <p:sp>
        <p:nvSpPr>
          <p:cNvPr id="94" name="TextovéPole 93"/>
          <p:cNvSpPr txBox="1"/>
          <p:nvPr/>
        </p:nvSpPr>
        <p:spPr>
          <a:xfrm>
            <a:off x="5508104" y="1805915"/>
            <a:ext cx="331236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800" b="1" dirty="0" smtClean="0">
                <a:solidFill>
                  <a:srgbClr val="FF0000"/>
                </a:solidFill>
              </a:rPr>
              <a:t>hranolu</a:t>
            </a:r>
            <a:endParaRPr lang="cs-CZ" sz="4800" b="1" dirty="0">
              <a:solidFill>
                <a:srgbClr val="FF0000"/>
              </a:solidFill>
            </a:endParaRPr>
          </a:p>
        </p:txBody>
      </p:sp>
      <p:sp>
        <p:nvSpPr>
          <p:cNvPr id="95" name="TextovéPole 94"/>
          <p:cNvSpPr txBox="1"/>
          <p:nvPr/>
        </p:nvSpPr>
        <p:spPr>
          <a:xfrm>
            <a:off x="971600" y="3318083"/>
            <a:ext cx="331236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800" b="1" dirty="0" smtClean="0">
                <a:solidFill>
                  <a:srgbClr val="FF0000"/>
                </a:solidFill>
              </a:rPr>
              <a:t>plášť</a:t>
            </a:r>
            <a:endParaRPr lang="cs-CZ" sz="4800" b="1" dirty="0">
              <a:solidFill>
                <a:srgbClr val="FF0000"/>
              </a:solidFill>
            </a:endParaRPr>
          </a:p>
        </p:txBody>
      </p:sp>
      <p:sp>
        <p:nvSpPr>
          <p:cNvPr id="96" name="TextovéPole 95"/>
          <p:cNvSpPr txBox="1"/>
          <p:nvPr/>
        </p:nvSpPr>
        <p:spPr>
          <a:xfrm>
            <a:off x="5508104" y="5229200"/>
            <a:ext cx="331236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800" b="1" dirty="0" smtClean="0">
                <a:solidFill>
                  <a:srgbClr val="FF0000"/>
                </a:solidFill>
              </a:rPr>
              <a:t>podstavy</a:t>
            </a:r>
            <a:endParaRPr lang="cs-CZ" sz="4800" b="1" dirty="0">
              <a:solidFill>
                <a:srgbClr val="FF0000"/>
              </a:solidFill>
            </a:endParaRPr>
          </a:p>
        </p:txBody>
      </p:sp>
      <p:sp>
        <p:nvSpPr>
          <p:cNvPr id="42" name="TextovéPole 41"/>
          <p:cNvSpPr txBox="1"/>
          <p:nvPr/>
        </p:nvSpPr>
        <p:spPr>
          <a:xfrm>
            <a:off x="4572000" y="1428736"/>
            <a:ext cx="118494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b="1" dirty="0" smtClean="0"/>
              <a:t>ČEHO?</a:t>
            </a:r>
            <a:endParaRPr lang="cs-CZ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6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" grpId="0"/>
      <p:bldP spid="93" grpId="0"/>
      <p:bldP spid="94" grpId="0"/>
      <p:bldP spid="95" grpId="0"/>
      <p:bldP spid="9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Kosoúhelník 70"/>
          <p:cNvSpPr/>
          <p:nvPr/>
        </p:nvSpPr>
        <p:spPr>
          <a:xfrm rot="5400000" flipV="1">
            <a:off x="1367405" y="4021433"/>
            <a:ext cx="3342741" cy="291966"/>
          </a:xfrm>
          <a:prstGeom prst="parallelogram">
            <a:avLst>
              <a:gd name="adj" fmla="val 508079"/>
            </a:avLst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5" name="Kosoúhelník 44"/>
          <p:cNvSpPr/>
          <p:nvPr/>
        </p:nvSpPr>
        <p:spPr>
          <a:xfrm rot="5400000" flipV="1">
            <a:off x="1390429" y="4025489"/>
            <a:ext cx="3342741" cy="291966"/>
          </a:xfrm>
          <a:prstGeom prst="parallelogram">
            <a:avLst>
              <a:gd name="adj" fmla="val 508079"/>
            </a:avLst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8" name="Kosoúhelník 67"/>
          <p:cNvSpPr/>
          <p:nvPr/>
        </p:nvSpPr>
        <p:spPr>
          <a:xfrm rot="9704770">
            <a:off x="152874" y="3012801"/>
            <a:ext cx="3400514" cy="1835547"/>
          </a:xfrm>
          <a:prstGeom prst="parallelogram">
            <a:avLst>
              <a:gd name="adj" fmla="val 32333"/>
            </a:avLst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0" name="Kosoúhelník 69"/>
          <p:cNvSpPr/>
          <p:nvPr/>
        </p:nvSpPr>
        <p:spPr>
          <a:xfrm rot="11778850" flipH="1">
            <a:off x="220273" y="3772471"/>
            <a:ext cx="2991872" cy="1900384"/>
          </a:xfrm>
          <a:prstGeom prst="parallelogram">
            <a:avLst>
              <a:gd name="adj" fmla="val 28927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7" name="Kosoúhelník 66"/>
          <p:cNvSpPr/>
          <p:nvPr/>
        </p:nvSpPr>
        <p:spPr>
          <a:xfrm rot="9704770">
            <a:off x="174778" y="2979279"/>
            <a:ext cx="3400514" cy="1835547"/>
          </a:xfrm>
          <a:prstGeom prst="parallelogram">
            <a:avLst>
              <a:gd name="adj" fmla="val 32333"/>
            </a:avLst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2" name="Kosoúhelník 61"/>
          <p:cNvSpPr/>
          <p:nvPr/>
        </p:nvSpPr>
        <p:spPr>
          <a:xfrm rot="11778850" flipH="1">
            <a:off x="242177" y="3776527"/>
            <a:ext cx="2991872" cy="1900384"/>
          </a:xfrm>
          <a:prstGeom prst="parallelogram">
            <a:avLst>
              <a:gd name="adj" fmla="val 28927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34" name="Přímá spojovací čára 33"/>
          <p:cNvCxnSpPr>
            <a:stCxn id="55" idx="2"/>
            <a:endCxn id="55" idx="0"/>
          </p:cNvCxnSpPr>
          <p:nvPr/>
        </p:nvCxnSpPr>
        <p:spPr>
          <a:xfrm rot="5400000" flipH="1" flipV="1">
            <a:off x="1422739" y="3588599"/>
            <a:ext cx="882931" cy="2651617"/>
          </a:xfrm>
          <a:prstGeom prst="line">
            <a:avLst/>
          </a:prstGeom>
          <a:ln w="1270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Rovnoramenný trojúhelník 72"/>
          <p:cNvSpPr/>
          <p:nvPr/>
        </p:nvSpPr>
        <p:spPr>
          <a:xfrm>
            <a:off x="5436096" y="1077788"/>
            <a:ext cx="1776386" cy="1416583"/>
          </a:xfrm>
          <a:prstGeom prst="triangle">
            <a:avLst>
              <a:gd name="adj" fmla="val 70072"/>
            </a:avLst>
          </a:prstGeom>
          <a:solidFill>
            <a:srgbClr val="FFFF00"/>
          </a:solidFill>
          <a:ln w="444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4" name="Rovnoramenný trojúhelník 73"/>
          <p:cNvSpPr/>
          <p:nvPr/>
        </p:nvSpPr>
        <p:spPr>
          <a:xfrm flipV="1">
            <a:off x="5436096" y="4419397"/>
            <a:ext cx="1761023" cy="1410919"/>
          </a:xfrm>
          <a:prstGeom prst="triangle">
            <a:avLst>
              <a:gd name="adj" fmla="val 70072"/>
            </a:avLst>
          </a:prstGeom>
          <a:solidFill>
            <a:srgbClr val="FFFF00"/>
          </a:solidFill>
          <a:ln w="444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1" name="Rovnoramenný trojúhelník 40"/>
          <p:cNvSpPr/>
          <p:nvPr/>
        </p:nvSpPr>
        <p:spPr>
          <a:xfrm>
            <a:off x="5436096" y="1077788"/>
            <a:ext cx="1776386" cy="1416583"/>
          </a:xfrm>
          <a:prstGeom prst="triangle">
            <a:avLst>
              <a:gd name="adj" fmla="val 70072"/>
            </a:avLst>
          </a:prstGeom>
          <a:solidFill>
            <a:srgbClr val="FFFF00"/>
          </a:solidFill>
          <a:ln w="444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4" name="Rovnoramenný trojúhelník 43"/>
          <p:cNvSpPr/>
          <p:nvPr/>
        </p:nvSpPr>
        <p:spPr>
          <a:xfrm flipV="1">
            <a:off x="5436096" y="4419397"/>
            <a:ext cx="1761023" cy="1410919"/>
          </a:xfrm>
          <a:prstGeom prst="triangle">
            <a:avLst>
              <a:gd name="adj" fmla="val 70072"/>
            </a:avLst>
          </a:prstGeom>
          <a:solidFill>
            <a:srgbClr val="FFFF00"/>
          </a:solidFill>
          <a:ln w="444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3" name="Rovnoramenný trojúhelník 62"/>
          <p:cNvSpPr/>
          <p:nvPr/>
        </p:nvSpPr>
        <p:spPr>
          <a:xfrm rot="997235">
            <a:off x="716517" y="2157700"/>
            <a:ext cx="2487065" cy="1600655"/>
          </a:xfrm>
          <a:prstGeom prst="triangle">
            <a:avLst>
              <a:gd name="adj" fmla="val 93993"/>
            </a:avLst>
          </a:prstGeom>
          <a:solidFill>
            <a:srgbClr val="FFFF00"/>
          </a:solidFill>
          <a:ln w="444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5" name="Obdélník 64"/>
          <p:cNvSpPr/>
          <p:nvPr/>
        </p:nvSpPr>
        <p:spPr>
          <a:xfrm>
            <a:off x="142844" y="-27384"/>
            <a:ext cx="8883587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cs-CZ" sz="48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Trojboký hranol, jeho síť a povrch:</a:t>
            </a:r>
            <a:endParaRPr lang="cs-CZ" sz="48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grpSp>
        <p:nvGrpSpPr>
          <p:cNvPr id="3" name="Skupina 36"/>
          <p:cNvGrpSpPr/>
          <p:nvPr/>
        </p:nvGrpSpPr>
        <p:grpSpPr>
          <a:xfrm>
            <a:off x="3707904" y="2492897"/>
            <a:ext cx="4968553" cy="1944216"/>
            <a:chOff x="4427984" y="2708920"/>
            <a:chExt cx="4580739" cy="1080120"/>
          </a:xfrm>
          <a:solidFill>
            <a:srgbClr val="FFFF00"/>
          </a:solidFill>
        </p:grpSpPr>
        <p:sp>
          <p:nvSpPr>
            <p:cNvPr id="38" name="Obdélník 37"/>
            <p:cNvSpPr/>
            <p:nvPr/>
          </p:nvSpPr>
          <p:spPr>
            <a:xfrm>
              <a:off x="6353222" y="2708920"/>
              <a:ext cx="2655501" cy="1080120"/>
            </a:xfrm>
            <a:prstGeom prst="rect">
              <a:avLst/>
            </a:prstGeom>
            <a:grpFill/>
            <a:ln w="444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39" name="Obdélník 38"/>
            <p:cNvSpPr/>
            <p:nvPr/>
          </p:nvSpPr>
          <p:spPr>
            <a:xfrm>
              <a:off x="4427984" y="2708920"/>
              <a:ext cx="2310802" cy="1080120"/>
            </a:xfrm>
            <a:prstGeom prst="rect">
              <a:avLst/>
            </a:prstGeom>
            <a:grpFill/>
            <a:ln w="444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40" name="Obdélník 39"/>
            <p:cNvSpPr/>
            <p:nvPr/>
          </p:nvSpPr>
          <p:spPr>
            <a:xfrm>
              <a:off x="6021284" y="2708920"/>
              <a:ext cx="1656185" cy="1080120"/>
            </a:xfrm>
            <a:prstGeom prst="rect">
              <a:avLst/>
            </a:prstGeom>
            <a:grpFill/>
            <a:ln w="444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sp>
        <p:nvSpPr>
          <p:cNvPr id="43" name="Rovnoramenný trojúhelník 42"/>
          <p:cNvSpPr/>
          <p:nvPr/>
        </p:nvSpPr>
        <p:spPr>
          <a:xfrm rot="997235">
            <a:off x="718739" y="4160117"/>
            <a:ext cx="2469778" cy="1613670"/>
          </a:xfrm>
          <a:prstGeom prst="triangle">
            <a:avLst>
              <a:gd name="adj" fmla="val 93341"/>
            </a:avLst>
          </a:prstGeom>
          <a:solidFill>
            <a:srgbClr val="FFFF00"/>
          </a:solidFill>
          <a:ln w="444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grpSp>
        <p:nvGrpSpPr>
          <p:cNvPr id="46" name="Skupina 45"/>
          <p:cNvGrpSpPr/>
          <p:nvPr/>
        </p:nvGrpSpPr>
        <p:grpSpPr>
          <a:xfrm>
            <a:off x="539552" y="2170435"/>
            <a:ext cx="2651770" cy="3888431"/>
            <a:chOff x="539552" y="764704"/>
            <a:chExt cx="3515866" cy="5129543"/>
          </a:xfrm>
        </p:grpSpPr>
        <p:sp>
          <p:nvSpPr>
            <p:cNvPr id="47" name="Rovnoramenný trojúhelník 46"/>
            <p:cNvSpPr/>
            <p:nvPr/>
          </p:nvSpPr>
          <p:spPr>
            <a:xfrm rot="997235">
              <a:off x="774363" y="764704"/>
              <a:ext cx="3250379" cy="2116613"/>
            </a:xfrm>
            <a:prstGeom prst="triangle">
              <a:avLst>
                <a:gd name="adj" fmla="val 93341"/>
              </a:avLst>
            </a:prstGeom>
            <a:noFill/>
            <a:ln w="444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grpSp>
          <p:nvGrpSpPr>
            <p:cNvPr id="48" name="Skupina 22"/>
            <p:cNvGrpSpPr/>
            <p:nvPr/>
          </p:nvGrpSpPr>
          <p:grpSpPr>
            <a:xfrm>
              <a:off x="539552" y="3356992"/>
              <a:ext cx="3512599" cy="2537254"/>
              <a:chOff x="539551" y="3201570"/>
              <a:chExt cx="3512599" cy="2537254"/>
            </a:xfrm>
          </p:grpSpPr>
          <p:sp>
            <p:nvSpPr>
              <p:cNvPr id="55" name="Rovnoramenný trojúhelník 54"/>
              <p:cNvSpPr/>
              <p:nvPr/>
            </p:nvSpPr>
            <p:spPr>
              <a:xfrm rot="997235">
                <a:off x="774361" y="3201570"/>
                <a:ext cx="3250379" cy="2116613"/>
              </a:xfrm>
              <a:prstGeom prst="triangle">
                <a:avLst>
                  <a:gd name="adj" fmla="val 93341"/>
                </a:avLst>
              </a:prstGeom>
              <a:noFill/>
              <a:ln w="44450">
                <a:solidFill>
                  <a:schemeClr val="tx1"/>
                </a:solidFill>
                <a:prstDash val="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cxnSp>
            <p:nvCxnSpPr>
              <p:cNvPr id="56" name="Přímá spojovací čára 55"/>
              <p:cNvCxnSpPr>
                <a:stCxn id="55" idx="2"/>
                <a:endCxn id="55" idx="4"/>
              </p:cNvCxnSpPr>
              <p:nvPr/>
            </p:nvCxnSpPr>
            <p:spPr>
              <a:xfrm rot="16200000" flipH="1">
                <a:off x="1631983" y="3716678"/>
                <a:ext cx="929714" cy="3114578"/>
              </a:xfrm>
              <a:prstGeom prst="line">
                <a:avLst/>
              </a:prstGeom>
              <a:ln w="444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0" name="Přímá spojovací čára 59"/>
              <p:cNvCxnSpPr/>
              <p:nvPr/>
            </p:nvCxnSpPr>
            <p:spPr>
              <a:xfrm rot="16200000" flipH="1" flipV="1">
                <a:off x="2808095" y="4494768"/>
                <a:ext cx="2090090" cy="398021"/>
              </a:xfrm>
              <a:prstGeom prst="line">
                <a:avLst/>
              </a:prstGeom>
              <a:ln w="444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51" name="Přímá spojovací čára 50"/>
            <p:cNvCxnSpPr>
              <a:stCxn id="47" idx="4"/>
              <a:endCxn id="55" idx="4"/>
            </p:cNvCxnSpPr>
            <p:nvPr/>
          </p:nvCxnSpPr>
          <p:spPr>
            <a:xfrm rot="5400000">
              <a:off x="2357987" y="4598102"/>
              <a:ext cx="2592288" cy="1"/>
            </a:xfrm>
            <a:prstGeom prst="line">
              <a:avLst/>
            </a:prstGeom>
            <a:ln w="444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Přímá spojovací čára 51"/>
            <p:cNvCxnSpPr/>
            <p:nvPr/>
          </p:nvCxnSpPr>
          <p:spPr>
            <a:xfrm rot="5400000">
              <a:off x="2759274" y="2504302"/>
              <a:ext cx="2592288" cy="1"/>
            </a:xfrm>
            <a:prstGeom prst="line">
              <a:avLst/>
            </a:prstGeom>
            <a:ln w="444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Přímá spojovací čára 53"/>
            <p:cNvCxnSpPr/>
            <p:nvPr/>
          </p:nvCxnSpPr>
          <p:spPr>
            <a:xfrm rot="5400000">
              <a:off x="-756590" y="3656429"/>
              <a:ext cx="2592288" cy="1"/>
            </a:xfrm>
            <a:prstGeom prst="line">
              <a:avLst/>
            </a:prstGeom>
            <a:ln w="444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5" name="TextovéPole 74"/>
          <p:cNvSpPr txBox="1"/>
          <p:nvPr/>
        </p:nvSpPr>
        <p:spPr>
          <a:xfrm>
            <a:off x="251520" y="692696"/>
            <a:ext cx="3816424" cy="923330"/>
          </a:xfrm>
          <a:prstGeom prst="rect">
            <a:avLst/>
          </a:prstGeom>
          <a:noFill/>
          <a:ln w="38100"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r>
              <a:rPr lang="cs-CZ" sz="5400" b="1" dirty="0" smtClean="0">
                <a:solidFill>
                  <a:srgbClr val="FF0000"/>
                </a:solidFill>
              </a:rPr>
              <a:t>S = 2.S</a:t>
            </a:r>
            <a:r>
              <a:rPr lang="cs-CZ" sz="5400" b="1" baseline="-25000" dirty="0" smtClean="0">
                <a:solidFill>
                  <a:srgbClr val="FF0000"/>
                </a:solidFill>
              </a:rPr>
              <a:t>p</a:t>
            </a:r>
            <a:r>
              <a:rPr lang="cs-CZ" sz="5400" b="1" dirty="0" smtClean="0">
                <a:solidFill>
                  <a:srgbClr val="FF0000"/>
                </a:solidFill>
              </a:rPr>
              <a:t> + S</a:t>
            </a:r>
            <a:r>
              <a:rPr lang="cs-CZ" sz="5400" b="1" baseline="-25000" dirty="0" smtClean="0">
                <a:solidFill>
                  <a:srgbClr val="FF0000"/>
                </a:solidFill>
              </a:rPr>
              <a:t>pl</a:t>
            </a:r>
            <a:endParaRPr lang="cs-CZ" sz="5400" b="1" u="sng" baseline="-25000" dirty="0">
              <a:solidFill>
                <a:srgbClr val="FF0000"/>
              </a:solidFill>
            </a:endParaRPr>
          </a:p>
        </p:txBody>
      </p:sp>
      <p:sp>
        <p:nvSpPr>
          <p:cNvPr id="29" name="TextovéPole 28"/>
          <p:cNvSpPr txBox="1"/>
          <p:nvPr/>
        </p:nvSpPr>
        <p:spPr>
          <a:xfrm>
            <a:off x="3786182" y="5534561"/>
            <a:ext cx="385765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8000" b="1" dirty="0" smtClean="0">
                <a:solidFill>
                  <a:srgbClr val="00B0F0"/>
                </a:solidFill>
              </a:rPr>
              <a:t>cm</a:t>
            </a:r>
            <a:r>
              <a:rPr lang="cs-CZ" sz="8000" b="1" baseline="30000" dirty="0" smtClean="0">
                <a:solidFill>
                  <a:srgbClr val="00B0F0"/>
                </a:solidFill>
              </a:rPr>
              <a:t>2  </a:t>
            </a:r>
            <a:r>
              <a:rPr lang="cs-CZ" sz="8000" b="1" dirty="0" smtClean="0">
                <a:solidFill>
                  <a:srgbClr val="00B0F0"/>
                </a:solidFill>
              </a:rPr>
              <a:t>,…</a:t>
            </a:r>
            <a:endParaRPr lang="cs-CZ" sz="8000" b="1" baseline="30000" dirty="0">
              <a:solidFill>
                <a:srgbClr val="00B0F0"/>
              </a:solidFill>
            </a:endParaRPr>
          </a:p>
        </p:txBody>
      </p:sp>
      <p:cxnSp>
        <p:nvCxnSpPr>
          <p:cNvPr id="30" name="Přímá spojovací čára 29"/>
          <p:cNvCxnSpPr/>
          <p:nvPr/>
        </p:nvCxnSpPr>
        <p:spPr>
          <a:xfrm>
            <a:off x="539552" y="5373216"/>
            <a:ext cx="2353960" cy="689381"/>
          </a:xfrm>
          <a:prstGeom prst="line">
            <a:avLst/>
          </a:prstGeom>
          <a:ln w="127000">
            <a:solidFill>
              <a:srgbClr val="FF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Přímá spojovací čára 31"/>
          <p:cNvCxnSpPr/>
          <p:nvPr/>
        </p:nvCxnSpPr>
        <p:spPr>
          <a:xfrm flipV="1">
            <a:off x="3707904" y="4434214"/>
            <a:ext cx="1728392" cy="2898"/>
          </a:xfrm>
          <a:prstGeom prst="line">
            <a:avLst/>
          </a:prstGeom>
          <a:ln w="127000">
            <a:solidFill>
              <a:srgbClr val="FF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Přímá spojovací čára 36"/>
          <p:cNvCxnSpPr>
            <a:endCxn id="38" idx="2"/>
          </p:cNvCxnSpPr>
          <p:nvPr/>
        </p:nvCxnSpPr>
        <p:spPr>
          <a:xfrm>
            <a:off x="5436096" y="4437112"/>
            <a:ext cx="1800201" cy="1"/>
          </a:xfrm>
          <a:prstGeom prst="line">
            <a:avLst/>
          </a:prstGeom>
          <a:ln w="1270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Přímá spojovací čára 52"/>
          <p:cNvCxnSpPr>
            <a:stCxn id="55" idx="0"/>
            <a:endCxn id="43" idx="4"/>
          </p:cNvCxnSpPr>
          <p:nvPr/>
        </p:nvCxnSpPr>
        <p:spPr>
          <a:xfrm rot="16200000" flipH="1" flipV="1">
            <a:off x="2237901" y="5141183"/>
            <a:ext cx="1620354" cy="283872"/>
          </a:xfrm>
          <a:prstGeom prst="line">
            <a:avLst/>
          </a:prstGeom>
          <a:ln w="1270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Přímá spojovací čára 58"/>
          <p:cNvCxnSpPr/>
          <p:nvPr/>
        </p:nvCxnSpPr>
        <p:spPr>
          <a:xfrm rot="10800000">
            <a:off x="7227518" y="4434215"/>
            <a:ext cx="1448940" cy="2899"/>
          </a:xfrm>
          <a:prstGeom prst="line">
            <a:avLst/>
          </a:prstGeom>
          <a:ln w="1270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Pravá složená závorka 65"/>
          <p:cNvSpPr/>
          <p:nvPr/>
        </p:nvSpPr>
        <p:spPr>
          <a:xfrm rot="16200000">
            <a:off x="6012160" y="1700808"/>
            <a:ext cx="360040" cy="4968552"/>
          </a:xfrm>
          <a:prstGeom prst="rightBrace">
            <a:avLst>
              <a:gd name="adj1" fmla="val 92825"/>
              <a:gd name="adj2" fmla="val 50000"/>
            </a:avLst>
          </a:prstGeom>
          <a:ln w="698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9" name="TextovéPole 68"/>
          <p:cNvSpPr txBox="1"/>
          <p:nvPr/>
        </p:nvSpPr>
        <p:spPr>
          <a:xfrm>
            <a:off x="3635896" y="3163615"/>
            <a:ext cx="511256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400" b="1" dirty="0" smtClean="0">
                <a:solidFill>
                  <a:srgbClr val="00B050"/>
                </a:solidFill>
              </a:rPr>
              <a:t>obvod podstavy O</a:t>
            </a:r>
            <a:r>
              <a:rPr lang="cs-CZ" sz="4400" b="1" baseline="-25000" dirty="0" smtClean="0">
                <a:solidFill>
                  <a:srgbClr val="00B050"/>
                </a:solidFill>
              </a:rPr>
              <a:t>p</a:t>
            </a:r>
            <a:endParaRPr lang="cs-CZ" sz="4400" b="1" baseline="-25000" dirty="0">
              <a:solidFill>
                <a:srgbClr val="00B050"/>
              </a:solidFill>
            </a:endParaRPr>
          </a:p>
        </p:txBody>
      </p:sp>
      <p:sp>
        <p:nvSpPr>
          <p:cNvPr id="72" name="TextovéPole 71"/>
          <p:cNvSpPr txBox="1"/>
          <p:nvPr/>
        </p:nvSpPr>
        <p:spPr>
          <a:xfrm>
            <a:off x="8604448" y="2924944"/>
            <a:ext cx="64807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400" b="1" dirty="0" smtClean="0">
                <a:solidFill>
                  <a:srgbClr val="00B050"/>
                </a:solidFill>
              </a:rPr>
              <a:t>v</a:t>
            </a:r>
            <a:endParaRPr lang="cs-CZ" sz="4400" b="1" baseline="30000" dirty="0">
              <a:solidFill>
                <a:srgbClr val="00B050"/>
              </a:solidFill>
            </a:endParaRPr>
          </a:p>
        </p:txBody>
      </p:sp>
      <p:sp>
        <p:nvSpPr>
          <p:cNvPr id="76" name="TextovéPole 75"/>
          <p:cNvSpPr txBox="1"/>
          <p:nvPr/>
        </p:nvSpPr>
        <p:spPr>
          <a:xfrm>
            <a:off x="251520" y="1666378"/>
            <a:ext cx="4392488" cy="923330"/>
          </a:xfrm>
          <a:prstGeom prst="rect">
            <a:avLst/>
          </a:prstGeom>
          <a:noFill/>
          <a:ln w="38100"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r>
              <a:rPr lang="cs-CZ" sz="5400" b="1" dirty="0" smtClean="0">
                <a:solidFill>
                  <a:srgbClr val="FF0000"/>
                </a:solidFill>
              </a:rPr>
              <a:t>S = 2.S</a:t>
            </a:r>
            <a:r>
              <a:rPr lang="cs-CZ" sz="5400" b="1" baseline="-25000" dirty="0" smtClean="0">
                <a:solidFill>
                  <a:srgbClr val="FF0000"/>
                </a:solidFill>
              </a:rPr>
              <a:t>p</a:t>
            </a:r>
            <a:r>
              <a:rPr lang="cs-CZ" sz="5400" b="1" dirty="0" smtClean="0">
                <a:solidFill>
                  <a:srgbClr val="FF0000"/>
                </a:solidFill>
              </a:rPr>
              <a:t> + </a:t>
            </a:r>
            <a:r>
              <a:rPr lang="cs-CZ" sz="5400" b="1" dirty="0" err="1" smtClean="0">
                <a:solidFill>
                  <a:srgbClr val="00B050"/>
                </a:solidFill>
              </a:rPr>
              <a:t>O</a:t>
            </a:r>
            <a:r>
              <a:rPr lang="cs-CZ" sz="5400" b="1" baseline="-25000" dirty="0" err="1" smtClean="0">
                <a:solidFill>
                  <a:srgbClr val="00B050"/>
                </a:solidFill>
              </a:rPr>
              <a:t>p</a:t>
            </a:r>
            <a:r>
              <a:rPr lang="cs-CZ" sz="5400" b="1" dirty="0" err="1" smtClean="0">
                <a:solidFill>
                  <a:srgbClr val="FF0000"/>
                </a:solidFill>
              </a:rPr>
              <a:t>.</a:t>
            </a:r>
            <a:r>
              <a:rPr lang="cs-CZ" sz="5400" b="1" dirty="0" err="1" smtClean="0">
                <a:solidFill>
                  <a:srgbClr val="00B050"/>
                </a:solidFill>
              </a:rPr>
              <a:t>v</a:t>
            </a:r>
            <a:endParaRPr lang="cs-CZ" sz="5400" b="1" u="sng" baseline="-25000" dirty="0">
              <a:solidFill>
                <a:srgbClr val="00B050"/>
              </a:solidFill>
            </a:endParaRPr>
          </a:p>
        </p:txBody>
      </p:sp>
      <p:sp>
        <p:nvSpPr>
          <p:cNvPr id="77" name="TextovéPole 76"/>
          <p:cNvSpPr txBox="1"/>
          <p:nvPr/>
        </p:nvSpPr>
        <p:spPr>
          <a:xfrm>
            <a:off x="3059832" y="2924944"/>
            <a:ext cx="64807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400" b="1" dirty="0" smtClean="0">
                <a:solidFill>
                  <a:srgbClr val="00B050"/>
                </a:solidFill>
              </a:rPr>
              <a:t>v</a:t>
            </a:r>
            <a:endParaRPr lang="cs-CZ" sz="4400" b="1" baseline="30000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xit" presetSubtype="8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10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22" presetClass="exit" presetSubtype="8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1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1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xit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23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500"/>
                            </p:stCondLst>
                            <p:childTnLst>
                              <p:par>
                                <p:cTn id="2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000"/>
                            </p:stCondLst>
                            <p:childTnLst>
                              <p:par>
                                <p:cTn id="3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500"/>
                            </p:stCondLst>
                            <p:childTnLst>
                              <p:par>
                                <p:cTn id="34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6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500"/>
                            </p:stCondLst>
                            <p:childTnLst>
                              <p:par>
                                <p:cTn id="48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9" dur="2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EA24C0"/>
                                      </p:to>
                                    </p:animClr>
                                    <p:set>
                                      <p:cBhvr>
                                        <p:cTn id="50" dur="2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1" dur="2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3" dur="2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EA24C0"/>
                                      </p:to>
                                    </p:animClr>
                                    <p:set>
                                      <p:cBhvr>
                                        <p:cTn id="54" dur="2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5" dur="2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7" dur="2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EA24C0"/>
                                      </p:to>
                                    </p:animClr>
                                    <p:set>
                                      <p:cBhvr>
                                        <p:cTn id="58" dur="2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9" dur="2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1" dur="2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EA24C0"/>
                                      </p:to>
                                    </p:animClr>
                                    <p:set>
                                      <p:cBhvr>
                                        <p:cTn id="62" dur="2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3" dur="2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0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5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0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8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3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34" fill="hold">
                            <p:stCondLst>
                              <p:cond delay="500"/>
                            </p:stCondLst>
                            <p:childTnLst>
                              <p:par>
                                <p:cTn id="13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7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2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4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" grpId="0" animBg="1"/>
      <p:bldP spid="45" grpId="0" animBg="1"/>
      <p:bldP spid="45" grpId="1" animBg="1"/>
      <p:bldP spid="68" grpId="0" animBg="1"/>
      <p:bldP spid="70" grpId="0" animBg="1"/>
      <p:bldP spid="67" grpId="0" animBg="1"/>
      <p:bldP spid="62" grpId="0" animBg="1"/>
      <p:bldP spid="62" grpId="1" animBg="1"/>
      <p:bldP spid="41" grpId="0" animBg="1"/>
      <p:bldP spid="44" grpId="0" animBg="1"/>
      <p:bldP spid="63" grpId="1" animBg="1"/>
      <p:bldP spid="63" grpId="2" animBg="1"/>
      <p:bldP spid="43" grpId="0" animBg="1"/>
      <p:bldP spid="43" grpId="1" animBg="1"/>
      <p:bldP spid="75" grpId="0" animBg="1"/>
      <p:bldP spid="29" grpId="0"/>
      <p:bldP spid="66" grpId="0" animBg="1"/>
      <p:bldP spid="69" grpId="0"/>
      <p:bldP spid="72" grpId="0"/>
      <p:bldP spid="76" grpId="0" animBg="1"/>
      <p:bldP spid="7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Rovnoramenný trojúhelník 84"/>
          <p:cNvSpPr/>
          <p:nvPr/>
        </p:nvSpPr>
        <p:spPr>
          <a:xfrm rot="997235">
            <a:off x="4724789" y="2752547"/>
            <a:ext cx="3250379" cy="2116613"/>
          </a:xfrm>
          <a:prstGeom prst="triangle">
            <a:avLst>
              <a:gd name="adj" fmla="val 93341"/>
            </a:avLst>
          </a:prstGeom>
          <a:solidFill>
            <a:srgbClr val="7030A0">
              <a:alpha val="75000"/>
            </a:srgbClr>
          </a:solidFill>
          <a:ln w="444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6" name="Rovnoramenný trojúhelník 85"/>
          <p:cNvSpPr/>
          <p:nvPr/>
        </p:nvSpPr>
        <p:spPr>
          <a:xfrm rot="997235">
            <a:off x="4735658" y="160259"/>
            <a:ext cx="3250379" cy="2116613"/>
          </a:xfrm>
          <a:prstGeom prst="triangle">
            <a:avLst>
              <a:gd name="adj" fmla="val 93341"/>
            </a:avLst>
          </a:prstGeom>
          <a:solidFill>
            <a:srgbClr val="7030A0">
              <a:alpha val="75000"/>
            </a:srgbClr>
          </a:solidFill>
          <a:ln w="444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26" name="Přímá spojovací čára 33"/>
          <p:cNvCxnSpPr/>
          <p:nvPr/>
        </p:nvCxnSpPr>
        <p:spPr>
          <a:xfrm rot="16200000" flipV="1">
            <a:off x="261416" y="2450627"/>
            <a:ext cx="2219918" cy="200"/>
          </a:xfrm>
          <a:prstGeom prst="line">
            <a:avLst/>
          </a:prstGeom>
          <a:ln w="254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Přímá spojovací čára 7"/>
          <p:cNvCxnSpPr/>
          <p:nvPr/>
        </p:nvCxnSpPr>
        <p:spPr>
          <a:xfrm flipV="1">
            <a:off x="997044" y="3570401"/>
            <a:ext cx="374231" cy="328491"/>
          </a:xfrm>
          <a:prstGeom prst="line">
            <a:avLst/>
          </a:prstGeom>
          <a:ln w="254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Přímá spojovací čára 18"/>
          <p:cNvCxnSpPr/>
          <p:nvPr/>
        </p:nvCxnSpPr>
        <p:spPr>
          <a:xfrm flipV="1">
            <a:off x="1358749" y="3541685"/>
            <a:ext cx="1668910" cy="16190"/>
          </a:xfrm>
          <a:prstGeom prst="line">
            <a:avLst/>
          </a:prstGeom>
          <a:ln w="25400">
            <a:solidFill>
              <a:srgbClr val="FF33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ovéPole 30"/>
          <p:cNvSpPr txBox="1">
            <a:spLocks noChangeArrowheads="1"/>
          </p:cNvSpPr>
          <p:nvPr/>
        </p:nvSpPr>
        <p:spPr bwMode="auto">
          <a:xfrm>
            <a:off x="1343854" y="3973732"/>
            <a:ext cx="1236236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z="3600" b="1" dirty="0" smtClean="0"/>
              <a:t>3 </a:t>
            </a:r>
            <a:r>
              <a:rPr lang="cs-CZ" sz="3600" b="1" dirty="0"/>
              <a:t>cm</a:t>
            </a:r>
          </a:p>
        </p:txBody>
      </p:sp>
      <p:sp>
        <p:nvSpPr>
          <p:cNvPr id="71" name="TextovéPole 70"/>
          <p:cNvSpPr txBox="1">
            <a:spLocks noChangeArrowheads="1"/>
          </p:cNvSpPr>
          <p:nvPr/>
        </p:nvSpPr>
        <p:spPr bwMode="auto">
          <a:xfrm>
            <a:off x="2955651" y="3541684"/>
            <a:ext cx="1119217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z="3200" b="1" dirty="0" smtClean="0"/>
              <a:t>2 cm</a:t>
            </a:r>
            <a:endParaRPr lang="cs-CZ" sz="3200" b="1" dirty="0"/>
          </a:p>
        </p:txBody>
      </p:sp>
      <p:sp>
        <p:nvSpPr>
          <p:cNvPr id="73" name="TextovéPole 72"/>
          <p:cNvSpPr txBox="1">
            <a:spLocks noChangeArrowheads="1"/>
          </p:cNvSpPr>
          <p:nvPr/>
        </p:nvSpPr>
        <p:spPr bwMode="auto">
          <a:xfrm>
            <a:off x="3099667" y="2317548"/>
            <a:ext cx="1119217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z="3200" b="1" dirty="0"/>
              <a:t>4</a:t>
            </a:r>
            <a:r>
              <a:rPr lang="cs-CZ" sz="3200" b="1" dirty="0" smtClean="0"/>
              <a:t> </a:t>
            </a:r>
            <a:r>
              <a:rPr lang="cs-CZ" sz="3200" b="1" dirty="0"/>
              <a:t>cm</a:t>
            </a:r>
          </a:p>
        </p:txBody>
      </p:sp>
      <p:sp>
        <p:nvSpPr>
          <p:cNvPr id="109" name="Krychle 108"/>
          <p:cNvSpPr/>
          <p:nvPr/>
        </p:nvSpPr>
        <p:spPr>
          <a:xfrm>
            <a:off x="1188887" y="3011605"/>
            <a:ext cx="724199" cy="724199"/>
          </a:xfrm>
          <a:prstGeom prst="cub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1" name="Krychle 110"/>
          <p:cNvSpPr/>
          <p:nvPr/>
        </p:nvSpPr>
        <p:spPr>
          <a:xfrm>
            <a:off x="1724248" y="3003198"/>
            <a:ext cx="724199" cy="724199"/>
          </a:xfrm>
          <a:prstGeom prst="cub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0" name="Krychle 109"/>
          <p:cNvSpPr/>
          <p:nvPr/>
        </p:nvSpPr>
        <p:spPr>
          <a:xfrm>
            <a:off x="2271521" y="3003197"/>
            <a:ext cx="724199" cy="724199"/>
          </a:xfrm>
          <a:prstGeom prst="cub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Krychle 9"/>
          <p:cNvSpPr/>
          <p:nvPr/>
        </p:nvSpPr>
        <p:spPr>
          <a:xfrm>
            <a:off x="999467" y="3177525"/>
            <a:ext cx="748693" cy="724199"/>
          </a:xfrm>
          <a:prstGeom prst="cub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7" name="Krychle 106"/>
          <p:cNvSpPr/>
          <p:nvPr/>
        </p:nvSpPr>
        <p:spPr>
          <a:xfrm>
            <a:off x="1570854" y="3169118"/>
            <a:ext cx="724199" cy="724199"/>
          </a:xfrm>
          <a:prstGeom prst="cub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8" name="Krychle 107"/>
          <p:cNvSpPr/>
          <p:nvPr/>
        </p:nvSpPr>
        <p:spPr>
          <a:xfrm>
            <a:off x="2109340" y="3169118"/>
            <a:ext cx="724199" cy="724199"/>
          </a:xfrm>
          <a:prstGeom prst="cub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42" name="Přímá spojovací čára 7"/>
          <p:cNvCxnSpPr/>
          <p:nvPr/>
        </p:nvCxnSpPr>
        <p:spPr>
          <a:xfrm flipV="1">
            <a:off x="2662806" y="3557875"/>
            <a:ext cx="349379" cy="357207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Krychle 27"/>
          <p:cNvSpPr/>
          <p:nvPr/>
        </p:nvSpPr>
        <p:spPr>
          <a:xfrm>
            <a:off x="1188887" y="2457446"/>
            <a:ext cx="724199" cy="724199"/>
          </a:xfrm>
          <a:prstGeom prst="cub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9" name="Krychle 28"/>
          <p:cNvSpPr/>
          <p:nvPr/>
        </p:nvSpPr>
        <p:spPr>
          <a:xfrm>
            <a:off x="1724248" y="2461565"/>
            <a:ext cx="724199" cy="724199"/>
          </a:xfrm>
          <a:prstGeom prst="cub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0" name="Krychle 29"/>
          <p:cNvSpPr/>
          <p:nvPr/>
        </p:nvSpPr>
        <p:spPr>
          <a:xfrm>
            <a:off x="2271521" y="2461564"/>
            <a:ext cx="724199" cy="724199"/>
          </a:xfrm>
          <a:prstGeom prst="cub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1" name="Krychle 30"/>
          <p:cNvSpPr/>
          <p:nvPr/>
        </p:nvSpPr>
        <p:spPr>
          <a:xfrm>
            <a:off x="1011435" y="2635892"/>
            <a:ext cx="724199" cy="724199"/>
          </a:xfrm>
          <a:prstGeom prst="cub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2" name="Krychle 31"/>
          <p:cNvSpPr/>
          <p:nvPr/>
        </p:nvSpPr>
        <p:spPr>
          <a:xfrm>
            <a:off x="1558328" y="2627485"/>
            <a:ext cx="724199" cy="724199"/>
          </a:xfrm>
          <a:prstGeom prst="cub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3" name="Krychle 32"/>
          <p:cNvSpPr/>
          <p:nvPr/>
        </p:nvSpPr>
        <p:spPr>
          <a:xfrm>
            <a:off x="2096814" y="2627485"/>
            <a:ext cx="724199" cy="724199"/>
          </a:xfrm>
          <a:prstGeom prst="cub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4" name="Krychle 33"/>
          <p:cNvSpPr/>
          <p:nvPr/>
        </p:nvSpPr>
        <p:spPr>
          <a:xfrm>
            <a:off x="1178449" y="1923078"/>
            <a:ext cx="724199" cy="724199"/>
          </a:xfrm>
          <a:prstGeom prst="cub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5" name="Krychle 34"/>
          <p:cNvSpPr/>
          <p:nvPr/>
        </p:nvSpPr>
        <p:spPr>
          <a:xfrm>
            <a:off x="1726336" y="1914671"/>
            <a:ext cx="724199" cy="724199"/>
          </a:xfrm>
          <a:prstGeom prst="cub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6" name="Krychle 35"/>
          <p:cNvSpPr/>
          <p:nvPr/>
        </p:nvSpPr>
        <p:spPr>
          <a:xfrm>
            <a:off x="2273609" y="1914670"/>
            <a:ext cx="724199" cy="724199"/>
          </a:xfrm>
          <a:prstGeom prst="cub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7" name="Krychle 36"/>
          <p:cNvSpPr/>
          <p:nvPr/>
        </p:nvSpPr>
        <p:spPr>
          <a:xfrm>
            <a:off x="1013523" y="2088998"/>
            <a:ext cx="724199" cy="724199"/>
          </a:xfrm>
          <a:prstGeom prst="cub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9" name="Krychle 38"/>
          <p:cNvSpPr/>
          <p:nvPr/>
        </p:nvSpPr>
        <p:spPr>
          <a:xfrm>
            <a:off x="1560416" y="2080591"/>
            <a:ext cx="724199" cy="724199"/>
          </a:xfrm>
          <a:prstGeom prst="cub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0" name="Krychle 39"/>
          <p:cNvSpPr/>
          <p:nvPr/>
        </p:nvSpPr>
        <p:spPr>
          <a:xfrm>
            <a:off x="2098902" y="2080591"/>
            <a:ext cx="724199" cy="724199"/>
          </a:xfrm>
          <a:prstGeom prst="cub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1" name="Krychle 40"/>
          <p:cNvSpPr/>
          <p:nvPr/>
        </p:nvSpPr>
        <p:spPr>
          <a:xfrm>
            <a:off x="1188887" y="1368918"/>
            <a:ext cx="724199" cy="724199"/>
          </a:xfrm>
          <a:prstGeom prst="cub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3" name="Krychle 42"/>
          <p:cNvSpPr/>
          <p:nvPr/>
        </p:nvSpPr>
        <p:spPr>
          <a:xfrm>
            <a:off x="1724248" y="1360511"/>
            <a:ext cx="724199" cy="724199"/>
          </a:xfrm>
          <a:prstGeom prst="cub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5" name="Krychle 44"/>
          <p:cNvSpPr/>
          <p:nvPr/>
        </p:nvSpPr>
        <p:spPr>
          <a:xfrm>
            <a:off x="2271521" y="1360510"/>
            <a:ext cx="724199" cy="724199"/>
          </a:xfrm>
          <a:prstGeom prst="cub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7" name="Krychle 46"/>
          <p:cNvSpPr/>
          <p:nvPr/>
        </p:nvSpPr>
        <p:spPr>
          <a:xfrm>
            <a:off x="1011435" y="1534838"/>
            <a:ext cx="724199" cy="724199"/>
          </a:xfrm>
          <a:prstGeom prst="cub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8" name="Krychle 47"/>
          <p:cNvSpPr/>
          <p:nvPr/>
        </p:nvSpPr>
        <p:spPr>
          <a:xfrm>
            <a:off x="1558328" y="1526431"/>
            <a:ext cx="724199" cy="724199"/>
          </a:xfrm>
          <a:prstGeom prst="cub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9" name="Krychle 48"/>
          <p:cNvSpPr/>
          <p:nvPr/>
        </p:nvSpPr>
        <p:spPr>
          <a:xfrm>
            <a:off x="2096814" y="1526431"/>
            <a:ext cx="724199" cy="724199"/>
          </a:xfrm>
          <a:prstGeom prst="cub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51" name="Přímá spojovací čára 14"/>
          <p:cNvCxnSpPr/>
          <p:nvPr/>
        </p:nvCxnSpPr>
        <p:spPr>
          <a:xfrm rot="5400000">
            <a:off x="1901805" y="2451148"/>
            <a:ext cx="2220760" cy="0"/>
          </a:xfrm>
          <a:prstGeom prst="line">
            <a:avLst/>
          </a:prstGeom>
          <a:ln w="38100">
            <a:solidFill>
              <a:srgbClr val="FF33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Přímá spojovací čára 33"/>
          <p:cNvCxnSpPr/>
          <p:nvPr/>
        </p:nvCxnSpPr>
        <p:spPr>
          <a:xfrm rot="16200000" flipV="1">
            <a:off x="-104606" y="2804127"/>
            <a:ext cx="2189231" cy="14075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Přímá spojovací čára 40"/>
          <p:cNvCxnSpPr/>
          <p:nvPr/>
        </p:nvCxnSpPr>
        <p:spPr>
          <a:xfrm rot="16200000" flipV="1">
            <a:off x="1560876" y="2804604"/>
            <a:ext cx="2182275" cy="6165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Přímá spojovací čára 32"/>
          <p:cNvCxnSpPr/>
          <p:nvPr/>
        </p:nvCxnSpPr>
        <p:spPr>
          <a:xfrm flipV="1">
            <a:off x="995494" y="1704023"/>
            <a:ext cx="1653436" cy="12527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Přímá spojovací čára 32"/>
          <p:cNvCxnSpPr/>
          <p:nvPr/>
        </p:nvCxnSpPr>
        <p:spPr>
          <a:xfrm flipV="1">
            <a:off x="1362097" y="1343866"/>
            <a:ext cx="1653436" cy="12527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Přímá spojovací čára 9"/>
          <p:cNvCxnSpPr/>
          <p:nvPr/>
        </p:nvCxnSpPr>
        <p:spPr>
          <a:xfrm flipV="1">
            <a:off x="971600" y="1353294"/>
            <a:ext cx="412201" cy="367206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Přímá spojovací čára 9"/>
          <p:cNvCxnSpPr/>
          <p:nvPr/>
        </p:nvCxnSpPr>
        <p:spPr>
          <a:xfrm flipV="1">
            <a:off x="2627984" y="1365820"/>
            <a:ext cx="384201" cy="35777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Přímá spojovací čára 31"/>
          <p:cNvCxnSpPr/>
          <p:nvPr/>
        </p:nvCxnSpPr>
        <p:spPr>
          <a:xfrm>
            <a:off x="983055" y="3920346"/>
            <a:ext cx="1678401" cy="783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ovéPole 43"/>
          <p:cNvSpPr txBox="1"/>
          <p:nvPr/>
        </p:nvSpPr>
        <p:spPr>
          <a:xfrm>
            <a:off x="179512" y="4786322"/>
            <a:ext cx="4176464" cy="1323439"/>
          </a:xfrm>
          <a:prstGeom prst="rect">
            <a:avLst/>
          </a:prstGeom>
          <a:noFill/>
          <a:ln w="38100"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8000" b="1" dirty="0" smtClean="0">
                <a:solidFill>
                  <a:srgbClr val="FF0000"/>
                </a:solidFill>
              </a:rPr>
              <a:t>V = S</a:t>
            </a:r>
            <a:r>
              <a:rPr lang="cs-CZ" sz="8000" b="1" baseline="-25000" dirty="0" smtClean="0">
                <a:solidFill>
                  <a:srgbClr val="FF0000"/>
                </a:solidFill>
              </a:rPr>
              <a:t>p</a:t>
            </a:r>
            <a:r>
              <a:rPr lang="cs-CZ" sz="8000" b="1" dirty="0" smtClean="0">
                <a:solidFill>
                  <a:srgbClr val="FF0000"/>
                </a:solidFill>
              </a:rPr>
              <a:t> . v</a:t>
            </a:r>
            <a:endParaRPr lang="cs-CZ" sz="8000" b="1" dirty="0">
              <a:solidFill>
                <a:srgbClr val="FF0000"/>
              </a:solidFill>
            </a:endParaRPr>
          </a:p>
        </p:txBody>
      </p:sp>
      <p:sp>
        <p:nvSpPr>
          <p:cNvPr id="50" name="TextovéPole 49"/>
          <p:cNvSpPr txBox="1"/>
          <p:nvPr/>
        </p:nvSpPr>
        <p:spPr>
          <a:xfrm>
            <a:off x="323528" y="44624"/>
            <a:ext cx="339121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6000" b="1" dirty="0" smtClean="0">
                <a:solidFill>
                  <a:srgbClr val="FF0000"/>
                </a:solidFill>
              </a:rPr>
              <a:t>   Objem</a:t>
            </a:r>
            <a:endParaRPr lang="cs-CZ" sz="6000" b="1" dirty="0">
              <a:solidFill>
                <a:srgbClr val="FF0000"/>
              </a:solidFill>
            </a:endParaRPr>
          </a:p>
        </p:txBody>
      </p:sp>
      <p:sp>
        <p:nvSpPr>
          <p:cNvPr id="52" name="TextovéPole 51"/>
          <p:cNvSpPr txBox="1"/>
          <p:nvPr/>
        </p:nvSpPr>
        <p:spPr>
          <a:xfrm>
            <a:off x="4500562" y="5463147"/>
            <a:ext cx="385765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8000" b="1" dirty="0" smtClean="0">
                <a:solidFill>
                  <a:srgbClr val="00B0F0"/>
                </a:solidFill>
              </a:rPr>
              <a:t>cm</a:t>
            </a:r>
            <a:r>
              <a:rPr lang="cs-CZ" sz="8000" b="1" baseline="30000" dirty="0" smtClean="0">
                <a:solidFill>
                  <a:srgbClr val="00B0F0"/>
                </a:solidFill>
              </a:rPr>
              <a:t>3  </a:t>
            </a:r>
            <a:r>
              <a:rPr lang="cs-CZ" sz="8000" b="1" dirty="0" smtClean="0">
                <a:solidFill>
                  <a:srgbClr val="00B0F0"/>
                </a:solidFill>
              </a:rPr>
              <a:t>,…</a:t>
            </a:r>
            <a:endParaRPr lang="cs-CZ" sz="8000" b="1" baseline="30000" dirty="0">
              <a:solidFill>
                <a:srgbClr val="00B0F0"/>
              </a:solidFill>
            </a:endParaRPr>
          </a:p>
        </p:txBody>
      </p:sp>
      <p:sp>
        <p:nvSpPr>
          <p:cNvPr id="66" name="Rovnoramenný trojúhelník 65"/>
          <p:cNvSpPr/>
          <p:nvPr/>
        </p:nvSpPr>
        <p:spPr>
          <a:xfrm rot="997235">
            <a:off x="4748350" y="2752547"/>
            <a:ext cx="3250379" cy="2116613"/>
          </a:xfrm>
          <a:prstGeom prst="triangle">
            <a:avLst>
              <a:gd name="adj" fmla="val 93341"/>
            </a:avLst>
          </a:prstGeom>
          <a:solidFill>
            <a:srgbClr val="7030A0">
              <a:alpha val="75000"/>
            </a:srgbClr>
          </a:solidFill>
          <a:ln w="444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7" name="Rovnoramenný trojúhelník 66"/>
          <p:cNvSpPr/>
          <p:nvPr/>
        </p:nvSpPr>
        <p:spPr>
          <a:xfrm rot="997235">
            <a:off x="4759219" y="160259"/>
            <a:ext cx="3250379" cy="2116613"/>
          </a:xfrm>
          <a:prstGeom prst="triangle">
            <a:avLst>
              <a:gd name="adj" fmla="val 93341"/>
            </a:avLst>
          </a:prstGeom>
          <a:solidFill>
            <a:srgbClr val="7030A0">
              <a:alpha val="75000"/>
            </a:srgbClr>
          </a:solidFill>
          <a:ln w="444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grpSp>
        <p:nvGrpSpPr>
          <p:cNvPr id="68" name="Skupina 67"/>
          <p:cNvGrpSpPr/>
          <p:nvPr/>
        </p:nvGrpSpPr>
        <p:grpSpPr>
          <a:xfrm>
            <a:off x="4513540" y="171665"/>
            <a:ext cx="3515866" cy="5129543"/>
            <a:chOff x="539552" y="764704"/>
            <a:chExt cx="3515866" cy="5129543"/>
          </a:xfrm>
        </p:grpSpPr>
        <p:sp>
          <p:nvSpPr>
            <p:cNvPr id="69" name="Rovnoramenný trojúhelník 68"/>
            <p:cNvSpPr/>
            <p:nvPr/>
          </p:nvSpPr>
          <p:spPr>
            <a:xfrm rot="997235">
              <a:off x="774363" y="764704"/>
              <a:ext cx="3250379" cy="2116613"/>
            </a:xfrm>
            <a:prstGeom prst="triangle">
              <a:avLst>
                <a:gd name="adj" fmla="val 93341"/>
              </a:avLst>
            </a:prstGeom>
            <a:noFill/>
            <a:ln w="444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grpSp>
          <p:nvGrpSpPr>
            <p:cNvPr id="70" name="Skupina 22"/>
            <p:cNvGrpSpPr/>
            <p:nvPr/>
          </p:nvGrpSpPr>
          <p:grpSpPr>
            <a:xfrm>
              <a:off x="539552" y="3356992"/>
              <a:ext cx="3512599" cy="2537254"/>
              <a:chOff x="539551" y="3201570"/>
              <a:chExt cx="3512599" cy="2537254"/>
            </a:xfrm>
          </p:grpSpPr>
          <p:sp>
            <p:nvSpPr>
              <p:cNvPr id="80" name="Rovnoramenný trojúhelník 79"/>
              <p:cNvSpPr/>
              <p:nvPr/>
            </p:nvSpPr>
            <p:spPr>
              <a:xfrm rot="997235">
                <a:off x="774361" y="3201570"/>
                <a:ext cx="3250379" cy="2116613"/>
              </a:xfrm>
              <a:prstGeom prst="triangle">
                <a:avLst>
                  <a:gd name="adj" fmla="val 93341"/>
                </a:avLst>
              </a:prstGeom>
              <a:noFill/>
              <a:ln w="44450">
                <a:solidFill>
                  <a:schemeClr val="tx1"/>
                </a:solidFill>
                <a:prstDash val="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cxnSp>
            <p:nvCxnSpPr>
              <p:cNvPr id="82" name="Přímá spojovací čára 81"/>
              <p:cNvCxnSpPr>
                <a:stCxn id="80" idx="2"/>
                <a:endCxn id="80" idx="4"/>
              </p:cNvCxnSpPr>
              <p:nvPr/>
            </p:nvCxnSpPr>
            <p:spPr>
              <a:xfrm rot="16200000" flipH="1">
                <a:off x="1631983" y="3716678"/>
                <a:ext cx="929714" cy="3114578"/>
              </a:xfrm>
              <a:prstGeom prst="line">
                <a:avLst/>
              </a:prstGeom>
              <a:ln w="444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4" name="Přímá spojovací čára 83"/>
              <p:cNvCxnSpPr/>
              <p:nvPr/>
            </p:nvCxnSpPr>
            <p:spPr>
              <a:xfrm rot="16200000" flipH="1" flipV="1">
                <a:off x="2808095" y="4494768"/>
                <a:ext cx="2090090" cy="398021"/>
              </a:xfrm>
              <a:prstGeom prst="line">
                <a:avLst/>
              </a:prstGeom>
              <a:ln w="444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72" name="Přímá spojovací čára 71"/>
            <p:cNvCxnSpPr>
              <a:stCxn id="69" idx="4"/>
              <a:endCxn id="80" idx="4"/>
            </p:cNvCxnSpPr>
            <p:nvPr/>
          </p:nvCxnSpPr>
          <p:spPr>
            <a:xfrm rot="5400000">
              <a:off x="2357987" y="4598102"/>
              <a:ext cx="2592288" cy="1"/>
            </a:xfrm>
            <a:prstGeom prst="line">
              <a:avLst/>
            </a:prstGeom>
            <a:ln w="444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Přímá spojovací čára 73"/>
            <p:cNvCxnSpPr/>
            <p:nvPr/>
          </p:nvCxnSpPr>
          <p:spPr>
            <a:xfrm rot="5400000">
              <a:off x="2759274" y="2504302"/>
              <a:ext cx="2592288" cy="1"/>
            </a:xfrm>
            <a:prstGeom prst="line">
              <a:avLst/>
            </a:prstGeom>
            <a:ln w="444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Přímá spojovací čára 78"/>
            <p:cNvCxnSpPr/>
            <p:nvPr/>
          </p:nvCxnSpPr>
          <p:spPr>
            <a:xfrm rot="5400000">
              <a:off x="-756590" y="3656429"/>
              <a:ext cx="2592288" cy="1"/>
            </a:xfrm>
            <a:prstGeom prst="line">
              <a:avLst/>
            </a:prstGeom>
            <a:ln w="444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7" name="TextovéPole 86"/>
          <p:cNvSpPr txBox="1"/>
          <p:nvPr/>
        </p:nvSpPr>
        <p:spPr>
          <a:xfrm>
            <a:off x="5695058" y="3534321"/>
            <a:ext cx="252028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8000" b="1" dirty="0" smtClean="0">
                <a:solidFill>
                  <a:srgbClr val="FFFF00"/>
                </a:solidFill>
              </a:rPr>
              <a:t>S</a:t>
            </a:r>
            <a:r>
              <a:rPr lang="cs-CZ" sz="8000" b="1" baseline="-25000" dirty="0" smtClean="0">
                <a:solidFill>
                  <a:srgbClr val="FFFF00"/>
                </a:solidFill>
              </a:rPr>
              <a:t>p</a:t>
            </a:r>
            <a:endParaRPr lang="cs-CZ" sz="8000" b="1" baseline="-25000" dirty="0">
              <a:solidFill>
                <a:srgbClr val="FFFF00"/>
              </a:solidFill>
            </a:endParaRPr>
          </a:p>
        </p:txBody>
      </p:sp>
      <p:sp>
        <p:nvSpPr>
          <p:cNvPr id="88" name="TextovéPole 87"/>
          <p:cNvSpPr txBox="1"/>
          <p:nvPr/>
        </p:nvSpPr>
        <p:spPr>
          <a:xfrm>
            <a:off x="8172400" y="1484784"/>
            <a:ext cx="864096" cy="1200329"/>
          </a:xfrm>
          <a:prstGeom prst="rect">
            <a:avLst/>
          </a:prstGeom>
          <a:solidFill>
            <a:schemeClr val="bg2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cs-CZ" sz="7200" b="1" dirty="0" smtClean="0">
                <a:solidFill>
                  <a:srgbClr val="FFFF00"/>
                </a:solidFill>
              </a:rPr>
              <a:t>v</a:t>
            </a:r>
            <a:endParaRPr lang="cs-CZ" sz="7200" b="1" baseline="300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6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500"/>
                            </p:stCondLst>
                            <p:childTnLst>
                              <p:par>
                                <p:cTn id="61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1000"/>
                            </p:stCondLst>
                            <p:childTnLst>
                              <p:par>
                                <p:cTn id="86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0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4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8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2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6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4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64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4444E-6 4.38483E-6 L -0.00122 -0.37281 " pathEditMode="relative" rAng="0" ptsTypes="AA">
                                      <p:cBhvr>
                                        <p:cTn id="118" dur="2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" y="-18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9" fill="hold">
                            <p:stCondLst>
                              <p:cond delay="2000"/>
                            </p:stCondLst>
                            <p:childTnLst>
                              <p:par>
                                <p:cTn id="120" presetID="22" presetClass="exit" presetSubtype="4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21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5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6" fill="hold">
                            <p:stCondLst>
                              <p:cond delay="2500"/>
                            </p:stCondLst>
                            <p:childTnLst>
                              <p:par>
                                <p:cTn id="127" presetID="64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6 -2.65495E-6 L -2.77778E-6 0.37766 " pathEditMode="relative" rAng="0" ptsTypes="AA">
                                      <p:cBhvr>
                                        <p:cTn id="128" dur="2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8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9" fill="hold">
                            <p:stCondLst>
                              <p:cond delay="4500"/>
                            </p:stCondLst>
                            <p:childTnLst>
                              <p:par>
                                <p:cTn id="13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2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3" fill="hold">
                            <p:stCondLst>
                              <p:cond delay="5000"/>
                            </p:stCondLst>
                            <p:childTnLst>
                              <p:par>
                                <p:cTn id="134" presetID="64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4444E-6 4.38483E-6 L -0.00122 -0.37281 " pathEditMode="relative" rAng="0" ptsTypes="AA">
                                      <p:cBhvr>
                                        <p:cTn id="135" dur="20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" y="-18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6" fill="hold">
                            <p:stCondLst>
                              <p:cond delay="7000"/>
                            </p:stCondLst>
                            <p:childTnLst>
                              <p:par>
                                <p:cTn id="137" presetID="22" presetClass="exit" presetSubtype="4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38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2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3" fill="hold">
                            <p:stCondLst>
                              <p:cond delay="7500"/>
                            </p:stCondLst>
                            <p:childTnLst>
                              <p:par>
                                <p:cTn id="144" presetID="64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6 -2.65495E-6 L -2.77778E-6 0.37766 " pathEditMode="relative" rAng="0" ptsTypes="AA">
                                      <p:cBhvr>
                                        <p:cTn id="145" dur="20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8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0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51" fill="hold">
                            <p:stCondLst>
                              <p:cond delay="500"/>
                            </p:stCondLst>
                            <p:childTnLst>
                              <p:par>
                                <p:cTn id="15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4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9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>
                      <p:stCondLst>
                        <p:cond delay="indefinite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4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5" grpId="0" animBg="1"/>
      <p:bldP spid="85" grpId="1" animBg="1"/>
      <p:bldP spid="85" grpId="2" animBg="1"/>
      <p:bldP spid="86" grpId="0" animBg="1"/>
      <p:bldP spid="86" grpId="1" animBg="1"/>
      <p:bldP spid="109" grpId="0" animBg="1"/>
      <p:bldP spid="111" grpId="0" animBg="1"/>
      <p:bldP spid="110" grpId="0" animBg="1"/>
      <p:bldP spid="10" grpId="0" animBg="1"/>
      <p:bldP spid="107" grpId="0" animBg="1"/>
      <p:bldP spid="108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35" grpId="0" animBg="1"/>
      <p:bldP spid="36" grpId="0" animBg="1"/>
      <p:bldP spid="37" grpId="0" animBg="1"/>
      <p:bldP spid="39" grpId="0" animBg="1"/>
      <p:bldP spid="40" grpId="0" animBg="1"/>
      <p:bldP spid="41" grpId="0" animBg="1"/>
      <p:bldP spid="43" grpId="0" animBg="1"/>
      <p:bldP spid="45" grpId="0" animBg="1"/>
      <p:bldP spid="47" grpId="0" animBg="1"/>
      <p:bldP spid="48" grpId="0" animBg="1"/>
      <p:bldP spid="49" grpId="0" animBg="1"/>
      <p:bldP spid="44" grpId="0" animBg="1"/>
      <p:bldP spid="52" grpId="0"/>
      <p:bldP spid="66" grpId="0" animBg="1"/>
      <p:bldP spid="66" grpId="1" animBg="1"/>
      <p:bldP spid="66" grpId="2" animBg="1"/>
      <p:bldP spid="67" grpId="0" animBg="1"/>
      <p:bldP spid="67" grpId="1" animBg="1"/>
      <p:bldP spid="87" grpId="0"/>
      <p:bldP spid="8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Obdélník 64"/>
          <p:cNvSpPr/>
          <p:nvPr/>
        </p:nvSpPr>
        <p:spPr>
          <a:xfrm>
            <a:off x="142844" y="-24"/>
            <a:ext cx="8964122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cs-CZ" sz="48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Vypočítej povrch a objem hranolů:</a:t>
            </a:r>
            <a:endParaRPr lang="cs-CZ" sz="48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grpSp>
        <p:nvGrpSpPr>
          <p:cNvPr id="29" name="Skupina 28"/>
          <p:cNvGrpSpPr/>
          <p:nvPr/>
        </p:nvGrpSpPr>
        <p:grpSpPr>
          <a:xfrm>
            <a:off x="285720" y="857232"/>
            <a:ext cx="2944978" cy="3941807"/>
            <a:chOff x="485501" y="764704"/>
            <a:chExt cx="2944978" cy="5184161"/>
          </a:xfrm>
        </p:grpSpPr>
        <p:sp>
          <p:nvSpPr>
            <p:cNvPr id="30" name="Rovnoramenný trojúhelník 29"/>
            <p:cNvSpPr/>
            <p:nvPr/>
          </p:nvSpPr>
          <p:spPr>
            <a:xfrm rot="997235">
              <a:off x="657974" y="764704"/>
              <a:ext cx="2761835" cy="2116613"/>
            </a:xfrm>
            <a:prstGeom prst="triangle">
              <a:avLst>
                <a:gd name="adj" fmla="val 93341"/>
              </a:avLst>
            </a:prstGeom>
            <a:noFill/>
            <a:ln w="444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grpSp>
          <p:nvGrpSpPr>
            <p:cNvPr id="31" name="Skupina 22"/>
            <p:cNvGrpSpPr/>
            <p:nvPr/>
          </p:nvGrpSpPr>
          <p:grpSpPr>
            <a:xfrm>
              <a:off x="485501" y="3356992"/>
              <a:ext cx="2944978" cy="2591872"/>
              <a:chOff x="571380" y="3201570"/>
              <a:chExt cx="3465918" cy="2591873"/>
            </a:xfrm>
          </p:grpSpPr>
          <p:sp>
            <p:nvSpPr>
              <p:cNvPr id="35" name="Rovnoramenný trojúhelník 34"/>
              <p:cNvSpPr/>
              <p:nvPr/>
            </p:nvSpPr>
            <p:spPr>
              <a:xfrm rot="997235">
                <a:off x="774361" y="3201570"/>
                <a:ext cx="3250379" cy="2116613"/>
              </a:xfrm>
              <a:prstGeom prst="triangle">
                <a:avLst>
                  <a:gd name="adj" fmla="val 93341"/>
                </a:avLst>
              </a:prstGeom>
              <a:noFill/>
              <a:ln w="44450">
                <a:solidFill>
                  <a:schemeClr val="tx1"/>
                </a:solidFill>
                <a:prstDash val="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cxnSp>
            <p:nvCxnSpPr>
              <p:cNvPr id="36" name="Přímá spojovací čára 35"/>
              <p:cNvCxnSpPr>
                <a:stCxn id="35" idx="2"/>
                <a:endCxn id="35" idx="4"/>
              </p:cNvCxnSpPr>
              <p:nvPr/>
            </p:nvCxnSpPr>
            <p:spPr>
              <a:xfrm rot="16200000" flipH="1">
                <a:off x="1609192" y="3716677"/>
                <a:ext cx="1038954" cy="3114578"/>
              </a:xfrm>
              <a:prstGeom prst="line">
                <a:avLst/>
              </a:prstGeom>
              <a:ln w="444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Přímá spojovací čára 36"/>
              <p:cNvCxnSpPr>
                <a:endCxn id="35" idx="4"/>
              </p:cNvCxnSpPr>
              <p:nvPr/>
            </p:nvCxnSpPr>
            <p:spPr>
              <a:xfrm rot="5400000">
                <a:off x="2781555" y="4537699"/>
                <a:ext cx="2160146" cy="351340"/>
              </a:xfrm>
              <a:prstGeom prst="line">
                <a:avLst/>
              </a:prstGeom>
              <a:ln w="444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32" name="Přímá spojovací čára 31"/>
            <p:cNvCxnSpPr>
              <a:stCxn id="30" idx="4"/>
              <a:endCxn id="35" idx="4"/>
            </p:cNvCxnSpPr>
            <p:nvPr/>
          </p:nvCxnSpPr>
          <p:spPr>
            <a:xfrm rot="5400000">
              <a:off x="1835804" y="4652721"/>
              <a:ext cx="2592286" cy="1"/>
            </a:xfrm>
            <a:prstGeom prst="line">
              <a:avLst/>
            </a:prstGeom>
            <a:ln w="444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Přímá spojovací čára 32"/>
            <p:cNvCxnSpPr/>
            <p:nvPr/>
          </p:nvCxnSpPr>
          <p:spPr>
            <a:xfrm rot="5400000">
              <a:off x="2124679" y="2537249"/>
              <a:ext cx="2592288" cy="1"/>
            </a:xfrm>
            <a:prstGeom prst="line">
              <a:avLst/>
            </a:prstGeom>
            <a:ln w="444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Přímá spojovací čára 33"/>
            <p:cNvCxnSpPr/>
            <p:nvPr/>
          </p:nvCxnSpPr>
          <p:spPr>
            <a:xfrm rot="5400000">
              <a:off x="-810642" y="3639956"/>
              <a:ext cx="2592288" cy="1"/>
            </a:xfrm>
            <a:prstGeom prst="line">
              <a:avLst/>
            </a:prstGeom>
            <a:ln w="444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4" name="Skupina 83"/>
          <p:cNvGrpSpPr/>
          <p:nvPr/>
        </p:nvGrpSpPr>
        <p:grpSpPr>
          <a:xfrm>
            <a:off x="5214942" y="1178799"/>
            <a:ext cx="3071834" cy="3821837"/>
            <a:chOff x="5286380" y="1189370"/>
            <a:chExt cx="3071834" cy="3821837"/>
          </a:xfrm>
        </p:grpSpPr>
        <p:sp>
          <p:nvSpPr>
            <p:cNvPr id="53" name="Lichoběžník 52"/>
            <p:cNvSpPr/>
            <p:nvPr/>
          </p:nvSpPr>
          <p:spPr>
            <a:xfrm>
              <a:off x="5286380" y="3850667"/>
              <a:ext cx="3040313" cy="1143008"/>
            </a:xfrm>
            <a:prstGeom prst="trapezoid">
              <a:avLst>
                <a:gd name="adj" fmla="val 55685"/>
              </a:avLst>
            </a:prstGeom>
            <a:noFill/>
            <a:ln w="44450"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59" name="Lichoběžník 58"/>
            <p:cNvSpPr/>
            <p:nvPr/>
          </p:nvSpPr>
          <p:spPr>
            <a:xfrm>
              <a:off x="5292849" y="1214422"/>
              <a:ext cx="3040313" cy="1143008"/>
            </a:xfrm>
            <a:prstGeom prst="trapezoid">
              <a:avLst>
                <a:gd name="adj" fmla="val 55685"/>
              </a:avLst>
            </a:prstGeom>
            <a:noFill/>
            <a:ln w="44450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cxnSp>
          <p:nvCxnSpPr>
            <p:cNvPr id="64" name="Přímá spojovací čára 63"/>
            <p:cNvCxnSpPr/>
            <p:nvPr/>
          </p:nvCxnSpPr>
          <p:spPr>
            <a:xfrm>
              <a:off x="5286380" y="5000636"/>
              <a:ext cx="3071834" cy="1588"/>
            </a:xfrm>
            <a:prstGeom prst="line">
              <a:avLst/>
            </a:prstGeom>
            <a:ln w="444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Přímá spojovací čára 71"/>
            <p:cNvCxnSpPr/>
            <p:nvPr/>
          </p:nvCxnSpPr>
          <p:spPr>
            <a:xfrm rot="5400000" flipH="1" flipV="1">
              <a:off x="3964487" y="3676390"/>
              <a:ext cx="2668046" cy="1588"/>
            </a:xfrm>
            <a:prstGeom prst="line">
              <a:avLst/>
            </a:prstGeom>
            <a:ln w="444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Přímá spojovací čára 80"/>
            <p:cNvCxnSpPr/>
            <p:nvPr/>
          </p:nvCxnSpPr>
          <p:spPr>
            <a:xfrm rot="5400000" flipH="1" flipV="1">
              <a:off x="4594505" y="2547651"/>
              <a:ext cx="2668046" cy="1588"/>
            </a:xfrm>
            <a:prstGeom prst="line">
              <a:avLst/>
            </a:prstGeom>
            <a:ln w="4445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Přímá spojovací čára 81"/>
            <p:cNvCxnSpPr/>
            <p:nvPr/>
          </p:nvCxnSpPr>
          <p:spPr>
            <a:xfrm rot="5400000" flipH="1" flipV="1">
              <a:off x="6989537" y="3665819"/>
              <a:ext cx="2668046" cy="1588"/>
            </a:xfrm>
            <a:prstGeom prst="line">
              <a:avLst/>
            </a:prstGeom>
            <a:ln w="444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Přímá spojovací čára 82"/>
            <p:cNvCxnSpPr/>
            <p:nvPr/>
          </p:nvCxnSpPr>
          <p:spPr>
            <a:xfrm rot="5400000" flipH="1" flipV="1">
              <a:off x="6359121" y="2522599"/>
              <a:ext cx="2668046" cy="1588"/>
            </a:xfrm>
            <a:prstGeom prst="line">
              <a:avLst/>
            </a:prstGeom>
            <a:ln w="4445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86" name="Přímá spojovací čára 85"/>
          <p:cNvCxnSpPr/>
          <p:nvPr/>
        </p:nvCxnSpPr>
        <p:spPr>
          <a:xfrm rot="16200000" flipH="1">
            <a:off x="1818230" y="1726568"/>
            <a:ext cx="1256366" cy="946453"/>
          </a:xfrm>
          <a:prstGeom prst="line">
            <a:avLst/>
          </a:prstGeom>
          <a:ln w="444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Přímá spojovací čára 86"/>
          <p:cNvCxnSpPr/>
          <p:nvPr/>
        </p:nvCxnSpPr>
        <p:spPr>
          <a:xfrm rot="16200000" flipH="1">
            <a:off x="5599685" y="4406952"/>
            <a:ext cx="1125628" cy="2704"/>
          </a:xfrm>
          <a:prstGeom prst="line">
            <a:avLst/>
          </a:prstGeom>
          <a:ln w="444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1" name="Oblouk 90"/>
          <p:cNvSpPr/>
          <p:nvPr/>
        </p:nvSpPr>
        <p:spPr>
          <a:xfrm rot="9855647">
            <a:off x="1653794" y="1292492"/>
            <a:ext cx="751542" cy="604625"/>
          </a:xfrm>
          <a:prstGeom prst="arc">
            <a:avLst>
              <a:gd name="adj1" fmla="val 15343609"/>
              <a:gd name="adj2" fmla="val 180407"/>
            </a:avLst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2" name="Oblouk 91"/>
          <p:cNvSpPr/>
          <p:nvPr/>
        </p:nvSpPr>
        <p:spPr>
          <a:xfrm rot="15802618">
            <a:off x="5851813" y="4488402"/>
            <a:ext cx="657540" cy="717221"/>
          </a:xfrm>
          <a:prstGeom prst="arc">
            <a:avLst>
              <a:gd name="adj1" fmla="val 15343609"/>
              <a:gd name="adj2" fmla="val 180407"/>
            </a:avLst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3" name="Elipsa 92"/>
          <p:cNvSpPr/>
          <p:nvPr/>
        </p:nvSpPr>
        <p:spPr>
          <a:xfrm>
            <a:off x="1876697" y="1714488"/>
            <a:ext cx="71438" cy="71438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4" name="Elipsa 93"/>
          <p:cNvSpPr/>
          <p:nvPr/>
        </p:nvSpPr>
        <p:spPr>
          <a:xfrm>
            <a:off x="5990690" y="4748744"/>
            <a:ext cx="71438" cy="71438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5" name="TextovéPole 94"/>
          <p:cNvSpPr txBox="1"/>
          <p:nvPr/>
        </p:nvSpPr>
        <p:spPr>
          <a:xfrm>
            <a:off x="6286512" y="4925809"/>
            <a:ext cx="16430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b="1" dirty="0" smtClean="0">
                <a:solidFill>
                  <a:srgbClr val="7030A0"/>
                </a:solidFill>
              </a:rPr>
              <a:t>12 cm</a:t>
            </a:r>
            <a:endParaRPr lang="cs-CZ" sz="3600" b="1" dirty="0">
              <a:solidFill>
                <a:srgbClr val="7030A0"/>
              </a:solidFill>
            </a:endParaRPr>
          </a:p>
        </p:txBody>
      </p:sp>
      <p:sp>
        <p:nvSpPr>
          <p:cNvPr id="96" name="TextovéPole 95"/>
          <p:cNvSpPr txBox="1"/>
          <p:nvPr/>
        </p:nvSpPr>
        <p:spPr>
          <a:xfrm>
            <a:off x="6286512" y="642918"/>
            <a:ext cx="11430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b="1" dirty="0" smtClean="0">
                <a:solidFill>
                  <a:srgbClr val="7030A0"/>
                </a:solidFill>
              </a:rPr>
              <a:t>8 cm</a:t>
            </a:r>
            <a:endParaRPr lang="cs-CZ" sz="3600" b="1" dirty="0">
              <a:solidFill>
                <a:srgbClr val="7030A0"/>
              </a:solidFill>
            </a:endParaRPr>
          </a:p>
        </p:txBody>
      </p:sp>
      <p:sp>
        <p:nvSpPr>
          <p:cNvPr id="97" name="TextovéPole 96"/>
          <p:cNvSpPr txBox="1"/>
          <p:nvPr/>
        </p:nvSpPr>
        <p:spPr>
          <a:xfrm>
            <a:off x="6215074" y="4139991"/>
            <a:ext cx="17145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b="1" dirty="0" smtClean="0">
                <a:solidFill>
                  <a:srgbClr val="FF0000"/>
                </a:solidFill>
              </a:rPr>
              <a:t>5,7 cm</a:t>
            </a:r>
            <a:endParaRPr lang="cs-CZ" sz="3600" b="1" dirty="0">
              <a:solidFill>
                <a:srgbClr val="FF0000"/>
              </a:solidFill>
            </a:endParaRPr>
          </a:p>
        </p:txBody>
      </p:sp>
      <p:sp>
        <p:nvSpPr>
          <p:cNvPr id="98" name="TextovéPole 97"/>
          <p:cNvSpPr txBox="1"/>
          <p:nvPr/>
        </p:nvSpPr>
        <p:spPr>
          <a:xfrm rot="20676103">
            <a:off x="2108842" y="1334818"/>
            <a:ext cx="114300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 smtClean="0">
                <a:solidFill>
                  <a:srgbClr val="FF0000"/>
                </a:solidFill>
              </a:rPr>
              <a:t>6 dm</a:t>
            </a:r>
            <a:endParaRPr lang="cs-CZ" sz="3200" b="1" dirty="0">
              <a:solidFill>
                <a:srgbClr val="FF0000"/>
              </a:solidFill>
            </a:endParaRPr>
          </a:p>
        </p:txBody>
      </p:sp>
      <p:sp>
        <p:nvSpPr>
          <p:cNvPr id="99" name="TextovéPole 98"/>
          <p:cNvSpPr txBox="1"/>
          <p:nvPr/>
        </p:nvSpPr>
        <p:spPr>
          <a:xfrm>
            <a:off x="3929058" y="3071810"/>
            <a:ext cx="14287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b="1" dirty="0" smtClean="0">
                <a:solidFill>
                  <a:srgbClr val="7030A0"/>
                </a:solidFill>
              </a:rPr>
              <a:t>10 cm</a:t>
            </a:r>
            <a:endParaRPr lang="cs-CZ" sz="3600" b="1" dirty="0">
              <a:solidFill>
                <a:srgbClr val="7030A0"/>
              </a:solidFill>
            </a:endParaRPr>
          </a:p>
        </p:txBody>
      </p:sp>
      <p:sp>
        <p:nvSpPr>
          <p:cNvPr id="100" name="TextovéPole 99"/>
          <p:cNvSpPr txBox="1"/>
          <p:nvPr/>
        </p:nvSpPr>
        <p:spPr>
          <a:xfrm>
            <a:off x="4500562" y="1282471"/>
            <a:ext cx="11430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b="1" dirty="0" smtClean="0">
                <a:solidFill>
                  <a:srgbClr val="7030A0"/>
                </a:solidFill>
              </a:rPr>
              <a:t>6 cm</a:t>
            </a:r>
            <a:endParaRPr lang="cs-CZ" sz="3600" b="1" dirty="0">
              <a:solidFill>
                <a:srgbClr val="7030A0"/>
              </a:solidFill>
            </a:endParaRPr>
          </a:p>
        </p:txBody>
      </p:sp>
      <p:sp>
        <p:nvSpPr>
          <p:cNvPr id="101" name="TextovéPole 100"/>
          <p:cNvSpPr txBox="1"/>
          <p:nvPr/>
        </p:nvSpPr>
        <p:spPr>
          <a:xfrm>
            <a:off x="7929586" y="1285860"/>
            <a:ext cx="11430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b="1" dirty="0" smtClean="0">
                <a:solidFill>
                  <a:srgbClr val="7030A0"/>
                </a:solidFill>
              </a:rPr>
              <a:t>6 cm</a:t>
            </a:r>
            <a:endParaRPr lang="cs-CZ" sz="3600" b="1" dirty="0">
              <a:solidFill>
                <a:srgbClr val="7030A0"/>
              </a:solidFill>
            </a:endParaRPr>
          </a:p>
        </p:txBody>
      </p:sp>
      <p:sp>
        <p:nvSpPr>
          <p:cNvPr id="102" name="TextovéPole 101"/>
          <p:cNvSpPr txBox="1"/>
          <p:nvPr/>
        </p:nvSpPr>
        <p:spPr>
          <a:xfrm>
            <a:off x="571472" y="4425743"/>
            <a:ext cx="18402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b="1" dirty="0" smtClean="0">
                <a:solidFill>
                  <a:srgbClr val="00B050"/>
                </a:solidFill>
              </a:rPr>
              <a:t> 6,9 dm</a:t>
            </a:r>
            <a:endParaRPr lang="cs-CZ" sz="3600" b="1" dirty="0">
              <a:solidFill>
                <a:srgbClr val="00B050"/>
              </a:solidFill>
            </a:endParaRPr>
          </a:p>
        </p:txBody>
      </p:sp>
      <p:sp>
        <p:nvSpPr>
          <p:cNvPr id="103" name="TextovéPole 102"/>
          <p:cNvSpPr txBox="1"/>
          <p:nvPr/>
        </p:nvSpPr>
        <p:spPr>
          <a:xfrm>
            <a:off x="3131840" y="3646765"/>
            <a:ext cx="186137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b="1" dirty="0" smtClean="0">
                <a:solidFill>
                  <a:srgbClr val="00B050"/>
                </a:solidFill>
              </a:rPr>
              <a:t> 5,5 dm</a:t>
            </a:r>
            <a:endParaRPr lang="cs-CZ" sz="3600" b="1" dirty="0">
              <a:solidFill>
                <a:srgbClr val="00B050"/>
              </a:solidFill>
            </a:endParaRPr>
          </a:p>
        </p:txBody>
      </p:sp>
      <p:sp>
        <p:nvSpPr>
          <p:cNvPr id="104" name="TextovéPole 103"/>
          <p:cNvSpPr txBox="1"/>
          <p:nvPr/>
        </p:nvSpPr>
        <p:spPr>
          <a:xfrm>
            <a:off x="3214678" y="1857364"/>
            <a:ext cx="14287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b="1" dirty="0" smtClean="0">
                <a:solidFill>
                  <a:srgbClr val="00B050"/>
                </a:solidFill>
              </a:rPr>
              <a:t> 4 dm</a:t>
            </a:r>
            <a:endParaRPr lang="cs-CZ" sz="3600" b="1" dirty="0">
              <a:solidFill>
                <a:srgbClr val="00B050"/>
              </a:solidFill>
            </a:endParaRPr>
          </a:p>
        </p:txBody>
      </p:sp>
      <p:sp>
        <p:nvSpPr>
          <p:cNvPr id="105" name="TextovéPole 104"/>
          <p:cNvSpPr txBox="1"/>
          <p:nvPr/>
        </p:nvSpPr>
        <p:spPr>
          <a:xfrm>
            <a:off x="928662" y="928670"/>
            <a:ext cx="14287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b="1" dirty="0" smtClean="0">
                <a:solidFill>
                  <a:srgbClr val="00B050"/>
                </a:solidFill>
              </a:rPr>
              <a:t> 7 dm</a:t>
            </a:r>
            <a:endParaRPr lang="cs-CZ" sz="3600" b="1" dirty="0">
              <a:solidFill>
                <a:srgbClr val="00B050"/>
              </a:solidFill>
            </a:endParaRPr>
          </a:p>
        </p:txBody>
      </p:sp>
      <p:sp>
        <p:nvSpPr>
          <p:cNvPr id="106" name="TextovéPole 105"/>
          <p:cNvSpPr txBox="1"/>
          <p:nvPr/>
        </p:nvSpPr>
        <p:spPr>
          <a:xfrm>
            <a:off x="500034" y="5295141"/>
            <a:ext cx="142876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5400" b="1" dirty="0" smtClean="0">
                <a:solidFill>
                  <a:srgbClr val="0070C0"/>
                </a:solidFill>
              </a:rPr>
              <a:t> S = </a:t>
            </a:r>
            <a:endParaRPr lang="cs-CZ" sz="5400" b="1" dirty="0">
              <a:solidFill>
                <a:srgbClr val="0070C0"/>
              </a:solidFill>
            </a:endParaRPr>
          </a:p>
        </p:txBody>
      </p:sp>
      <p:sp>
        <p:nvSpPr>
          <p:cNvPr id="107" name="TextovéPole 106"/>
          <p:cNvSpPr txBox="1"/>
          <p:nvPr/>
        </p:nvSpPr>
        <p:spPr>
          <a:xfrm>
            <a:off x="500034" y="5934694"/>
            <a:ext cx="142876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5400" b="1" dirty="0" smtClean="0">
                <a:solidFill>
                  <a:srgbClr val="0070C0"/>
                </a:solidFill>
              </a:rPr>
              <a:t> V = </a:t>
            </a:r>
            <a:endParaRPr lang="cs-CZ" sz="5400" b="1" dirty="0">
              <a:solidFill>
                <a:srgbClr val="0070C0"/>
              </a:solidFill>
            </a:endParaRPr>
          </a:p>
        </p:txBody>
      </p:sp>
      <p:sp>
        <p:nvSpPr>
          <p:cNvPr id="108" name="TextovéPole 107"/>
          <p:cNvSpPr txBox="1"/>
          <p:nvPr/>
        </p:nvSpPr>
        <p:spPr>
          <a:xfrm>
            <a:off x="4929190" y="5295141"/>
            <a:ext cx="142876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5400" b="1" dirty="0" smtClean="0">
                <a:solidFill>
                  <a:srgbClr val="0070C0"/>
                </a:solidFill>
              </a:rPr>
              <a:t> S = </a:t>
            </a:r>
            <a:endParaRPr lang="cs-CZ" sz="5400" b="1" dirty="0">
              <a:solidFill>
                <a:srgbClr val="0070C0"/>
              </a:solidFill>
            </a:endParaRPr>
          </a:p>
        </p:txBody>
      </p:sp>
      <p:sp>
        <p:nvSpPr>
          <p:cNvPr id="109" name="TextovéPole 108"/>
          <p:cNvSpPr txBox="1"/>
          <p:nvPr/>
        </p:nvSpPr>
        <p:spPr>
          <a:xfrm>
            <a:off x="4929190" y="5934694"/>
            <a:ext cx="142876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5400" b="1" dirty="0" smtClean="0">
                <a:solidFill>
                  <a:srgbClr val="0070C0"/>
                </a:solidFill>
              </a:rPr>
              <a:t> V = </a:t>
            </a:r>
            <a:endParaRPr lang="cs-CZ" sz="5400" b="1" dirty="0">
              <a:solidFill>
                <a:srgbClr val="0070C0"/>
              </a:solidFill>
            </a:endParaRPr>
          </a:p>
        </p:txBody>
      </p:sp>
      <p:sp>
        <p:nvSpPr>
          <p:cNvPr id="110" name="TextovéPole 109"/>
          <p:cNvSpPr txBox="1"/>
          <p:nvPr/>
        </p:nvSpPr>
        <p:spPr>
          <a:xfrm>
            <a:off x="1571604" y="5214950"/>
            <a:ext cx="350445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5400" b="1" dirty="0" smtClean="0">
                <a:solidFill>
                  <a:srgbClr val="0070C0"/>
                </a:solidFill>
              </a:rPr>
              <a:t> </a:t>
            </a:r>
            <a:r>
              <a:rPr lang="cs-CZ" sz="5400" b="1" u="sng" dirty="0" smtClean="0">
                <a:solidFill>
                  <a:srgbClr val="0070C0"/>
                </a:solidFill>
              </a:rPr>
              <a:t>119,6 dm</a:t>
            </a:r>
            <a:r>
              <a:rPr lang="cs-CZ" sz="5400" b="1" u="sng" baseline="30000" dirty="0" smtClean="0">
                <a:solidFill>
                  <a:srgbClr val="0070C0"/>
                </a:solidFill>
              </a:rPr>
              <a:t>2</a:t>
            </a:r>
            <a:r>
              <a:rPr lang="cs-CZ" sz="5400" b="1" dirty="0" smtClean="0">
                <a:solidFill>
                  <a:srgbClr val="0070C0"/>
                </a:solidFill>
              </a:rPr>
              <a:t> </a:t>
            </a:r>
            <a:endParaRPr lang="cs-CZ" sz="5400" b="1" dirty="0">
              <a:solidFill>
                <a:srgbClr val="0070C0"/>
              </a:solidFill>
            </a:endParaRPr>
          </a:p>
        </p:txBody>
      </p:sp>
      <p:sp>
        <p:nvSpPr>
          <p:cNvPr id="111" name="TextovéPole 110"/>
          <p:cNvSpPr txBox="1"/>
          <p:nvPr/>
        </p:nvSpPr>
        <p:spPr>
          <a:xfrm>
            <a:off x="1571604" y="5934694"/>
            <a:ext cx="314327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5400" b="1" dirty="0" smtClean="0">
                <a:solidFill>
                  <a:srgbClr val="0070C0"/>
                </a:solidFill>
              </a:rPr>
              <a:t> </a:t>
            </a:r>
            <a:r>
              <a:rPr lang="cs-CZ" sz="5400" b="1" u="sng" dirty="0" smtClean="0">
                <a:solidFill>
                  <a:srgbClr val="0070C0"/>
                </a:solidFill>
              </a:rPr>
              <a:t>84 dm</a:t>
            </a:r>
            <a:r>
              <a:rPr lang="cs-CZ" sz="5400" b="1" u="sng" baseline="30000" dirty="0" smtClean="0">
                <a:solidFill>
                  <a:srgbClr val="0070C0"/>
                </a:solidFill>
              </a:rPr>
              <a:t>3</a:t>
            </a:r>
            <a:r>
              <a:rPr lang="cs-CZ" sz="5400" b="1" u="sng" dirty="0" smtClean="0">
                <a:solidFill>
                  <a:srgbClr val="0070C0"/>
                </a:solidFill>
              </a:rPr>
              <a:t> </a:t>
            </a:r>
            <a:endParaRPr lang="cs-CZ" sz="5400" b="1" u="sng" dirty="0">
              <a:solidFill>
                <a:srgbClr val="0070C0"/>
              </a:solidFill>
            </a:endParaRPr>
          </a:p>
        </p:txBody>
      </p:sp>
      <p:sp>
        <p:nvSpPr>
          <p:cNvPr id="112" name="TextovéPole 111"/>
          <p:cNvSpPr txBox="1"/>
          <p:nvPr/>
        </p:nvSpPr>
        <p:spPr>
          <a:xfrm>
            <a:off x="5929322" y="5286388"/>
            <a:ext cx="314327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5400" b="1" dirty="0" smtClean="0">
                <a:solidFill>
                  <a:srgbClr val="0070C0"/>
                </a:solidFill>
              </a:rPr>
              <a:t> </a:t>
            </a:r>
            <a:r>
              <a:rPr lang="cs-CZ" sz="5400" b="1" u="sng" dirty="0" smtClean="0">
                <a:solidFill>
                  <a:srgbClr val="0070C0"/>
                </a:solidFill>
              </a:rPr>
              <a:t>434 cm</a:t>
            </a:r>
            <a:r>
              <a:rPr lang="cs-CZ" sz="5400" b="1" u="sng" baseline="30000" dirty="0" smtClean="0">
                <a:solidFill>
                  <a:srgbClr val="0070C0"/>
                </a:solidFill>
              </a:rPr>
              <a:t>2</a:t>
            </a:r>
            <a:r>
              <a:rPr lang="cs-CZ" sz="5400" b="1" u="sng" dirty="0" smtClean="0">
                <a:solidFill>
                  <a:srgbClr val="0070C0"/>
                </a:solidFill>
              </a:rPr>
              <a:t> </a:t>
            </a:r>
            <a:endParaRPr lang="cs-CZ" sz="5400" b="1" u="sng" dirty="0">
              <a:solidFill>
                <a:srgbClr val="0070C0"/>
              </a:solidFill>
            </a:endParaRPr>
          </a:p>
        </p:txBody>
      </p:sp>
      <p:sp>
        <p:nvSpPr>
          <p:cNvPr id="113" name="TextovéPole 112"/>
          <p:cNvSpPr txBox="1"/>
          <p:nvPr/>
        </p:nvSpPr>
        <p:spPr>
          <a:xfrm>
            <a:off x="5929322" y="5934694"/>
            <a:ext cx="314327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5400" b="1" dirty="0" smtClean="0">
                <a:solidFill>
                  <a:srgbClr val="0070C0"/>
                </a:solidFill>
              </a:rPr>
              <a:t> </a:t>
            </a:r>
            <a:r>
              <a:rPr lang="cs-CZ" sz="5400" b="1" u="sng" dirty="0" smtClean="0">
                <a:solidFill>
                  <a:srgbClr val="0070C0"/>
                </a:solidFill>
              </a:rPr>
              <a:t>570 cm</a:t>
            </a:r>
            <a:r>
              <a:rPr lang="cs-CZ" sz="5400" b="1" u="sng" baseline="30000" dirty="0" smtClean="0">
                <a:solidFill>
                  <a:srgbClr val="0070C0"/>
                </a:solidFill>
              </a:rPr>
              <a:t>3</a:t>
            </a:r>
            <a:r>
              <a:rPr lang="cs-CZ" sz="5400" b="1" u="sng" dirty="0" smtClean="0">
                <a:solidFill>
                  <a:srgbClr val="0070C0"/>
                </a:solidFill>
              </a:rPr>
              <a:t> </a:t>
            </a:r>
            <a:endParaRPr lang="cs-CZ" sz="5400" b="1" u="sng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0" grpId="0"/>
      <p:bldP spid="111" grpId="0"/>
      <p:bldP spid="112" grpId="0"/>
      <p:bldP spid="113" grpId="0"/>
    </p:bld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2490</TotalTime>
  <Words>148</Words>
  <Application>Microsoft Office PowerPoint</Application>
  <PresentationFormat>Předvádění na obrazovce (4:3)</PresentationFormat>
  <Paragraphs>66</Paragraphs>
  <Slides>6</Slides>
  <Notes>4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7" baseType="lpstr">
      <vt:lpstr>Motiv sady Office</vt:lpstr>
      <vt:lpstr>Hranoly - shrnutí</vt:lpstr>
      <vt:lpstr>Snímek 2</vt:lpstr>
      <vt:lpstr>Snímek 3</vt:lpstr>
      <vt:lpstr>Snímek 4</vt:lpstr>
      <vt:lpstr>Snímek 5</vt:lpstr>
      <vt:lpstr>Snímek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Přímá úměrnost</dc:title>
  <dc:creator>Křepelová Alena</dc:creator>
  <cp:lastModifiedBy>HP</cp:lastModifiedBy>
  <cp:revision>792</cp:revision>
  <dcterms:modified xsi:type="dcterms:W3CDTF">2020-04-12T16:42:03Z</dcterms:modified>
</cp:coreProperties>
</file>