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eko.wz.cz/priklady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6083300" cy="14874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72570" y="2547863"/>
            <a:ext cx="519885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92182" y="4640451"/>
            <a:ext cx="47596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CZ.1.07/1.5.00/34.0233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763688" y="4797152"/>
          <a:ext cx="5040560" cy="1577340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  <a:gridCol w="1008112"/>
                <a:gridCol w="1008112"/>
                <a:gridCol w="10081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Úrok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12,1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Jistina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133,1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Celková hodnota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133,1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505" y="188640"/>
            <a:ext cx="903649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Řešení: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Jistina v každém roce narůstá o úroky za daný rok získané. Z této jistiny se pak počítají úroky pro další rok. Na konci 3 let máme tedy opět jistinu 100 Kč a celkem 33,1 Kč na úrocích, což je o 3,1 Kč více než při jednoduchém úročení.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085256"/>
            <a:ext cx="826303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Literatura: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</a:t>
            </a:r>
            <a:r>
              <a:rPr kumimoji="0" lang="cs-CZ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expeko.wz.cz</a:t>
            </a:r>
            <a:r>
              <a:rPr kumimoji="0" 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/</a:t>
            </a:r>
            <a:r>
              <a:rPr kumimoji="0" lang="cs-CZ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priklady.php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4000" dirty="0" err="1" smtClean="0">
                <a:latin typeface="Calibri" pitchFamily="34" charset="0"/>
                <a:cs typeface="Times New Roman" pitchFamily="18" charset="0"/>
              </a:rPr>
              <a:t>Fzp.ujep.cz</a:t>
            </a:r>
            <a:r>
              <a:rPr lang="cs-CZ" sz="4000" dirty="0" smtClean="0">
                <a:latin typeface="Calibri" pitchFamily="34" charset="0"/>
                <a:cs typeface="Times New Roman" pitchFamily="18" charset="0"/>
              </a:rPr>
              <a:t>/</a:t>
            </a:r>
            <a:r>
              <a:rPr lang="cs-CZ" sz="4000" dirty="0" err="1" smtClean="0">
                <a:latin typeface="Calibri" pitchFamily="34" charset="0"/>
                <a:cs typeface="Times New Roman" pitchFamily="18" charset="0"/>
              </a:rPr>
              <a:t>vosatka</a:t>
            </a:r>
            <a:r>
              <a:rPr lang="cs-CZ" sz="4000" dirty="0" smtClean="0">
                <a:latin typeface="Calibri" pitchFamily="34" charset="0"/>
                <a:cs typeface="Times New Roman" pitchFamily="18" charset="0"/>
              </a:rPr>
              <a:t>/cviceni1.doc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412776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9600" b="1" i="1" u="sng" dirty="0" smtClean="0"/>
              <a:t>Finanční matematika</a:t>
            </a:r>
            <a:endParaRPr lang="cs-CZ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07132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7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Jistina</a:t>
            </a:r>
            <a:r>
              <a:rPr kumimoji="0" lang="cs-CZ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peněžní částka (vklad či půjčka), z níž se počítá úrok.</a:t>
            </a:r>
            <a:endParaRPr kumimoji="0" lang="cs-CZ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404664"/>
            <a:ext cx="89644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7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Úrok</a:t>
            </a:r>
            <a:r>
              <a:rPr kumimoji="0" lang="cs-CZ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absolutní částka, jež je odměnou za poskytnutí peněžní částky (jistiny) po určité období.</a:t>
            </a:r>
            <a:endParaRPr kumimoji="0" lang="cs-CZ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61950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5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Úroková míra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poměr úroku a jistiny, vyjadřovaný v </a:t>
            </a:r>
            <a:r>
              <a:rPr kumimoji="0" lang="cs-CZ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nebo jako </a:t>
            </a:r>
            <a:r>
              <a:rPr kumimoji="0" lang="cs-CZ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desetinné číslo</a:t>
            </a:r>
            <a:r>
              <a:rPr kumimoji="0" lang="cs-CZ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Vždy je udávána za určité období (roční, půlroční, čtvrtletní, měsíční, atd.)</a:t>
            </a:r>
            <a:endParaRPr kumimoji="0" lang="cs-CZ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71691"/>
            <a:ext cx="89644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7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Anuita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platba plynoucí pravidelně ve stejné výši po určitý počet období. </a:t>
            </a:r>
            <a:endParaRPr kumimoji="0" lang="cs-CZ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8731"/>
            <a:ext cx="9144000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Jednoduché úročení</a:t>
            </a:r>
            <a:endParaRPr kumimoji="0" lang="cs-CZ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Úrok se počítá pouze z jistiny bez získaných úroků.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Příklad: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Vložíme-li do banky 100 Kč na 3 roky při úrokové míře 10 %, kolik budeme mít po 3 letech v bance?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835697" y="3645024"/>
          <a:ext cx="5256585" cy="3027800"/>
        </p:xfrm>
        <a:graphic>
          <a:graphicData uri="http://schemas.openxmlformats.org/drawingml/2006/table">
            <a:tbl>
              <a:tblPr/>
              <a:tblGrid>
                <a:gridCol w="1051317"/>
                <a:gridCol w="1051317"/>
                <a:gridCol w="1051317"/>
                <a:gridCol w="1051317"/>
                <a:gridCol w="1051317"/>
              </a:tblGrid>
              <a:tr h="37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Úrok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Jistina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Celková hodnota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60648"/>
            <a:ext cx="89644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Řešení: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Jelikož se úrok počítá pouze z jistiny, dostaneme jej na konci každého roku ve výši 10 Kč. Na konci 3 let máme tedy jistinu 100 Kč + 3 x 10 Kč úroku, dohromady 130 Kč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7504" y="-77906"/>
            <a:ext cx="9144000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Složité úročení</a:t>
            </a:r>
            <a:endParaRPr kumimoji="0" lang="cs-CZ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Úrok se počítá nejen z jistiny, ale i ze získaných úroků. Jistina tedy narůstá o úroky z předešlých let.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Příklad: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Vložíme-li do banky 100 Kč na 3 roky při úrokové míře 10 %, kolik budeme mít po 3 letech v bance?</a:t>
            </a: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154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Křepelová Alena</dc:creator>
  <cp:lastModifiedBy>Křepelová Alena</cp:lastModifiedBy>
  <cp:revision>7</cp:revision>
  <dcterms:modified xsi:type="dcterms:W3CDTF">2020-04-03T11:32:10Z</dcterms:modified>
</cp:coreProperties>
</file>