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commons.wikimedia.org/wiki/File:Family_3.svg" TargetMode="External"/><Relationship Id="rId2" Type="http://schemas.openxmlformats.org/officeDocument/2006/relationships/hyperlink" Target="https://openclipart.org/detail/253205/Project%20manager" TargetMode="External"/><Relationship Id="rId3" Type="http://schemas.openxmlformats.org/officeDocument/2006/relationships/hyperlink" Target="https://pixabay.com/en/family-father-mother-child-girl-469580/" TargetMode="External"/><Relationship Id="rId4" Type="http://schemas.openxmlformats.org/officeDocument/2006/relationships/hyperlink" Target="https://commons.wikimedia.org/wiki/File:Food_court_(malaysia).jpg" TargetMode="External"/><Relationship Id="rId5" Type="http://schemas.openxmlformats.org/officeDocument/2006/relationships/hyperlink" Target="https://www.flickr.com/photos/savoirenactes/7593070326/" TargetMode="External"/><Relationship Id="rId6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07640" y="116640"/>
            <a:ext cx="8928360" cy="6552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Příjmy a výdaje v domácnosti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-52560" y="5661360"/>
            <a:ext cx="924840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i="1" lang="cs-CZ" sz="1100" spc="-1" strike="noStrike">
                <a:solidFill>
                  <a:srgbClr val="000000"/>
                </a:solidFill>
                <a:latin typeface="Arial"/>
                <a:ea typeface="DejaVu Sans"/>
              </a:rPr>
              <a:t>Autorem materiálu a všech jeho částí, není-li uvedeno jinak, je Mgr. Lucie Barillová. </a:t>
            </a:r>
            <a:endParaRPr b="0" lang="cs-CZ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100" spc="-1" strike="noStrike">
                <a:solidFill>
                  <a:srgbClr val="000000"/>
                </a:solidFill>
                <a:latin typeface="Arial"/>
                <a:ea typeface="DejaVu Sans"/>
              </a:rPr>
              <a:t>Dostupné z Metodického portálu www.rvp.cz; ISSN 1802-4785. </a:t>
            </a:r>
            <a:endParaRPr b="0" lang="cs-CZ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100" spc="-1" strike="noStrike">
                <a:solidFill>
                  <a:srgbClr val="000000"/>
                </a:solidFill>
                <a:latin typeface="Arial"/>
                <a:ea typeface="DejaVu Sans"/>
              </a:rPr>
              <a:t>Provozuje Národní ústav pro vzdělávání, školské poradenské zařízení a zařízení pro další vzdělávání pedagogických pracovníků (NÚV).</a:t>
            </a:r>
            <a:endParaRPr b="0" lang="cs-CZ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Rozpočet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0" y="1124640"/>
            <a:ext cx="9143280" cy="573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6000"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Pivoňkovi jsou rodina o čtyřech členech (už je znáte z předchozích prezentací). Podíváme se blíže na jejich rozpočet.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Příjmy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7 600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35 000 Kč  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(oba příjmy jsou po zdanění – čistý příjem)</a:t>
            </a:r>
            <a:endParaRPr b="0" lang="cs-CZ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Výdaje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Náklady na bydlení (elektřina, plyn, voda)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3 000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Telefony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1 000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Nákupy potravin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8 000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Provoz auta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3 000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Osobní výdaje rodičů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4 000 Kč</a:t>
            </a:r>
            <a:endParaRPr b="0" lang="cs-CZ" sz="3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Úvěr na auto 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5 000 Kč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Spočítej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Jaké jsou souhrnné příjmy.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Jaké jsou souhrnné výdaje.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Do kterého typu rozpočtu výsledek rozpočtu zařadíš?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Spočítej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Pokud si správně počítal, zjistil(a) jsi, že rodina má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přebytkový rozpočet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Jaké máš návrhy se zbylým zůstatkem?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3616200" y="4149000"/>
            <a:ext cx="2059560" cy="2059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Spočítej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Pan Pivoňka přišel o práci a nastoupil do nové práce na zaučení. Ten měsíc obdržel mzdu </a:t>
            </a:r>
            <a:br/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10 000 Kč (čistého, po odečtení daní). Společně </a:t>
            </a:r>
            <a:br/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 manželkou, která je na mateřské, dali dohromady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17 600 Kč.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Z předchozího snímku známe výdaje rodiny.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Spočítej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rozdíl mezi příjmy a výdaji a urči typ rozpočtu.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Závěr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Navrhni řešení pro rodinu, která má nyní větší výdaje než příjmy.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 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111" name="Picture 2" descr=""/>
          <p:cNvPicPr/>
          <p:nvPr/>
        </p:nvPicPr>
        <p:blipFill>
          <a:blip r:embed="rId1"/>
          <a:stretch/>
        </p:blipFill>
        <p:spPr>
          <a:xfrm>
            <a:off x="2929680" y="3789000"/>
            <a:ext cx="3255120" cy="2815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Odkazy</a:t>
            </a:r>
            <a:br/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Zdroje obrázků:</a:t>
            </a:r>
            <a:br/>
            <a:endParaRPr b="0" lang="cs-CZ" sz="20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4000"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[cit. 2016-08-11]. Dostupné pod licencí Public domain na WWW: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https://commons.wikimedia.org/wiki/File:Family_3.svg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rodina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https://openclipart.org/detail/253205/Project%20manager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managerka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3"/>
              </a:rPr>
              <a:t>https://pixabay.com/en/family-father-mother-child-girl-469580/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rodina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21"/>
              </a:spcBef>
            </a:pPr>
            <a:r>
              <a:rPr b="0" lang="cs-CZ" sz="3100" spc="-1" strike="noStrike">
                <a:solidFill>
                  <a:srgbClr val="000000"/>
                </a:solidFill>
                <a:latin typeface="Calibri"/>
              </a:rPr>
              <a:t>[cit. 2016-08-11]. Dostupné pod licencí Creative commons na WWW:</a:t>
            </a:r>
            <a:endParaRPr b="0" lang="cs-CZ" sz="31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4"/>
              </a:rPr>
              <a:t>https://commons.wikimedia.org/wiki/File:Food_court_(malaysia).jpg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příbor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5"/>
              </a:rPr>
              <a:t>https://www.flickr.com/photos/savoirenactes/7593070326/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dívka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Úkol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Představ si, že máš k dispozici částku             3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00 000 Kč.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Popřemýšlej, jak s těmito penězi naložíš (vytvoř plán).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80" name="Picture 2" descr=""/>
          <p:cNvPicPr/>
          <p:nvPr/>
        </p:nvPicPr>
        <p:blipFill>
          <a:blip r:embed="rId1"/>
          <a:stretch/>
        </p:blipFill>
        <p:spPr>
          <a:xfrm>
            <a:off x="5292000" y="4075560"/>
            <a:ext cx="2663640" cy="2226600"/>
          </a:xfrm>
          <a:prstGeom prst="rect">
            <a:avLst/>
          </a:prstGeom>
          <a:ln>
            <a:noFill/>
          </a:ln>
          <a:effectLst>
            <a:outerShdw algn="tl" blurRad="292100" dir="2700000" dist="138988" rotWithShape="0">
              <a:srgbClr val="333333">
                <a:alpha val="6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Rozpočet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Můžeme definovat jako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finanční plán na různě dlouhé období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(měsíc, rok…).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Druhy rozpočtů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: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domácnosti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firemní, státní, města…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Úkol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: Zjisti, co tvoří příjmy a výdaje státu.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83" name="Obrázek 3" descr=""/>
          <p:cNvPicPr/>
          <p:nvPr/>
        </p:nvPicPr>
        <p:blipFill>
          <a:blip r:embed="rId1"/>
          <a:stretch/>
        </p:blipFill>
        <p:spPr>
          <a:xfrm>
            <a:off x="5292000" y="3141000"/>
            <a:ext cx="1945800" cy="1789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Domácnost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je buď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jedinec nebo skupina osob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samostatně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či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společně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hospodařící skupina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členové domácnosti pracují, aby peníze získali, a na druhé straně peníze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vydávají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(za jídlo, nájem, benzín…)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1"/>
          <a:stretch/>
        </p:blipFill>
        <p:spPr>
          <a:xfrm>
            <a:off x="6660360" y="739800"/>
            <a:ext cx="1944000" cy="1791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Rozpočet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Při tvorbě rozpočtu je nutné dbát na to, aby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po odečtení výdajů rodině zbyla i rezerva,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např. z důvodu náhlého výpadku příjmů, či nenadálého výdaje.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Co patří mezi výdaje ve vaší rodině?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3204000" y="4818600"/>
            <a:ext cx="2303640" cy="1992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Příjmy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57200" y="1600200"/>
            <a:ext cx="829044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5000"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Plat (mzda) každé profese se pohybuje na různé úrovni. Roli hraje vzdělání, platové možnosti firmy, zkušenosti…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Úkol: Odhadni a poté vyhledej, jaké jsou platy jednotlivých profesí: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Zdravotní sestra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Prodavač/ka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Advokát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Zubní lékař/ka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Kadeřník/ce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Pilot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Vyhledej, které profese jsou nejžádanější.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92" name="Picture 3" descr=""/>
          <p:cNvPicPr/>
          <p:nvPr/>
        </p:nvPicPr>
        <p:blipFill>
          <a:blip r:embed="rId1"/>
          <a:stretch/>
        </p:blipFill>
        <p:spPr>
          <a:xfrm>
            <a:off x="5004000" y="3213000"/>
            <a:ext cx="2581200" cy="1852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Výdaje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Jsou to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např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Kultura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Oblečení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Bydlení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Stravování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Vzdělávání…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95" name="Picture 2" descr=""/>
          <p:cNvPicPr/>
          <p:nvPr/>
        </p:nvPicPr>
        <p:blipFill>
          <a:blip r:embed="rId1"/>
          <a:stretch/>
        </p:blipFill>
        <p:spPr>
          <a:xfrm>
            <a:off x="5148000" y="2205000"/>
            <a:ext cx="2347560" cy="2347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Výdaje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Výdaje mohou být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pravidelné.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Nájem, doprava, výdaje za elektřinu, plyn, vodu, internet, nákupy potravin, telefony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nepravidelné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 kulturu, restauraci, oblečení, obuv, zájmovou činnost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ff0000"/>
                </a:solidFill>
                <a:latin typeface="Calibri"/>
              </a:rPr>
              <a:t>Druhy rozpočtů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3000"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Pokud se příjmy a výdaje rovnají, pak se takový rozpočet nazývá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vyrovnaný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Pokud nám po odečtení výdajů něco zbývá, pak máme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přebytkový rozpočet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Pokud ale výdaje převyšují příjmy, pak máme tzv. </a:t>
            </a: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deficitní rozpočet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ff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Úkol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: Vyhledej ve slovníku, co znamená slovo deficit. Kde se s tímto slovem ještě můžeme setkat?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Application>LibreOffice/6.3.4.2$Windows_X86_64 LibreOffice_project/60da17e045e08f1793c57c00ba83cdfce946d0aa</Application>
  <Words>583</Words>
  <Paragraphs>113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2016-08-11T15:09:46Z</dcterms:created>
  <dc:creator>roman</dc:creator>
  <dc:description/>
  <dc:language>cs-CZ</dc:language>
  <cp:lastModifiedBy/>
  <dcterms:modified xsi:type="dcterms:W3CDTF">2020-04-18T16:31:32Z</dcterms:modified>
  <cp:revision>35</cp:revision>
  <dc:subject/>
  <dc:title>Příjmy a výdaje v domácnosti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