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media/image1.jpeg" ContentType="image/jpeg"/>
  <Override PartName="/ppt/media/image9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10.jpeg" ContentType="image/jpeg"/>
  <Override PartName="/ppt/media/image11.jpeg" ContentType="image/jpeg"/>
  <Override PartName="/ppt/media/image1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přesun snímku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2000" spc="-1" strike="noStrike">
                <a:latin typeface="Arial"/>
              </a:rPr>
              <a:t>Klikněte pro úpravu formátu komentářů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1400" spc="-1" strike="noStrike">
                <a:latin typeface="Times New Roman"/>
              </a:rPr>
              <a:t>&lt;záhlaví&gt;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cs-CZ" sz="1400" spc="-1" strike="noStrike">
                <a:latin typeface="Times New Roman"/>
              </a:rPr>
              <a:t>&lt;datum/čas&gt;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cs-CZ" sz="1400" spc="-1" strike="noStrike">
                <a:latin typeface="Times New Roman"/>
              </a:rPr>
              <a:t>&lt;zápatí&gt;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FF3987AB-0A2C-47EC-81EB-5E0B6FA6510C}" type="slidenum">
              <a:rPr b="0" lang="cs-CZ" sz="1400" spc="-1" strike="noStrike">
                <a:latin typeface="Times New Roman"/>
              </a:rPr>
              <a:t>&lt;číslo&gt;</a:t>
            </a:fld>
            <a:endParaRPr b="0" lang="cs-CZ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cs-CZ" sz="2000" spc="-1" strike="noStrike">
              <a:latin typeface="Arial"/>
            </a:endParaRPr>
          </a:p>
        </p:txBody>
      </p:sp>
      <p:sp>
        <p:nvSpPr>
          <p:cNvPr id="121" name="CustomShape 3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DFCCDE71-D751-4DAE-AD24-16325EE83CB6}" type="slidenum">
              <a:rPr b="0" lang="cs-CZ" sz="1200" spc="-1" strike="noStrike">
                <a:solidFill>
                  <a:srgbClr val="000000"/>
                </a:solidFill>
                <a:latin typeface="+mn-lt"/>
                <a:ea typeface="+mn-ea"/>
              </a:rPr>
              <a:t>&lt;číslo&gt;</a:t>
            </a:fld>
            <a:endParaRPr b="0" lang="cs-CZ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latin typeface="Arial"/>
              </a:rPr>
              <a:t>Klikněte pro úpravu formátu textu nadpisu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image" Target="../media/image12.jpeg"/><Relationship Id="rId3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image" Target="../media/image7.jpeg"/><Relationship Id="rId3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Obrázek 3" descr="Popis: C:\Users\pc\Desktop\OPVK.jpg"/>
          <p:cNvPicPr/>
          <p:nvPr/>
        </p:nvPicPr>
        <p:blipFill>
          <a:blip r:embed="rId1"/>
          <a:stretch/>
        </p:blipFill>
        <p:spPr>
          <a:xfrm>
            <a:off x="2195640" y="1268640"/>
            <a:ext cx="5344200" cy="1119240"/>
          </a:xfrm>
          <a:prstGeom prst="rect">
            <a:avLst/>
          </a:prstGeom>
          <a:ln>
            <a:noFill/>
          </a:ln>
        </p:spPr>
      </p:pic>
      <p:graphicFrame>
        <p:nvGraphicFramePr>
          <p:cNvPr id="83" name="Table 1"/>
          <p:cNvGraphicFramePr/>
          <p:nvPr/>
        </p:nvGraphicFramePr>
        <p:xfrm>
          <a:off x="1403640" y="3573000"/>
          <a:ext cx="6522120" cy="1433160"/>
        </p:xfrm>
        <a:graphic>
          <a:graphicData uri="http://schemas.openxmlformats.org/drawingml/2006/table">
            <a:tbl>
              <a:tblPr/>
              <a:tblGrid>
                <a:gridCol w="1582200"/>
                <a:gridCol w="4940280"/>
              </a:tblGrid>
              <a:tr h="431280">
                <a:tc>
                  <a:txBody>
                    <a:bodyPr lIns="68400" rIns="6840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cs-CZ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Název školy:</a:t>
                      </a:r>
                      <a:endParaRPr b="0" lang="cs-CZ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cs-CZ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b="1" lang="cs-CZ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ZÁKLADNÍ ŠKOLA PODBOŘANY, HUSOVA 276, OKRES LOUNY</a:t>
                      </a:r>
                      <a:endParaRPr b="0" lang="cs-CZ" sz="1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b="0" lang="cs-CZ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252720">
                <a:tc>
                  <a:txBody>
                    <a:bodyPr lIns="68400" rIns="6840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cs-CZ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Autor:</a:t>
                      </a:r>
                      <a:endParaRPr b="0" lang="cs-CZ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cs-CZ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b="1" lang="cs-CZ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Mgr.  Lenka Hanušová</a:t>
                      </a:r>
                      <a:endParaRPr b="0" lang="cs-CZ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252720">
                <a:tc>
                  <a:txBody>
                    <a:bodyPr lIns="68400" rIns="6840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cs-CZ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Název:</a:t>
                      </a:r>
                      <a:endParaRPr b="0" lang="cs-CZ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cs-CZ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VY_32_INOVACE_1808_ZÁKLADY_FINANČNÍ_MATEMATIKY    </a:t>
                      </a:r>
                      <a:endParaRPr b="0" lang="cs-CZ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252720">
                <a:tc>
                  <a:txBody>
                    <a:bodyPr lIns="68400" rIns="6840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cs-CZ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Téma:</a:t>
                      </a:r>
                      <a:endParaRPr b="0" lang="cs-CZ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cs-CZ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b="0" lang="cs-CZ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Základní pojmy finanční matematiky</a:t>
                      </a:r>
                      <a:endParaRPr b="0" lang="cs-CZ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252720">
                <a:tc>
                  <a:txBody>
                    <a:bodyPr lIns="68400" rIns="6840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cs-CZ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Číslo projektu:</a:t>
                      </a:r>
                      <a:endParaRPr b="0" lang="cs-CZ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cs-CZ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b="0" lang="cs-CZ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CZ.1.07/1.4.00/21. 2975</a:t>
                      </a:r>
                      <a:endParaRPr b="0" lang="cs-CZ" sz="11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Calibri"/>
              </a:rPr>
              <a:t>Řešení: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                      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100 % ……….  3 000 Kč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                           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1 % ……….        30 Kč  </a:t>
            </a:r>
            <a:r>
              <a:rPr b="0" lang="cs-CZ" sz="2000" spc="-1" strike="noStrike">
                <a:solidFill>
                  <a:srgbClr val="c00000"/>
                </a:solidFill>
                <a:latin typeface="Calibri"/>
              </a:rPr>
              <a:t>(3000 : 100 = 30)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                           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2 % ……….        60 Kč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cs-CZ" sz="2000" spc="-1" strike="noStrike">
                <a:solidFill>
                  <a:srgbClr val="c00000"/>
                </a:solidFill>
                <a:latin typeface="Calibri"/>
              </a:rPr>
              <a:t>( 30 . 2 = 60)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c00000"/>
                </a:solidFill>
                <a:latin typeface="Calibri"/>
              </a:rPr>
              <a:t>  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c00000"/>
                </a:solidFill>
                <a:latin typeface="Calibri"/>
              </a:rPr>
              <a:t>   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odpověď:      </a:t>
            </a:r>
            <a:r>
              <a:rPr b="0" i="1" lang="cs-CZ" sz="3200" spc="-1" strike="noStrike">
                <a:solidFill>
                  <a:srgbClr val="c00000"/>
                </a:solidFill>
                <a:latin typeface="Calibri"/>
              </a:rPr>
              <a:t>Roční úrok činí 60 Kč.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 u="sng">
                <a:solidFill>
                  <a:srgbClr val="000000"/>
                </a:solidFill>
                <a:uFillTx/>
                <a:latin typeface="Calibri"/>
              </a:rPr>
              <a:t>Úlohy k procvičení</a:t>
            </a: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: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395640" y="21330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514440" indent="-51372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Pan Bláha si uložil v bance  na vkladní knížku 55 000 Kč na dobu 1 roku při úrokové míře 4,3 %. Vypočítejte výši úroků.</a:t>
            </a:r>
            <a:endParaRPr b="0" lang="cs-CZ" sz="3600" spc="-1" strike="noStrike">
              <a:latin typeface="Arial"/>
            </a:endParaRPr>
          </a:p>
          <a:p>
            <a:pPr marL="514440" indent="-51372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cs-CZ" sz="3600" spc="-1" strike="noStrike">
                <a:solidFill>
                  <a:srgbClr val="000000"/>
                </a:solidFill>
                <a:latin typeface="Calibri"/>
              </a:rPr>
              <a:t>Paní Nováková si uložila na účet v bance 48 000 Kč  na dobu 1 roku při úrokové míře 3,9 %. Vypočítejte výši jejích úroků.</a:t>
            </a:r>
            <a:endParaRPr b="0" lang="cs-CZ" sz="3600" spc="-1" strike="noStrike">
              <a:latin typeface="Arial"/>
            </a:endParaRPr>
          </a:p>
        </p:txBody>
      </p:sp>
      <p:pic>
        <p:nvPicPr>
          <p:cNvPr id="113" name="Picture 2" descr="C:\Users\profesor\AppData\Local\Microsoft\Windows\Temporary Internet Files\Content.IE5\D6DDB9C5\MP900390083[1].jpg"/>
          <p:cNvPicPr/>
          <p:nvPr/>
        </p:nvPicPr>
        <p:blipFill>
          <a:blip r:embed="rId1"/>
          <a:stretch/>
        </p:blipFill>
        <p:spPr>
          <a:xfrm>
            <a:off x="899640" y="526320"/>
            <a:ext cx="1295280" cy="1367280"/>
          </a:xfrm>
          <a:prstGeom prst="rect">
            <a:avLst/>
          </a:prstGeom>
          <a:ln>
            <a:noFill/>
          </a:ln>
        </p:spPr>
      </p:pic>
      <p:pic>
        <p:nvPicPr>
          <p:cNvPr id="114" name="Picture 2" descr="C:\Users\profesor\AppData\Local\Microsoft\Windows\Temporary Internet Files\Content.IE5\D6DDB9C5\MP900390083[1].jpg"/>
          <p:cNvPicPr/>
          <p:nvPr/>
        </p:nvPicPr>
        <p:blipFill>
          <a:blip r:embed="rId2"/>
          <a:stretch/>
        </p:blipFill>
        <p:spPr>
          <a:xfrm>
            <a:off x="7020360" y="548640"/>
            <a:ext cx="1295280" cy="1367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Řešení: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514440" indent="-513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100 % ……  55 000 Kč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        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1 % ……  550 Kč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     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4,3 % ……  2 365 Kč  (550 . 4,3 = 2 365)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     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Roční úrok činí 2 365 Kč.</a:t>
            </a:r>
            <a:endParaRPr b="0" lang="cs-CZ" sz="3200" spc="-1" strike="noStrike">
              <a:latin typeface="Arial"/>
            </a:endParaRPr>
          </a:p>
          <a:p>
            <a:pPr marL="514440" indent="-513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 startAt="2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100 % ……  48 000 Kč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       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1 % ……  480 Kč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    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3,9 % ……  1 872 Kč   (480 . 3,9 = 1 872)     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     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Roční úrok činí 1 872 Kč.</a:t>
            </a: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8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A pak přijde stát a tvůj zisk (úrok) ti zdaní (vezme si 15 procent)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Calibri"/>
              </a:rPr>
              <a:t>ZÁKLADY FINANČNÍ MATEMATIKY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179640" y="1340640"/>
            <a:ext cx="885636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spcBef>
                <a:spcPts val="561"/>
              </a:spcBef>
            </a:pPr>
            <a:endParaRPr b="0" lang="cs-CZ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b="1" i="1" lang="cs-CZ" sz="2800" spc="-1" strike="noStrike">
                <a:solidFill>
                  <a:srgbClr val="1f497d"/>
                </a:solidFill>
                <a:latin typeface="Calibri"/>
              </a:rPr>
              <a:t>Seneca: </a:t>
            </a:r>
            <a:r>
              <a:rPr b="1" i="1" lang="cs-CZ" sz="2800" spc="-1" strike="noStrike" u="sng">
                <a:solidFill>
                  <a:srgbClr val="1f497d"/>
                </a:solidFill>
                <a:uFillTx/>
                <a:latin typeface="Calibri"/>
              </a:rPr>
              <a:t>„Bohatství moudrému slouží, hloupému poroučí.“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2800" spc="-1" strike="noStrike">
              <a:latin typeface="Arial"/>
            </a:endParaRPr>
          </a:p>
        </p:txBody>
      </p:sp>
      <p:pic>
        <p:nvPicPr>
          <p:cNvPr id="86" name="Picture 2" descr="C:\Users\profesor\AppData\Local\Microsoft\Windows\Temporary Internet Files\Content.IE5\D6DDB9C5\MP900423684[1].jpg"/>
          <p:cNvPicPr/>
          <p:nvPr/>
        </p:nvPicPr>
        <p:blipFill>
          <a:blip r:embed="rId1"/>
          <a:stretch/>
        </p:blipFill>
        <p:spPr>
          <a:xfrm>
            <a:off x="251640" y="2477160"/>
            <a:ext cx="4292280" cy="3788280"/>
          </a:xfrm>
          <a:prstGeom prst="rect">
            <a:avLst/>
          </a:prstGeom>
          <a:ln>
            <a:noFill/>
          </a:ln>
        </p:spPr>
      </p:pic>
      <p:pic>
        <p:nvPicPr>
          <p:cNvPr id="87" name="Picture 6" descr="C:\Users\profesor\AppData\Local\Microsoft\Windows\Temporary Internet Files\Content.IE5\D6DDB9C5\MP900423629[1].jpg"/>
          <p:cNvPicPr/>
          <p:nvPr/>
        </p:nvPicPr>
        <p:blipFill>
          <a:blip r:embed="rId2"/>
          <a:stretch/>
        </p:blipFill>
        <p:spPr>
          <a:xfrm>
            <a:off x="4566240" y="2664720"/>
            <a:ext cx="4067280" cy="3413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1f497d"/>
                </a:solidFill>
                <a:latin typeface="Calibri"/>
              </a:rPr>
              <a:t>Co se naučíme?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457200" y="1196640"/>
            <a:ext cx="8228880" cy="5472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vypočítat úrok z uloženého vkladu, který dostaneme od banky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vypočítat, kolik Kč zaplatíme bance navíc, když  u ní uzavřeme půjčku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poznat, na čem závisí výše měsíčních splátek za půjčené peníze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rozeznat, jaký způsob uložení peněz je pro nás nejvýhodnější</a:t>
            </a:r>
            <a:endParaRPr b="0" lang="cs-CZ" sz="3200" spc="-1" strike="noStrike">
              <a:latin typeface="Arial"/>
            </a:endParaRPr>
          </a:p>
        </p:txBody>
      </p:sp>
      <p:pic>
        <p:nvPicPr>
          <p:cNvPr id="90" name="Picture 5" descr="C:\Users\profesor\AppData\Local\Microsoft\Windows\Temporary Internet Files\Content.IE5\ARVCENKL\MP900430654[1].jpg"/>
          <p:cNvPicPr/>
          <p:nvPr/>
        </p:nvPicPr>
        <p:blipFill>
          <a:blip r:embed="rId1"/>
          <a:stretch/>
        </p:blipFill>
        <p:spPr>
          <a:xfrm>
            <a:off x="5508000" y="5085360"/>
            <a:ext cx="2231640" cy="1511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1f497d"/>
                </a:solidFill>
                <a:latin typeface="Calibri"/>
              </a:rPr>
              <a:t>Základní pojmy finanční matematiky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467640" y="18450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799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4000" spc="-1" strike="noStrike">
                <a:solidFill>
                  <a:srgbClr val="1f497d"/>
                </a:solidFill>
                <a:latin typeface="Calibri"/>
              </a:rPr>
              <a:t>jistina</a:t>
            </a:r>
            <a:endParaRPr b="0" lang="cs-CZ" sz="40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799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4000" spc="-1" strike="noStrike">
                <a:solidFill>
                  <a:srgbClr val="1f497d"/>
                </a:solidFill>
                <a:latin typeface="Calibri"/>
              </a:rPr>
              <a:t>úrokovací doba</a:t>
            </a:r>
            <a:endParaRPr b="0" lang="cs-CZ" sz="40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799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4000" spc="-1" strike="noStrike">
                <a:solidFill>
                  <a:srgbClr val="1f497d"/>
                </a:solidFill>
                <a:latin typeface="Calibri"/>
              </a:rPr>
              <a:t>úroková míra</a:t>
            </a:r>
            <a:endParaRPr b="0" lang="cs-CZ" sz="40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799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4000" spc="-1" strike="noStrike">
                <a:solidFill>
                  <a:srgbClr val="1f497d"/>
                </a:solidFill>
                <a:latin typeface="Calibri"/>
              </a:rPr>
              <a:t>úrok</a:t>
            </a:r>
            <a:endParaRPr b="0" lang="cs-CZ" sz="4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4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4000" spc="-1" strike="noStrike">
              <a:latin typeface="Arial"/>
            </a:endParaRPr>
          </a:p>
        </p:txBody>
      </p:sp>
      <p:pic>
        <p:nvPicPr>
          <p:cNvPr id="93" name="Picture 2" descr="C:\Users\profesor\AppData\Local\Microsoft\Windows\Temporary Internet Files\Content.IE5\ARVCENKL\MP900423607[1].jpg"/>
          <p:cNvPicPr/>
          <p:nvPr/>
        </p:nvPicPr>
        <p:blipFill>
          <a:blip r:embed="rId1"/>
          <a:stretch/>
        </p:blipFill>
        <p:spPr>
          <a:xfrm>
            <a:off x="4212000" y="1987920"/>
            <a:ext cx="4175640" cy="43927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1f497d"/>
                </a:solidFill>
                <a:latin typeface="Calibri"/>
              </a:rPr>
              <a:t>1. JISTINA 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611640" y="19890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kapitál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je to vklad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výše uložené částky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základ pro výpočet úroku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značí se ……….  </a:t>
            </a:r>
            <a:r>
              <a:rPr b="0" i="1" lang="cs-CZ" sz="3200" spc="-1" strike="noStrike">
                <a:solidFill>
                  <a:srgbClr val="c00000"/>
                </a:solidFill>
                <a:latin typeface="Calibri"/>
              </a:rPr>
              <a:t>j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</p:txBody>
      </p:sp>
      <p:pic>
        <p:nvPicPr>
          <p:cNvPr id="96" name="Picture 2" descr="C:\Users\profesor\AppData\Local\Microsoft\Windows\Temporary Internet Files\Content.IE5\ARVCENKL\MP900315620[1].jpg"/>
          <p:cNvPicPr/>
          <p:nvPr/>
        </p:nvPicPr>
        <p:blipFill>
          <a:blip r:embed="rId1"/>
          <a:stretch/>
        </p:blipFill>
        <p:spPr>
          <a:xfrm>
            <a:off x="5678640" y="3789000"/>
            <a:ext cx="2591640" cy="2159640"/>
          </a:xfrm>
          <a:prstGeom prst="rect">
            <a:avLst/>
          </a:prstGeom>
          <a:ln>
            <a:noFill/>
          </a:ln>
        </p:spPr>
      </p:pic>
      <p:pic>
        <p:nvPicPr>
          <p:cNvPr id="97" name="Picture 2" descr="C:\Users\profesor\AppData\Local\Microsoft\Windows\Temporary Internet Files\Content.IE5\ARVCENKL\MP900315620[1].jpg"/>
          <p:cNvPicPr/>
          <p:nvPr/>
        </p:nvPicPr>
        <p:blipFill>
          <a:blip r:embed="rId2"/>
          <a:stretch/>
        </p:blipFill>
        <p:spPr>
          <a:xfrm>
            <a:off x="5678640" y="1556640"/>
            <a:ext cx="2591640" cy="2231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1f497d"/>
                </a:solidFill>
                <a:latin typeface="Calibri"/>
              </a:rPr>
              <a:t>2. ÚROKOVACÍ DOBA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99" name="CustomShape 2"/>
          <p:cNvSpPr/>
          <p:nvPr/>
        </p:nvSpPr>
        <p:spPr>
          <a:xfrm>
            <a:off x="457200" y="1340640"/>
            <a:ext cx="4546080" cy="5112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doba, po kterou máme uloženy peníze v bance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1 rok se zjednodušeně počítá   360 dní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značí se ……….  </a:t>
            </a:r>
            <a:r>
              <a:rPr b="0" i="1" lang="cs-CZ" sz="3200" spc="-1" strike="noStrike">
                <a:solidFill>
                  <a:srgbClr val="c00000"/>
                </a:solidFill>
                <a:latin typeface="Calibri"/>
              </a:rPr>
              <a:t>t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i="1" lang="cs-CZ" sz="3200" spc="-1" strike="noStrike">
                <a:solidFill>
                  <a:srgbClr val="1f497d"/>
                </a:solidFill>
                <a:latin typeface="Calibri"/>
              </a:rPr>
              <a:t>může být vyjádřena: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1f497d"/>
              </a:buClr>
              <a:buFont typeface="Wingdings" charset="2"/>
              <a:buChar char=""/>
            </a:pPr>
            <a:r>
              <a:rPr b="0" lang="cs-CZ" sz="2800" spc="-1" strike="noStrike">
                <a:solidFill>
                  <a:srgbClr val="1f497d"/>
                </a:solidFill>
                <a:latin typeface="Calibri"/>
              </a:rPr>
              <a:t>počtem roků ….. r</a:t>
            </a:r>
            <a:endParaRPr b="0" lang="cs-CZ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1f497d"/>
              </a:buClr>
              <a:buFont typeface="Wingdings" charset="2"/>
              <a:buChar char=""/>
            </a:pPr>
            <a:r>
              <a:rPr b="0" lang="cs-CZ" sz="2800" spc="-1" strike="noStrike">
                <a:solidFill>
                  <a:srgbClr val="1f497d"/>
                </a:solidFill>
                <a:latin typeface="Calibri"/>
              </a:rPr>
              <a:t>počtem měsíců ….. m</a:t>
            </a:r>
            <a:endParaRPr b="0" lang="cs-CZ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61"/>
              </a:spcBef>
              <a:buClr>
                <a:srgbClr val="1f497d"/>
              </a:buClr>
              <a:buFont typeface="Wingdings" charset="2"/>
              <a:buChar char=""/>
            </a:pPr>
            <a:r>
              <a:rPr b="0" lang="cs-CZ" sz="2800" spc="-1" strike="noStrike">
                <a:solidFill>
                  <a:srgbClr val="1f497d"/>
                </a:solidFill>
                <a:latin typeface="Calibri"/>
              </a:rPr>
              <a:t>počtem dnů …..  d</a:t>
            </a:r>
            <a:endParaRPr b="0" lang="cs-CZ" sz="2800" spc="-1" strike="noStrike">
              <a:latin typeface="Arial"/>
            </a:endParaRPr>
          </a:p>
        </p:txBody>
      </p:sp>
      <p:pic>
        <p:nvPicPr>
          <p:cNvPr id="100" name="Picture 2" descr="C:\Users\profesor\AppData\Local\Microsoft\Windows\Temporary Internet Files\Content.IE5\D6DDB9C5\MP900430959[1].jpg"/>
          <p:cNvPicPr/>
          <p:nvPr/>
        </p:nvPicPr>
        <p:blipFill>
          <a:blip r:embed="rId1"/>
          <a:stretch/>
        </p:blipFill>
        <p:spPr>
          <a:xfrm>
            <a:off x="5238720" y="1338480"/>
            <a:ext cx="3455640" cy="5518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1f497d"/>
                </a:solidFill>
                <a:latin typeface="Calibri"/>
              </a:rPr>
              <a:t>3.ÚROKOVACÍ MÍRA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457200" y="1600200"/>
            <a:ext cx="591444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úroková sazba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udává se v %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počet procent, kterými se náš vklad v bance úročí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vztahuje se na dobu 1 roku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značí se ……….  </a:t>
            </a:r>
            <a:r>
              <a:rPr b="0" i="1" lang="cs-CZ" sz="3200" spc="-1" strike="noStrike">
                <a:solidFill>
                  <a:srgbClr val="c00000"/>
                </a:solidFill>
                <a:latin typeface="Calibri"/>
              </a:rPr>
              <a:t>p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</p:txBody>
      </p:sp>
      <p:pic>
        <p:nvPicPr>
          <p:cNvPr id="103" name="Picture 3" descr="C:\Users\profesor\AppData\Local\Microsoft\Windows\Temporary Internet Files\Content.IE5\ARVCENKL\MP900405000[1].jpg"/>
          <p:cNvPicPr/>
          <p:nvPr/>
        </p:nvPicPr>
        <p:blipFill>
          <a:blip r:embed="rId1"/>
          <a:stretch/>
        </p:blipFill>
        <p:spPr>
          <a:xfrm>
            <a:off x="6012000" y="1290960"/>
            <a:ext cx="2861280" cy="5040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1f497d"/>
                </a:solidFill>
                <a:latin typeface="Calibri"/>
              </a:rPr>
              <a:t>4. ÚROK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odměna v Kč, kterou nám poskytne banka za uložení peněz</a:t>
            </a:r>
            <a:endParaRPr b="0" lang="cs-CZ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1f497d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f497d"/>
                </a:solidFill>
                <a:latin typeface="Calibri"/>
              </a:rPr>
              <a:t>značí se ……….  </a:t>
            </a:r>
            <a:r>
              <a:rPr b="0" i="1" lang="cs-CZ" sz="3200" spc="-1" strike="noStrike">
                <a:solidFill>
                  <a:srgbClr val="c00000"/>
                </a:solidFill>
                <a:latin typeface="Calibri"/>
              </a:rPr>
              <a:t>u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</p:txBody>
      </p:sp>
      <p:pic>
        <p:nvPicPr>
          <p:cNvPr id="106" name="Picture 2" descr="C:\Users\profesor\AppData\Local\Microsoft\Windows\Temporary Internet Files\Content.IE5\ARVCENKL\MP900384835[1].jpg"/>
          <p:cNvPicPr/>
          <p:nvPr/>
        </p:nvPicPr>
        <p:blipFill>
          <a:blip r:embed="rId1"/>
          <a:stretch/>
        </p:blipFill>
        <p:spPr>
          <a:xfrm>
            <a:off x="3708000" y="2853000"/>
            <a:ext cx="5072040" cy="38836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395640" y="47664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cs-CZ" sz="4800" spc="-1" strike="noStrike">
                <a:solidFill>
                  <a:srgbClr val="c0504d"/>
                </a:solidFill>
                <a:latin typeface="Calibri"/>
              </a:rPr>
              <a:t>Úloha:</a:t>
            </a:r>
            <a:endParaRPr b="0" lang="cs-CZ" sz="4800" spc="-1" strike="noStrike"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1115640" y="1917000"/>
            <a:ext cx="691200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100000"/>
              </a:lnSpc>
              <a:spcBef>
                <a:spcPts val="879"/>
              </a:spcBef>
            </a:pPr>
            <a:r>
              <a:rPr b="0" lang="cs-CZ" sz="4400" spc="-1" strike="noStrike">
                <a:solidFill>
                  <a:srgbClr val="c0504d"/>
                </a:solidFill>
                <a:latin typeface="Calibri"/>
              </a:rPr>
              <a:t>Jaký úrok </a:t>
            </a:r>
            <a:r>
              <a:rPr b="1" i="1" lang="cs-CZ" sz="4400" spc="-1" strike="noStrike">
                <a:solidFill>
                  <a:srgbClr val="c0504d"/>
                </a:solidFill>
                <a:latin typeface="Calibri"/>
              </a:rPr>
              <a:t>u </a:t>
            </a:r>
            <a:r>
              <a:rPr b="0" lang="cs-CZ" sz="4400" spc="-1" strike="noStrike">
                <a:solidFill>
                  <a:srgbClr val="c0504d"/>
                </a:solidFill>
                <a:latin typeface="Calibri"/>
              </a:rPr>
              <a:t>nám připíše banka za 1 rok, uložíme-li jistinu </a:t>
            </a:r>
            <a:r>
              <a:rPr b="1" i="1" lang="cs-CZ" sz="4400" spc="-1" strike="noStrike">
                <a:solidFill>
                  <a:srgbClr val="c0504d"/>
                </a:solidFill>
                <a:latin typeface="Calibri"/>
              </a:rPr>
              <a:t>j = 3 000 Kč</a:t>
            </a:r>
            <a:r>
              <a:rPr b="0" lang="cs-CZ" sz="4400" spc="-1" strike="noStrike">
                <a:solidFill>
                  <a:srgbClr val="c0504d"/>
                </a:solidFill>
                <a:latin typeface="Calibri"/>
              </a:rPr>
              <a:t> při úrokové míře </a:t>
            </a:r>
            <a:r>
              <a:rPr b="1" i="1" lang="cs-CZ" sz="4400" spc="-1" strike="noStrike">
                <a:solidFill>
                  <a:srgbClr val="c0504d"/>
                </a:solidFill>
                <a:latin typeface="Calibri"/>
              </a:rPr>
              <a:t>p = 2,0 % </a:t>
            </a:r>
            <a:r>
              <a:rPr b="0" lang="cs-CZ" sz="4400" spc="-1" strike="noStrike">
                <a:solidFill>
                  <a:srgbClr val="c0504d"/>
                </a:solidFill>
                <a:latin typeface="Calibri"/>
              </a:rPr>
              <a:t>?</a:t>
            </a:r>
            <a:endParaRPr b="0" lang="cs-CZ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</TotalTime>
  <Application>LibreOffice/6.3.4.2$Windows_X86_64 LibreOffice_project/60da17e045e08f1793c57c00ba83cdfce946d0aa</Application>
  <Words>429</Words>
  <Paragraphs>89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2013-03-11T16:19:20Z</dcterms:created>
  <dc:creator>profesor</dc:creator>
  <dc:description/>
  <dc:language>cs-CZ</dc:language>
  <cp:lastModifiedBy/>
  <dcterms:modified xsi:type="dcterms:W3CDTF">2020-04-16T23:44:48Z</dcterms:modified>
  <cp:revision>110</cp:revision>
  <dc:subject/>
  <dc:title>Prezentace aplikace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15</vt:i4>
  </property>
</Properties>
</file>