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D182-EAAF-40E7-8D90-9515A9CD11DB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162B-B5D5-495E-BE38-F974539F2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254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D182-EAAF-40E7-8D90-9515A9CD11DB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162B-B5D5-495E-BE38-F974539F2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16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D182-EAAF-40E7-8D90-9515A9CD11DB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162B-B5D5-495E-BE38-F974539F2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49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D182-EAAF-40E7-8D90-9515A9CD11DB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162B-B5D5-495E-BE38-F974539F2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30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D182-EAAF-40E7-8D90-9515A9CD11DB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162B-B5D5-495E-BE38-F974539F2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82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D182-EAAF-40E7-8D90-9515A9CD11DB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162B-B5D5-495E-BE38-F974539F2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93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D182-EAAF-40E7-8D90-9515A9CD11DB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162B-B5D5-495E-BE38-F974539F2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48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D182-EAAF-40E7-8D90-9515A9CD11DB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162B-B5D5-495E-BE38-F974539F2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50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D182-EAAF-40E7-8D90-9515A9CD11DB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162B-B5D5-495E-BE38-F974539F2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35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D182-EAAF-40E7-8D90-9515A9CD11DB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162B-B5D5-495E-BE38-F974539F2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719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4D182-EAAF-40E7-8D90-9515A9CD11DB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162B-B5D5-495E-BE38-F974539F2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35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4D182-EAAF-40E7-8D90-9515A9CD11DB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C162B-B5D5-495E-BE38-F974539F2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95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 idx="4294967295"/>
          </p:nvPr>
        </p:nvSpPr>
        <p:spPr>
          <a:xfrm>
            <a:off x="721519" y="2132856"/>
            <a:ext cx="7772400" cy="1470025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VY_42_INOVACE_59_Základy </a:t>
            </a:r>
            <a:r>
              <a:rPr lang="cs-CZ" sz="3200" b="1" smtClean="0"/>
              <a:t>finanční matematiky</a:t>
            </a:r>
            <a:endParaRPr lang="cs-CZ" sz="3200" b="1" dirty="0" smtClean="0"/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5373688"/>
            <a:ext cx="571500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2" name="TextovéPole 2"/>
          <p:cNvSpPr txBox="1">
            <a:spLocks noChangeArrowheads="1"/>
          </p:cNvSpPr>
          <p:nvPr/>
        </p:nvSpPr>
        <p:spPr bwMode="auto">
          <a:xfrm>
            <a:off x="611188" y="1484313"/>
            <a:ext cx="7993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cs-CZ">
                <a:latin typeface="Arial" charset="0"/>
                <a:cs typeface="Arial" charset="0"/>
              </a:rPr>
              <a:t>Základní škola a Mateřská škola Choustník, okres Tábor</a:t>
            </a:r>
            <a:endParaRPr lang="cs-CZ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2706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Základy finanční matematiky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85740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Základní pojmy:</a:t>
            </a:r>
          </a:p>
          <a:p>
            <a:r>
              <a:rPr lang="cs-CZ" sz="2800" b="1" i="1" dirty="0" smtClean="0">
                <a:solidFill>
                  <a:srgbClr val="FF0000"/>
                </a:solidFill>
              </a:rPr>
              <a:t>Jistina</a:t>
            </a:r>
            <a:r>
              <a:rPr lang="cs-CZ" sz="2800" dirty="0" smtClean="0"/>
              <a:t>: částka, která byla půjčena jiné osobě či bance ( </a:t>
            </a:r>
            <a:r>
              <a:rPr lang="cs-CZ" sz="2800" b="1" i="1" dirty="0" smtClean="0">
                <a:solidFill>
                  <a:srgbClr val="FF0000"/>
                </a:solidFill>
              </a:rPr>
              <a:t>J</a:t>
            </a:r>
            <a:r>
              <a:rPr lang="cs-CZ" sz="2800" dirty="0" smtClean="0"/>
              <a:t> ).</a:t>
            </a:r>
          </a:p>
          <a:p>
            <a:r>
              <a:rPr lang="cs-CZ" sz="2800" b="1" i="1" dirty="0" smtClean="0">
                <a:solidFill>
                  <a:srgbClr val="FF0000"/>
                </a:solidFill>
              </a:rPr>
              <a:t>Úroková míra</a:t>
            </a:r>
            <a:r>
              <a:rPr lang="cs-CZ" sz="2800" dirty="0" smtClean="0"/>
              <a:t>: výše úroku za dané období v procentech (</a:t>
            </a:r>
            <a:r>
              <a:rPr lang="cs-CZ" sz="2800" b="1" i="1" dirty="0" smtClean="0">
                <a:solidFill>
                  <a:srgbClr val="FF0000"/>
                </a:solidFill>
              </a:rPr>
              <a:t>p</a:t>
            </a:r>
            <a:r>
              <a:rPr lang="cs-CZ" sz="2800" dirty="0" smtClean="0"/>
              <a:t>).</a:t>
            </a:r>
          </a:p>
          <a:p>
            <a:r>
              <a:rPr lang="cs-CZ" sz="2800" b="1" i="1" dirty="0" smtClean="0">
                <a:solidFill>
                  <a:srgbClr val="FF0000"/>
                </a:solidFill>
              </a:rPr>
              <a:t>Úrok</a:t>
            </a:r>
            <a:r>
              <a:rPr lang="cs-CZ" sz="2800" dirty="0" smtClean="0"/>
              <a:t>: částka v Kč, kterou získá věřitel ( ten, kdo peníze půjčil ) za určité časové období ( </a:t>
            </a:r>
            <a:r>
              <a:rPr lang="cs-CZ" sz="2800" b="1" i="1" dirty="0" smtClean="0">
                <a:solidFill>
                  <a:srgbClr val="FF0000"/>
                </a:solidFill>
              </a:rPr>
              <a:t>ú</a:t>
            </a:r>
            <a:r>
              <a:rPr lang="cs-CZ" sz="2800" dirty="0" smtClean="0"/>
              <a:t> ).</a:t>
            </a:r>
          </a:p>
          <a:p>
            <a:r>
              <a:rPr lang="cs-CZ" sz="2800" b="1" i="1" dirty="0" smtClean="0">
                <a:solidFill>
                  <a:srgbClr val="FF0000"/>
                </a:solidFill>
              </a:rPr>
              <a:t>Úrokovací období</a:t>
            </a:r>
            <a:r>
              <a:rPr lang="cs-CZ" sz="2800" dirty="0" smtClean="0"/>
              <a:t>: doba, za kterou se z dané jistiny připisuje úrok ( rok, pololetí, čtvrtletí, měsíc 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9473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Jednoduché úrokování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052737"/>
            <a:ext cx="8219256" cy="432047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Doba půjčky nepřesáhne jedno úrokovací období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57200" y="1484784"/>
                <a:ext cx="8291264" cy="5112568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 smtClean="0"/>
                  <a:t>Jaký úrok si připíše ke konci roku na svém účtu pan </a:t>
                </a:r>
                <a:r>
                  <a:rPr lang="cs-CZ" b="1" dirty="0" err="1" smtClean="0"/>
                  <a:t>Šetřílek</a:t>
                </a:r>
                <a:r>
                  <a:rPr lang="cs-CZ" b="1" dirty="0" smtClean="0"/>
                  <a:t>, který si 1. dubna uložil na běžný účet prémie ve výši 40 000 Kč? Výše úroku je na tomto účtu 2,6 % a úrok podléhá 15% zdanění.</a:t>
                </a:r>
              </a:p>
              <a:p>
                <a:r>
                  <a:rPr lang="cs-CZ" dirty="0" smtClean="0"/>
                  <a:t>Počáteční jistina: 40 000</a:t>
                </a:r>
              </a:p>
              <a:p>
                <a:r>
                  <a:rPr lang="cs-CZ" dirty="0" smtClean="0"/>
                  <a:t>Úroková míra: 2,6% ročně</a:t>
                </a:r>
              </a:p>
              <a:p>
                <a:r>
                  <a:rPr lang="cs-CZ" u="sng" dirty="0" smtClean="0"/>
                  <a:t>Úrokovací doba: 9 měsíců</a:t>
                </a:r>
                <a:endParaRPr lang="cs-CZ" dirty="0" smtClean="0"/>
              </a:p>
              <a:p>
                <a:r>
                  <a:rPr lang="cs-CZ" dirty="0" smtClean="0"/>
                  <a:t>Za 1 rok by úrok činil 2,6% z 40 000 = 0,026 . 40 000 = 1040 Kč</a:t>
                </a:r>
              </a:p>
              <a:p>
                <a:r>
                  <a:rPr lang="cs-CZ" smtClean="0"/>
                  <a:t>Za </a:t>
                </a:r>
                <a:r>
                  <a:rPr lang="cs-CZ"/>
                  <a:t>9</a:t>
                </a:r>
                <a:r>
                  <a:rPr lang="cs-CZ" smtClean="0"/>
                  <a:t> </a:t>
                </a:r>
                <a:r>
                  <a:rPr lang="cs-CZ" dirty="0" smtClean="0"/>
                  <a:t>měsíců dostane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cs-CZ" dirty="0" smtClean="0"/>
                  <a:t> z 1040 Kč = 780 Kč</a:t>
                </a:r>
              </a:p>
              <a:p>
                <a:r>
                  <a:rPr lang="cs-CZ" dirty="0" smtClean="0"/>
                  <a:t>Po zdanění zbyde 85% z 780 Kč = 663 Kč</a:t>
                </a:r>
              </a:p>
              <a:p>
                <a:r>
                  <a:rPr lang="cs-CZ" b="1" dirty="0" smtClean="0"/>
                  <a:t>Pan </a:t>
                </a:r>
                <a:r>
                  <a:rPr lang="cs-CZ" b="1" dirty="0" err="1" smtClean="0"/>
                  <a:t>Šetřílek</a:t>
                </a:r>
                <a:r>
                  <a:rPr lang="cs-CZ" b="1" dirty="0" smtClean="0"/>
                  <a:t> si na konci roku připíše úrok 663 Kč.</a:t>
                </a: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"/>
              </p:nvPr>
            </p:nvSpPr>
            <p:spPr>
              <a:xfrm>
                <a:off x="457200" y="1484784"/>
                <a:ext cx="8291264" cy="5112568"/>
              </a:xfrm>
              <a:blipFill rotWithShape="1">
                <a:blip r:embed="rId2"/>
                <a:stretch>
                  <a:fillRect l="-221" t="-1551" r="-13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042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181</Words>
  <Application>Microsoft Office PowerPoint</Application>
  <PresentationFormat>Předvádění na obrazovce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 Math</vt:lpstr>
      <vt:lpstr>Motiv systému Office</vt:lpstr>
      <vt:lpstr>VY_42_INOVACE_59_Základy finanční matematiky</vt:lpstr>
      <vt:lpstr>Základy finanční matematiky</vt:lpstr>
      <vt:lpstr>Jednoduché úrokování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finanční matematiky</dc:title>
  <dc:creator>Vagnerova</dc:creator>
  <cp:lastModifiedBy>Křepelová Alena</cp:lastModifiedBy>
  <cp:revision>9</cp:revision>
  <dcterms:created xsi:type="dcterms:W3CDTF">2011-05-07T21:27:09Z</dcterms:created>
  <dcterms:modified xsi:type="dcterms:W3CDTF">2020-04-03T10:09:30Z</dcterms:modified>
</cp:coreProperties>
</file>