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7"/>
  </p:notesMasterIdLst>
  <p:sldIdLst>
    <p:sldId id="265" r:id="rId2"/>
    <p:sldId id="269" r:id="rId3"/>
    <p:sldId id="271" r:id="rId4"/>
    <p:sldId id="274" r:id="rId5"/>
    <p:sldId id="275" r:id="rId6"/>
    <p:sldId id="272" r:id="rId7"/>
    <p:sldId id="277" r:id="rId8"/>
    <p:sldId id="276" r:id="rId9"/>
    <p:sldId id="267" r:id="rId10"/>
    <p:sldId id="268" r:id="rId11"/>
    <p:sldId id="261" r:id="rId12"/>
    <p:sldId id="278" r:id="rId13"/>
    <p:sldId id="279" r:id="rId14"/>
    <p:sldId id="264" r:id="rId15"/>
    <p:sldId id="25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54" d="100"/>
          <a:sy n="54" d="100"/>
        </p:scale>
        <p:origin x="1640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C04FF-F2AD-4D03-B083-525C695CD0F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EDA8B-DF92-454E-951C-CBC509FC4B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7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D918-CD15-4242-B967-2E143060AF6E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B181-1A66-4F58-AAB9-31A01D8A1054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DEC5-9769-4798-8ABD-F3282E47ECBC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D510-F0BF-4689-86AE-2DEFE4D2E03D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BCC3-37EF-47A2-9DCD-C1F3070F554B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2ED4-E49B-4197-A5C8-C6034BF9843B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8C40-0442-48CD-BCBC-A6FFD49CAE23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130F-7189-476E-ABB4-FE55702C1C74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A588-3E70-4CE6-B5F0-5F460B0D6639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FDB3-ABC3-4E62-BC8E-BE63CF8068EF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F7F7-F546-4415-9639-FF06DF15991A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596C06-1432-46DD-9AFC-183DBA1DDFB0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95C1553-5D48-48E8-9337-CA2D7FBD6D0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08712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cs-CZ" sz="6600" b="1" dirty="0" smtClean="0">
                <a:solidFill>
                  <a:schemeClr val="tx1"/>
                </a:solidFill>
              </a:rPr>
              <a:t>Povrch válce</a:t>
            </a:r>
            <a:endParaRPr lang="cs-CZ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9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FF0000"/>
                </a:solidFill>
              </a:rPr>
              <a:t>Převeď: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7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             </a:t>
            </a:r>
          </a:p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           72 m</a:t>
            </a:r>
            <a:r>
              <a:rPr lang="cs-CZ" sz="2800" b="1" dirty="0" smtClean="0">
                <a:latin typeface="Candara"/>
              </a:rPr>
              <a:t>² =   dm²                       0,564 dm² = cm² 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  132 cm² =   dm²                        4m² 5 dm²=  m² 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  0, 147m²=  cm²                                 6 ha   =  a 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     456 a  =   ha                          257,4  m²   =  a 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       9  m² =   ha                               123 cm² =  m²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7689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44973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                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                72 </a:t>
            </a:r>
            <a:r>
              <a:rPr lang="cs-CZ" b="1" dirty="0"/>
              <a:t>m² = </a:t>
            </a:r>
            <a:r>
              <a:rPr lang="cs-CZ" b="1" dirty="0" smtClean="0">
                <a:solidFill>
                  <a:srgbClr val="C00000"/>
                </a:solidFill>
              </a:rPr>
              <a:t>7200</a:t>
            </a:r>
            <a:r>
              <a:rPr lang="cs-CZ" b="1" dirty="0" smtClean="0"/>
              <a:t>  </a:t>
            </a:r>
            <a:r>
              <a:rPr lang="cs-CZ" b="1" dirty="0"/>
              <a:t>dm²                       0,564 dm² </a:t>
            </a:r>
            <a:r>
              <a:rPr lang="cs-CZ" b="1" dirty="0" smtClean="0"/>
              <a:t>= </a:t>
            </a:r>
            <a:r>
              <a:rPr lang="cs-CZ" b="1" dirty="0" smtClean="0">
                <a:solidFill>
                  <a:srgbClr val="C00000"/>
                </a:solidFill>
              </a:rPr>
              <a:t>56,4</a:t>
            </a:r>
            <a:r>
              <a:rPr lang="cs-CZ" b="1" dirty="0" smtClean="0"/>
              <a:t> </a:t>
            </a:r>
            <a:r>
              <a:rPr lang="cs-CZ" b="1" dirty="0"/>
              <a:t>cm² </a:t>
            </a:r>
          </a:p>
          <a:p>
            <a:pPr marL="0" indent="0">
              <a:buNone/>
            </a:pPr>
            <a:r>
              <a:rPr lang="cs-CZ" b="1" dirty="0"/>
              <a:t>            132 cm² </a:t>
            </a:r>
            <a:r>
              <a:rPr lang="cs-CZ" b="1" dirty="0" smtClean="0"/>
              <a:t> = </a:t>
            </a:r>
            <a:r>
              <a:rPr lang="cs-CZ" b="1" dirty="0" smtClean="0">
                <a:solidFill>
                  <a:srgbClr val="C00000"/>
                </a:solidFill>
              </a:rPr>
              <a:t>1,32</a:t>
            </a:r>
            <a:r>
              <a:rPr lang="cs-CZ" b="1" dirty="0" smtClean="0"/>
              <a:t>    dm²                        </a:t>
            </a:r>
            <a:r>
              <a:rPr lang="cs-CZ" b="1" dirty="0"/>
              <a:t>4m² 5 dm²= </a:t>
            </a:r>
            <a:r>
              <a:rPr lang="cs-CZ" b="1" dirty="0" smtClean="0">
                <a:solidFill>
                  <a:srgbClr val="C00000"/>
                </a:solidFill>
              </a:rPr>
              <a:t>4,05</a:t>
            </a:r>
            <a:r>
              <a:rPr lang="cs-CZ" b="1" dirty="0" smtClean="0"/>
              <a:t> </a:t>
            </a:r>
            <a:r>
              <a:rPr lang="cs-CZ" b="1" dirty="0"/>
              <a:t>m² </a:t>
            </a:r>
          </a:p>
          <a:p>
            <a:pPr marL="0" indent="0">
              <a:buNone/>
            </a:pPr>
            <a:r>
              <a:rPr lang="cs-CZ" b="1" dirty="0"/>
              <a:t>            0, 147m²= </a:t>
            </a:r>
            <a:r>
              <a:rPr lang="cs-CZ" b="1" dirty="0" smtClean="0">
                <a:solidFill>
                  <a:srgbClr val="C00000"/>
                </a:solidFill>
              </a:rPr>
              <a:t>1470</a:t>
            </a:r>
            <a:r>
              <a:rPr lang="cs-CZ" b="1" dirty="0" smtClean="0"/>
              <a:t>  cm²                                6 </a:t>
            </a:r>
            <a:r>
              <a:rPr lang="cs-CZ" b="1" dirty="0"/>
              <a:t>ha  </a:t>
            </a:r>
            <a:r>
              <a:rPr lang="cs-CZ" b="1" dirty="0" smtClean="0"/>
              <a:t>  </a:t>
            </a:r>
            <a:r>
              <a:rPr lang="cs-CZ" b="1" dirty="0"/>
              <a:t>=  </a:t>
            </a:r>
            <a:r>
              <a:rPr lang="cs-CZ" b="1" dirty="0" smtClean="0">
                <a:solidFill>
                  <a:srgbClr val="C00000"/>
                </a:solidFill>
              </a:rPr>
              <a:t>60</a:t>
            </a:r>
            <a:r>
              <a:rPr lang="cs-CZ" b="1" dirty="0" smtClean="0"/>
              <a:t> a 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            456 a  </a:t>
            </a:r>
            <a:r>
              <a:rPr lang="cs-CZ" b="1" dirty="0" smtClean="0"/>
              <a:t> =  </a:t>
            </a:r>
            <a:r>
              <a:rPr lang="cs-CZ" b="1" dirty="0" smtClean="0">
                <a:solidFill>
                  <a:srgbClr val="C00000"/>
                </a:solidFill>
              </a:rPr>
              <a:t>4,56</a:t>
            </a:r>
            <a:r>
              <a:rPr lang="cs-CZ" b="1" dirty="0" smtClean="0"/>
              <a:t>  </a:t>
            </a:r>
            <a:r>
              <a:rPr lang="cs-CZ" b="1" dirty="0"/>
              <a:t>ha                          257,4  m²  </a:t>
            </a:r>
            <a:r>
              <a:rPr lang="cs-CZ" b="1" dirty="0" smtClean="0"/>
              <a:t>=  </a:t>
            </a:r>
            <a:r>
              <a:rPr lang="cs-CZ" b="1" dirty="0" smtClean="0">
                <a:solidFill>
                  <a:srgbClr val="C00000"/>
                </a:solidFill>
              </a:rPr>
              <a:t>2,574 </a:t>
            </a:r>
            <a:r>
              <a:rPr lang="cs-CZ" b="1" dirty="0" smtClean="0"/>
              <a:t>a 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              9  m² </a:t>
            </a:r>
            <a:r>
              <a:rPr lang="cs-CZ" b="1" dirty="0" smtClean="0"/>
              <a:t> = </a:t>
            </a:r>
            <a:r>
              <a:rPr lang="cs-CZ" b="1" dirty="0" smtClean="0">
                <a:solidFill>
                  <a:srgbClr val="C00000"/>
                </a:solidFill>
              </a:rPr>
              <a:t>0,0009</a:t>
            </a:r>
            <a:r>
              <a:rPr lang="cs-CZ" b="1" dirty="0" smtClean="0"/>
              <a:t>  </a:t>
            </a:r>
            <a:r>
              <a:rPr lang="cs-CZ" b="1" dirty="0"/>
              <a:t>ha                            </a:t>
            </a:r>
            <a:r>
              <a:rPr lang="cs-CZ" b="1" dirty="0" smtClean="0"/>
              <a:t>13 </a:t>
            </a:r>
            <a:r>
              <a:rPr lang="cs-CZ" b="1" dirty="0"/>
              <a:t>cm² = </a:t>
            </a:r>
            <a:r>
              <a:rPr lang="cs-CZ" b="1" dirty="0" smtClean="0">
                <a:solidFill>
                  <a:srgbClr val="C00000"/>
                </a:solidFill>
              </a:rPr>
              <a:t>0,0013</a:t>
            </a:r>
            <a:r>
              <a:rPr lang="cs-CZ" b="1" dirty="0" smtClean="0"/>
              <a:t> </a:t>
            </a:r>
            <a:r>
              <a:rPr lang="cs-CZ" b="1" dirty="0"/>
              <a:t>m²</a:t>
            </a:r>
          </a:p>
          <a:p>
            <a:pPr marL="0" indent="0">
              <a:buNone/>
            </a:pPr>
            <a:r>
              <a:rPr lang="cs-CZ" b="1" dirty="0"/>
              <a:t>        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tx1"/>
                </a:solidFill>
              </a:rPr>
              <a:t>Řešení: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7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09330"/>
            <a:ext cx="7543800" cy="67931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Příklady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cs-CZ" sz="2600" dirty="0" smtClean="0"/>
              <a:t>Vypočítejte povrch válce, je-li poloměr podstavy 8 cm a výška 3 cm.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2960" y="2172707"/>
            <a:ext cx="30956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600" dirty="0" smtClean="0">
                <a:latin typeface="+mn-lt"/>
              </a:rPr>
              <a:t>r </a:t>
            </a:r>
            <a:r>
              <a:rPr lang="cs-CZ" sz="2600" dirty="0">
                <a:latin typeface="+mn-lt"/>
              </a:rPr>
              <a:t>= 8</a:t>
            </a:r>
            <a:r>
              <a:rPr lang="cs-CZ" sz="2600" dirty="0" smtClean="0">
                <a:latin typeface="+mn-lt"/>
              </a:rPr>
              <a:t> cm</a:t>
            </a:r>
          </a:p>
          <a:p>
            <a:pPr eaLnBrk="1" hangingPunct="1"/>
            <a:r>
              <a:rPr lang="cs-CZ" sz="2600" dirty="0">
                <a:latin typeface="+mn-lt"/>
              </a:rPr>
              <a:t>v</a:t>
            </a:r>
            <a:r>
              <a:rPr lang="cs-CZ" sz="2600" dirty="0" smtClean="0">
                <a:latin typeface="+mn-lt"/>
              </a:rPr>
              <a:t> = 4 cm</a:t>
            </a:r>
            <a:endParaRPr lang="cs-CZ" sz="2600" dirty="0">
              <a:latin typeface="+mn-lt"/>
            </a:endParaRPr>
          </a:p>
          <a:p>
            <a:pPr eaLnBrk="1" hangingPunct="1"/>
            <a:r>
              <a:rPr lang="cs-CZ" sz="2600" u="sng" dirty="0">
                <a:latin typeface="+mn-lt"/>
              </a:rPr>
              <a:t>S</a:t>
            </a:r>
            <a:r>
              <a:rPr lang="cs-CZ" sz="2600" u="sng" dirty="0" smtClean="0">
                <a:latin typeface="+mn-lt"/>
              </a:rPr>
              <a:t> </a:t>
            </a:r>
            <a:r>
              <a:rPr lang="cs-CZ" sz="2600" u="sng" dirty="0">
                <a:latin typeface="+mn-lt"/>
              </a:rPr>
              <a:t>= ? </a:t>
            </a:r>
            <a:r>
              <a:rPr lang="cs-CZ" sz="2600" u="sng" dirty="0" smtClean="0">
                <a:latin typeface="+mn-lt"/>
              </a:rPr>
              <a:t>cm</a:t>
            </a:r>
            <a:r>
              <a:rPr lang="cs-CZ" sz="2600" u="sng" baseline="30000" dirty="0">
                <a:latin typeface="+mn-lt"/>
              </a:rPr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323299" y="2195944"/>
            <a:ext cx="380327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dirty="0"/>
              <a:t>S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cs-CZ" sz="2600" dirty="0" smtClean="0"/>
              <a:t>2</a:t>
            </a:r>
            <a:r>
              <a:rPr lang="el-GR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r(r + v)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2∙3,14∙8(8 + 4)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/>
              <a:t>S</a:t>
            </a:r>
            <a:r>
              <a:rPr lang="cs-CZ" sz="2600" u="dbl" dirty="0" smtClean="0"/>
              <a:t> </a:t>
            </a:r>
            <a:r>
              <a:rPr lang="cs-CZ" sz="2600" u="dbl" dirty="0"/>
              <a:t>= </a:t>
            </a:r>
            <a:r>
              <a:rPr lang="cs-CZ" sz="2600" u="dbl" dirty="0" smtClean="0"/>
              <a:t> 602,88 cm</a:t>
            </a:r>
            <a:r>
              <a:rPr lang="cs-CZ" sz="2600" u="dbl" baseline="30000" dirty="0" smtClean="0"/>
              <a:t>2 </a:t>
            </a:r>
            <a:r>
              <a:rPr lang="cs-CZ" sz="2600" u="dbl" dirty="0" smtClean="0"/>
              <a:t>(602,9 cm</a:t>
            </a:r>
            <a:r>
              <a:rPr lang="cs-CZ" sz="2600" u="dbl" baseline="30000" dirty="0" smtClean="0"/>
              <a:t>2</a:t>
            </a:r>
            <a:r>
              <a:rPr lang="cs-CZ" sz="2600" u="dbl" dirty="0" smtClean="0"/>
              <a:t>)</a:t>
            </a:r>
            <a:endParaRPr lang="cs-CZ" sz="2600" u="dbl" dirty="0"/>
          </a:p>
        </p:txBody>
      </p:sp>
    </p:spTree>
    <p:extLst>
      <p:ext uri="{BB962C8B-B14F-4D97-AF65-F5344CB8AC3E}">
        <p14:creationId xmlns:p14="http://schemas.microsoft.com/office/powerpoint/2010/main" val="34069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Úlohy :</a:t>
            </a:r>
          </a:p>
          <a:p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79712" y="599783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Vypočítej povrch válce, který má poloměr 6 cm a výšku 15 cm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916832"/>
            <a:ext cx="4608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 = 6 cm</a:t>
            </a:r>
          </a:p>
          <a:p>
            <a:r>
              <a:rPr lang="cs-CZ" sz="2800" dirty="0" smtClean="0"/>
              <a:t>v = 15 cm</a:t>
            </a:r>
          </a:p>
          <a:p>
            <a:r>
              <a:rPr lang="cs-CZ" sz="2800" dirty="0" smtClean="0"/>
              <a:t>S = ? cm</a:t>
            </a:r>
            <a:r>
              <a:rPr lang="cs-CZ" sz="2800" baseline="30000" dirty="0" smtClean="0"/>
              <a:t>2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573016"/>
            <a:ext cx="4608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2</a:t>
            </a:r>
            <a:r>
              <a:rPr lang="el-GR" sz="3200" dirty="0" smtClean="0"/>
              <a:t>π</a:t>
            </a:r>
            <a:r>
              <a:rPr lang="cs-CZ" sz="3200" dirty="0" smtClean="0"/>
              <a:t> . r</a:t>
            </a:r>
            <a:r>
              <a:rPr lang="cs-CZ" sz="3200" baseline="30000" dirty="0" smtClean="0"/>
              <a:t>2 </a:t>
            </a:r>
            <a:r>
              <a:rPr lang="cs-CZ" sz="3200" dirty="0" smtClean="0"/>
              <a:t>+</a:t>
            </a:r>
            <a:r>
              <a:rPr lang="cs-CZ" sz="3200" baseline="30000" dirty="0" smtClean="0"/>
              <a:t> </a:t>
            </a:r>
            <a:r>
              <a:rPr lang="cs-CZ" sz="3200" dirty="0" smtClean="0"/>
              <a:t>2</a:t>
            </a:r>
            <a:r>
              <a:rPr lang="el-GR" sz="3200" dirty="0" smtClean="0"/>
              <a:t> π</a:t>
            </a:r>
            <a:r>
              <a:rPr lang="cs-CZ" sz="3200" dirty="0" err="1" smtClean="0"/>
              <a:t>rv</a:t>
            </a:r>
            <a:endParaRPr lang="cs-CZ" sz="3200" dirty="0" smtClean="0"/>
          </a:p>
          <a:p>
            <a:r>
              <a:rPr lang="cs-CZ" sz="3200" dirty="0" smtClean="0"/>
              <a:t>S = 2.3,14.6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+ 2.3,14.6.15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76564" y="3505363"/>
            <a:ext cx="3743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2</a:t>
            </a:r>
            <a:r>
              <a:rPr lang="el-GR" sz="3200" dirty="0" smtClean="0"/>
              <a:t>π</a:t>
            </a:r>
            <a:r>
              <a:rPr lang="cs-CZ" sz="3200" dirty="0" smtClean="0"/>
              <a:t> r(</a:t>
            </a:r>
            <a:r>
              <a:rPr lang="cs-CZ" sz="3200" dirty="0" err="1" smtClean="0"/>
              <a:t>r+v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S = 2.3,14.6.(6+15)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15816" y="4786777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791,28 cm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5322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59" cy="435334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Vypočítej povrch válce, ve kterém je průměr podstavy 6 cm. Výška válce je rovna dvojnásobku průměru podstavy. 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cs-CZ" b="1" dirty="0" smtClean="0">
                <a:solidFill>
                  <a:srgbClr val="FF0000"/>
                </a:solidFill>
              </a:rPr>
              <a:t>d = 6cm </a:t>
            </a:r>
            <a:r>
              <a:rPr lang="cs-CZ" b="1" dirty="0" smtClean="0">
                <a:solidFill>
                  <a:srgbClr val="FF0000"/>
                </a:solidFill>
                <a:latin typeface="Cambria Math"/>
                <a:ea typeface="Cambria Math"/>
              </a:rPr>
              <a:t>⇒ r = 3cm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rgbClr val="FF0000"/>
                </a:solidFill>
              </a:rPr>
              <a:t>Příklad: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1619672" y="3140968"/>
            <a:ext cx="1562472" cy="914400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619672" y="4941168"/>
            <a:ext cx="1562472" cy="914400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>
            <a:stCxn id="3" idx="2"/>
            <a:endCxn id="5" idx="2"/>
          </p:cNvCxnSpPr>
          <p:nvPr/>
        </p:nvCxnSpPr>
        <p:spPr>
          <a:xfrm>
            <a:off x="1619672" y="3598168"/>
            <a:ext cx="0" cy="180020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stCxn id="3" idx="6"/>
            <a:endCxn id="5" idx="6"/>
          </p:cNvCxnSpPr>
          <p:nvPr/>
        </p:nvCxnSpPr>
        <p:spPr>
          <a:xfrm>
            <a:off x="3182144" y="3598168"/>
            <a:ext cx="0" cy="180020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stCxn id="5" idx="2"/>
            <a:endCxn id="5" idx="6"/>
          </p:cNvCxnSpPr>
          <p:nvPr/>
        </p:nvCxnSpPr>
        <p:spPr>
          <a:xfrm>
            <a:off x="1619672" y="5398368"/>
            <a:ext cx="15624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907704" y="53983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d=6cm</a:t>
            </a:r>
            <a:endParaRPr lang="cs-CZ" b="1" dirty="0"/>
          </a:p>
        </p:txBody>
      </p:sp>
      <p:sp>
        <p:nvSpPr>
          <p:cNvPr id="13" name="Pravá složená závorka 12"/>
          <p:cNvSpPr/>
          <p:nvPr/>
        </p:nvSpPr>
        <p:spPr>
          <a:xfrm>
            <a:off x="3182144" y="3598168"/>
            <a:ext cx="381744" cy="1800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63888" y="44982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V= 2.6 = 12cm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067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45624" cy="125272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tx1"/>
                </a:solidFill>
              </a:rPr>
              <a:t>Řešení: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700808"/>
            <a:ext cx="8640960" cy="4425355"/>
          </a:xfrm>
        </p:spPr>
        <p:txBody>
          <a:bodyPr/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000099"/>
                </a:solidFill>
              </a:rPr>
              <a:t>S = 2Sp + </a:t>
            </a:r>
            <a:r>
              <a:rPr lang="cs-CZ" sz="3600" b="1" dirty="0" err="1" smtClean="0">
                <a:solidFill>
                  <a:srgbClr val="000099"/>
                </a:solidFill>
              </a:rPr>
              <a:t>Spl</a:t>
            </a: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sz="3600" b="1" dirty="0" smtClean="0">
                <a:solidFill>
                  <a:srgbClr val="000099"/>
                </a:solidFill>
              </a:rPr>
              <a:t>S = 2</a:t>
            </a:r>
            <a:r>
              <a:rPr lang="el-GR" sz="3600" b="1" dirty="0" smtClean="0">
                <a:solidFill>
                  <a:srgbClr val="000099"/>
                </a:solidFill>
              </a:rPr>
              <a:t>π</a:t>
            </a:r>
            <a:r>
              <a:rPr lang="cs-CZ" sz="3600" b="1" dirty="0" smtClean="0">
                <a:solidFill>
                  <a:srgbClr val="000099"/>
                </a:solidFill>
              </a:rPr>
              <a:t>r</a:t>
            </a: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² + 2</a:t>
            </a:r>
            <a:r>
              <a:rPr lang="el-GR" sz="3600" b="1" dirty="0" smtClean="0">
                <a:solidFill>
                  <a:srgbClr val="000099"/>
                </a:solidFill>
                <a:latin typeface="Candara"/>
              </a:rPr>
              <a:t>π</a:t>
            </a:r>
            <a:r>
              <a:rPr lang="cs-CZ" sz="3600" b="1" dirty="0" err="1" smtClean="0">
                <a:solidFill>
                  <a:srgbClr val="000099"/>
                </a:solidFill>
                <a:latin typeface="Candara"/>
              </a:rPr>
              <a:t>rv</a:t>
            </a:r>
            <a:endParaRPr lang="cs-CZ" sz="3600" b="1" dirty="0" smtClean="0">
              <a:solidFill>
                <a:srgbClr val="000099"/>
              </a:solidFill>
              <a:latin typeface="Candara"/>
            </a:endParaRPr>
          </a:p>
          <a:p>
            <a:pPr marL="0" indent="0">
              <a:buNone/>
            </a:pP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S = 2</a:t>
            </a:r>
            <a:r>
              <a:rPr lang="el-GR" sz="3600" b="1" dirty="0" smtClean="0">
                <a:solidFill>
                  <a:srgbClr val="000099"/>
                </a:solidFill>
                <a:latin typeface="Candara"/>
              </a:rPr>
              <a:t>π</a:t>
            </a: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r . (</a:t>
            </a:r>
            <a:r>
              <a:rPr lang="cs-CZ" sz="3600" b="1" dirty="0" err="1" smtClean="0">
                <a:solidFill>
                  <a:srgbClr val="000099"/>
                </a:solidFill>
                <a:latin typeface="Candara"/>
              </a:rPr>
              <a:t>r+v</a:t>
            </a: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)</a:t>
            </a:r>
          </a:p>
          <a:p>
            <a:pPr marL="0" indent="0">
              <a:buNone/>
            </a:pP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S = 6,28 . 3 . (3+12)</a:t>
            </a:r>
          </a:p>
          <a:p>
            <a:pPr marL="0" indent="0">
              <a:buNone/>
            </a:pPr>
            <a:r>
              <a:rPr lang="cs-CZ" sz="3600" b="1" u="sng" dirty="0" smtClean="0">
                <a:solidFill>
                  <a:srgbClr val="FF0000"/>
                </a:solidFill>
                <a:latin typeface="Candara"/>
              </a:rPr>
              <a:t>S = 282,6 cm² </a:t>
            </a:r>
          </a:p>
          <a:p>
            <a:pPr marL="0" indent="0">
              <a:buNone/>
            </a:pPr>
            <a:r>
              <a:rPr lang="cs-CZ" sz="3600" b="1" u="sng" dirty="0" smtClean="0">
                <a:solidFill>
                  <a:srgbClr val="FF0000"/>
                </a:solidFill>
                <a:latin typeface="Candara"/>
              </a:rPr>
              <a:t>Povrch válce je 282,6 cm².</a:t>
            </a:r>
          </a:p>
          <a:p>
            <a:pPr marL="0" indent="0">
              <a:buNone/>
            </a:pPr>
            <a:endParaRPr lang="cs-CZ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17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S</a:t>
            </a:r>
            <a:r>
              <a:rPr lang="cs-CZ" b="1" dirty="0" smtClean="0">
                <a:solidFill>
                  <a:schemeClr val="accent2"/>
                </a:solidFill>
              </a:rPr>
              <a:t>íť válce:</a:t>
            </a:r>
            <a:endParaRPr lang="cs-CZ" b="1" dirty="0">
              <a:solidFill>
                <a:schemeClr val="accent2"/>
              </a:solidFill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32"/>
          <a:stretch/>
        </p:blipFill>
        <p:spPr>
          <a:xfrm>
            <a:off x="4866395" y="2217123"/>
            <a:ext cx="3298506" cy="2960184"/>
          </a:xfrm>
          <a:prstGeom prst="rect">
            <a:avLst/>
          </a:prstGeom>
        </p:spPr>
      </p:pic>
      <p:grpSp>
        <p:nvGrpSpPr>
          <p:cNvPr id="10" name="Skupina 9"/>
          <p:cNvGrpSpPr/>
          <p:nvPr/>
        </p:nvGrpSpPr>
        <p:grpSpPr>
          <a:xfrm>
            <a:off x="1378039" y="2581482"/>
            <a:ext cx="3593206" cy="2398863"/>
            <a:chOff x="1378039" y="2581482"/>
            <a:chExt cx="3593206" cy="2398863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254"/>
            <a:stretch/>
          </p:blipFill>
          <p:spPr>
            <a:xfrm>
              <a:off x="1378039" y="2581482"/>
              <a:ext cx="1918953" cy="2398863"/>
            </a:xfrm>
            <a:prstGeom prst="rect">
              <a:avLst/>
            </a:prstGeom>
          </p:spPr>
        </p:pic>
        <p:sp>
          <p:nvSpPr>
            <p:cNvPr id="9" name="Čárový bublinový popisek 2 (bez ohraničení) 8"/>
            <p:cNvSpPr/>
            <p:nvPr/>
          </p:nvSpPr>
          <p:spPr>
            <a:xfrm>
              <a:off x="3631842" y="3199489"/>
              <a:ext cx="1339403" cy="399245"/>
            </a:xfrm>
            <a:prstGeom prst="callout2">
              <a:avLst>
                <a:gd name="adj1" fmla="val 54234"/>
                <a:gd name="adj2" fmla="val 6090"/>
                <a:gd name="adj3" fmla="val 57459"/>
                <a:gd name="adj4" fmla="val -22436"/>
                <a:gd name="adj5" fmla="val 112500"/>
                <a:gd name="adj6" fmla="val -46667"/>
              </a:avLst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cs-CZ" dirty="0" smtClean="0"/>
                <a:t>plášť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05200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09330"/>
            <a:ext cx="7543800" cy="67931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Příklady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cs-CZ" sz="2600" dirty="0" smtClean="0"/>
              <a:t>Narýsuj síť válce, je-li poloměr podstavy 2 cm a výška válce 4 cm. 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47163" y="4483882"/>
            <a:ext cx="380327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dirty="0" smtClean="0"/>
              <a:t>op </a:t>
            </a:r>
            <a:r>
              <a:rPr lang="cs-CZ" sz="2600" dirty="0"/>
              <a:t>= </a:t>
            </a:r>
            <a:r>
              <a:rPr lang="cs-CZ" sz="2600" dirty="0" smtClean="0"/>
              <a:t>2</a:t>
            </a:r>
            <a:r>
              <a:rPr lang="el-GR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2∙3,14∙2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 smtClean="0"/>
              <a:t>op </a:t>
            </a:r>
            <a:r>
              <a:rPr lang="cs-CZ" sz="2600" u="dbl" dirty="0"/>
              <a:t>= </a:t>
            </a:r>
            <a:r>
              <a:rPr lang="cs-CZ" sz="2600" u="dbl" dirty="0" smtClean="0"/>
              <a:t> 12,56 cm (12,6 cm)</a:t>
            </a:r>
            <a:endParaRPr lang="cs-CZ" sz="2600" u="dbl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17" r="33347"/>
          <a:stretch/>
        </p:blipFill>
        <p:spPr>
          <a:xfrm>
            <a:off x="1126901" y="2128972"/>
            <a:ext cx="1603419" cy="195483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113"/>
          <a:stretch/>
        </p:blipFill>
        <p:spPr>
          <a:xfrm>
            <a:off x="4241152" y="2329603"/>
            <a:ext cx="4176137" cy="328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9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457200" y="3357563"/>
            <a:ext cx="3960813" cy="143986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1500188" y="4797425"/>
            <a:ext cx="1873250" cy="1873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Síť válce</a:t>
            </a:r>
          </a:p>
        </p:txBody>
      </p:sp>
      <p:sp>
        <p:nvSpPr>
          <p:cNvPr id="25" name="Elipsa 24"/>
          <p:cNvSpPr/>
          <p:nvPr/>
        </p:nvSpPr>
        <p:spPr>
          <a:xfrm>
            <a:off x="1500188" y="1484313"/>
            <a:ext cx="1873250" cy="1873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pSp>
        <p:nvGrpSpPr>
          <p:cNvPr id="2" name="Skupina 34"/>
          <p:cNvGrpSpPr>
            <a:grpSpLocks/>
          </p:cNvGrpSpPr>
          <p:nvPr/>
        </p:nvGrpSpPr>
        <p:grpSpPr bwMode="auto">
          <a:xfrm>
            <a:off x="2339975" y="2312988"/>
            <a:ext cx="215900" cy="215900"/>
            <a:chOff x="2339913" y="2312926"/>
            <a:chExt cx="216024" cy="216024"/>
          </a:xfrm>
        </p:grpSpPr>
        <p:cxnSp>
          <p:nvCxnSpPr>
            <p:cNvPr id="31" name="Přímá spojovací čára 30"/>
            <p:cNvCxnSpPr/>
            <p:nvPr/>
          </p:nvCxnSpPr>
          <p:spPr>
            <a:xfrm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Skupina 35"/>
          <p:cNvGrpSpPr>
            <a:grpSpLocks/>
          </p:cNvGrpSpPr>
          <p:nvPr/>
        </p:nvGrpSpPr>
        <p:grpSpPr bwMode="auto">
          <a:xfrm>
            <a:off x="2339975" y="5626100"/>
            <a:ext cx="215900" cy="215900"/>
            <a:chOff x="2339913" y="2312926"/>
            <a:chExt cx="216024" cy="216024"/>
          </a:xfrm>
        </p:grpSpPr>
        <p:cxnSp>
          <p:nvCxnSpPr>
            <p:cNvPr id="39" name="Přímá spojovací čára 38"/>
            <p:cNvCxnSpPr/>
            <p:nvPr/>
          </p:nvCxnSpPr>
          <p:spPr>
            <a:xfrm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rot="5400000"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Přímá spojovací čára 43"/>
          <p:cNvCxnSpPr>
            <a:endCxn id="25" idx="1"/>
          </p:cNvCxnSpPr>
          <p:nvPr/>
        </p:nvCxnSpPr>
        <p:spPr>
          <a:xfrm flipH="1" flipV="1">
            <a:off x="1774825" y="1758950"/>
            <a:ext cx="673100" cy="6619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2065338" y="1758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50" name="Přímá spojovací čára 49"/>
          <p:cNvCxnSpPr>
            <a:endCxn id="27" idx="3"/>
          </p:cNvCxnSpPr>
          <p:nvPr/>
        </p:nvCxnSpPr>
        <p:spPr>
          <a:xfrm flipH="1">
            <a:off x="1774825" y="5734050"/>
            <a:ext cx="673100" cy="6619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081213" y="5913438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2657475" y="2128838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2657475" y="5441950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2035175" y="3746500"/>
            <a:ext cx="700088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pl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4979988" y="1836738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5003800" y="3063875"/>
            <a:ext cx="700088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pl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5703888" y="1876425"/>
            <a:ext cx="3400425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...... obsah podstavy</a:t>
            </a:r>
            <a:endParaRPr lang="cs-CZ" sz="2800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5703888" y="3063875"/>
            <a:ext cx="29210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...... obsah pláště</a:t>
            </a:r>
            <a:endParaRPr lang="cs-CZ" sz="2800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3" grpId="0"/>
      <p:bldP spid="25" grpId="0" animBg="1"/>
      <p:bldP spid="49" grpId="0"/>
      <p:bldP spid="52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457200" y="3357563"/>
            <a:ext cx="3960813" cy="143986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6" name="Přímá spojovací čára 25"/>
          <p:cNvCxnSpPr/>
          <p:nvPr/>
        </p:nvCxnSpPr>
        <p:spPr>
          <a:xfrm>
            <a:off x="457200" y="4797425"/>
            <a:ext cx="3960813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a 26"/>
          <p:cNvSpPr/>
          <p:nvPr/>
        </p:nvSpPr>
        <p:spPr>
          <a:xfrm>
            <a:off x="1500188" y="4797425"/>
            <a:ext cx="1873250" cy="1873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Výpočet S</a:t>
            </a:r>
            <a:r>
              <a:rPr lang="cs-CZ" altLang="cs-CZ" baseline="-25000" smtClean="0"/>
              <a:t>p</a:t>
            </a:r>
            <a:r>
              <a:rPr lang="cs-CZ" altLang="cs-CZ" smtClean="0"/>
              <a:t>, S</a:t>
            </a:r>
            <a:r>
              <a:rPr lang="cs-CZ" altLang="cs-CZ" baseline="-25000" smtClean="0"/>
              <a:t>pl</a:t>
            </a:r>
          </a:p>
        </p:txBody>
      </p:sp>
      <p:sp>
        <p:nvSpPr>
          <p:cNvPr id="25" name="Elipsa 24"/>
          <p:cNvSpPr/>
          <p:nvPr/>
        </p:nvSpPr>
        <p:spPr>
          <a:xfrm>
            <a:off x="1500188" y="1484313"/>
            <a:ext cx="1873250" cy="1873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pSp>
        <p:nvGrpSpPr>
          <p:cNvPr id="2" name="Skupina 34"/>
          <p:cNvGrpSpPr>
            <a:grpSpLocks/>
          </p:cNvGrpSpPr>
          <p:nvPr/>
        </p:nvGrpSpPr>
        <p:grpSpPr bwMode="auto">
          <a:xfrm>
            <a:off x="2339975" y="2312988"/>
            <a:ext cx="215900" cy="215900"/>
            <a:chOff x="2339913" y="2312926"/>
            <a:chExt cx="216024" cy="216024"/>
          </a:xfrm>
        </p:grpSpPr>
        <p:cxnSp>
          <p:nvCxnSpPr>
            <p:cNvPr id="31" name="Přímá spojovací čára 30"/>
            <p:cNvCxnSpPr/>
            <p:nvPr/>
          </p:nvCxnSpPr>
          <p:spPr>
            <a:xfrm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Skupina 35"/>
          <p:cNvGrpSpPr>
            <a:grpSpLocks/>
          </p:cNvGrpSpPr>
          <p:nvPr/>
        </p:nvGrpSpPr>
        <p:grpSpPr bwMode="auto">
          <a:xfrm>
            <a:off x="2339975" y="5626100"/>
            <a:ext cx="215900" cy="215900"/>
            <a:chOff x="2339913" y="2312926"/>
            <a:chExt cx="216024" cy="216024"/>
          </a:xfrm>
        </p:grpSpPr>
        <p:cxnSp>
          <p:nvCxnSpPr>
            <p:cNvPr id="39" name="Přímá spojovací čára 38"/>
            <p:cNvCxnSpPr/>
            <p:nvPr/>
          </p:nvCxnSpPr>
          <p:spPr>
            <a:xfrm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rot="5400000"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Přímá spojovací čára 43"/>
          <p:cNvCxnSpPr>
            <a:endCxn id="25" idx="1"/>
          </p:cNvCxnSpPr>
          <p:nvPr/>
        </p:nvCxnSpPr>
        <p:spPr>
          <a:xfrm flipH="1" flipV="1">
            <a:off x="1774825" y="1758950"/>
            <a:ext cx="673100" cy="6619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2065338" y="1758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50" name="Přímá spojovací čára 49"/>
          <p:cNvCxnSpPr>
            <a:endCxn id="27" idx="3"/>
          </p:cNvCxnSpPr>
          <p:nvPr/>
        </p:nvCxnSpPr>
        <p:spPr>
          <a:xfrm flipH="1">
            <a:off x="1774825" y="5734050"/>
            <a:ext cx="673100" cy="6619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081213" y="5913438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54" name="Přímá spojovací čára 53"/>
          <p:cNvCxnSpPr/>
          <p:nvPr/>
        </p:nvCxnSpPr>
        <p:spPr>
          <a:xfrm>
            <a:off x="4418013" y="3357563"/>
            <a:ext cx="0" cy="143986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4418013" y="3870325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00B050"/>
                </a:solidFill>
              </a:rPr>
              <a:t>v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2657475" y="2128838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2657475" y="5441950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2035175" y="3746500"/>
            <a:ext cx="700088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pl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2033588" y="4305300"/>
            <a:ext cx="160492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 dirty="0" smtClean="0">
                <a:solidFill>
                  <a:srgbClr val="7030A0"/>
                </a:solidFill>
              </a:rPr>
              <a:t>Op = 2 </a:t>
            </a:r>
            <a:r>
              <a:rPr lang="cs-CZ" altLang="cs-CZ" sz="2600" b="1" i="1" dirty="0">
                <a:solidFill>
                  <a:srgbClr val="7030A0"/>
                </a:solidFill>
                <a:sym typeface="Symbol" panose="05050102010706020507" pitchFamily="18" charset="2"/>
              </a:rPr>
              <a:t></a:t>
            </a:r>
            <a:r>
              <a:rPr lang="cs-CZ" altLang="cs-CZ" sz="2400" b="1" i="1" dirty="0">
                <a:solidFill>
                  <a:srgbClr val="7030A0"/>
                </a:solidFill>
                <a:sym typeface="Symbol" panose="05050102010706020507" pitchFamily="18" charset="2"/>
              </a:rPr>
              <a:t> r</a:t>
            </a:r>
            <a:endParaRPr lang="cs-CZ" altLang="cs-CZ" sz="24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ovnice" r:id="rId3" imgW="914400" imgH="215640" progId="Equation.3">
                  <p:embed/>
                </p:oleObj>
              </mc:Choice>
              <mc:Fallback>
                <p:oleObj name="Rovnice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ovéPole 33"/>
          <p:cNvSpPr txBox="1"/>
          <p:nvPr/>
        </p:nvSpPr>
        <p:spPr>
          <a:xfrm>
            <a:off x="5003800" y="2005013"/>
            <a:ext cx="2176463" cy="7699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4000" b="1" i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</a:t>
            </a:r>
            <a:r>
              <a:rPr lang="cs-CZ" sz="4000" b="1" i="1" baseline="-25000" dirty="0" err="1">
                <a:solidFill>
                  <a:srgbClr val="FF0000"/>
                </a:solidFill>
                <a:latin typeface="Arial" charset="0"/>
                <a:cs typeface="Arial" charset="0"/>
              </a:rPr>
              <a:t>p</a:t>
            </a:r>
            <a:r>
              <a:rPr lang="cs-CZ" sz="4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 = </a:t>
            </a:r>
            <a:r>
              <a:rPr lang="cs-CZ" sz="4400" b="1" i="1" dirty="0">
                <a:solidFill>
                  <a:srgbClr val="FF0000"/>
                </a:solidFill>
                <a:latin typeface="Arial" charset="0"/>
                <a:cs typeface="Arial" charset="0"/>
                <a:sym typeface="Symbol"/>
              </a:rPr>
              <a:t> </a:t>
            </a:r>
            <a:r>
              <a:rPr lang="cs-CZ" sz="4000" b="1" i="1" dirty="0">
                <a:solidFill>
                  <a:srgbClr val="FF0000"/>
                </a:solidFill>
                <a:latin typeface="Arial" charset="0"/>
                <a:cs typeface="Arial" charset="0"/>
                <a:sym typeface="Symbol"/>
              </a:rPr>
              <a:t>r</a:t>
            </a:r>
            <a:r>
              <a:rPr lang="cs-CZ" sz="4000" b="1" i="1" baseline="30000" dirty="0">
                <a:solidFill>
                  <a:srgbClr val="FF0000"/>
                </a:solidFill>
                <a:latin typeface="Arial" charset="0"/>
                <a:cs typeface="Arial" charset="0"/>
                <a:sym typeface="Symbol"/>
              </a:rPr>
              <a:t>2</a:t>
            </a:r>
            <a:endParaRPr lang="cs-CZ" sz="4000" b="1" i="1" baseline="300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003800" y="3746500"/>
            <a:ext cx="2751138" cy="7699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4000" b="1" i="1">
                <a:solidFill>
                  <a:srgbClr val="FF0000"/>
                </a:solidFill>
              </a:rPr>
              <a:t>S</a:t>
            </a:r>
            <a:r>
              <a:rPr lang="cs-CZ" altLang="cs-CZ" sz="4000" b="1" i="1" baseline="-25000">
                <a:solidFill>
                  <a:srgbClr val="FF0000"/>
                </a:solidFill>
              </a:rPr>
              <a:t>pl</a:t>
            </a:r>
            <a:r>
              <a:rPr lang="cs-CZ" altLang="cs-CZ" sz="4000" b="1" i="1">
                <a:solidFill>
                  <a:srgbClr val="FF0000"/>
                </a:solidFill>
              </a:rPr>
              <a:t> = 2</a:t>
            </a:r>
            <a:r>
              <a:rPr lang="cs-CZ" altLang="cs-CZ" sz="4400" b="1" i="1">
                <a:solidFill>
                  <a:srgbClr val="FF0000"/>
                </a:solidFill>
                <a:sym typeface="Symbol" panose="05050102010706020507" pitchFamily="18" charset="2"/>
              </a:rPr>
              <a:t></a:t>
            </a:r>
            <a:r>
              <a:rPr lang="cs-CZ" altLang="cs-CZ" sz="4000" b="1" i="1">
                <a:solidFill>
                  <a:srgbClr val="FF0000"/>
                </a:solidFill>
                <a:sym typeface="Symbol" panose="05050102010706020507" pitchFamily="18" charset="2"/>
              </a:rPr>
              <a:t> r.v</a:t>
            </a:r>
            <a:endParaRPr lang="cs-CZ" altLang="cs-CZ" sz="4000" b="1" i="1" baseline="30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2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3" grpId="0"/>
      <p:bldP spid="25" grpId="0" animBg="1"/>
      <p:bldP spid="49" grpId="0"/>
      <p:bldP spid="52" grpId="0"/>
      <p:bldP spid="55" grpId="0"/>
      <p:bldP spid="59" grpId="0"/>
      <p:bldP spid="60" grpId="0"/>
      <p:bldP spid="61" grpId="0"/>
      <p:bldP spid="29" grpId="0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23031"/>
            <a:ext cx="7920880" cy="830997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solidFill>
                  <a:schemeClr val="bg1"/>
                </a:solidFill>
              </a:rPr>
              <a:t>1) Vypočítej obsah pláště válce, který má výšku 18 cm a poloměr podstavy 5 cm.</a:t>
            </a:r>
            <a:endParaRPr lang="cs-CZ" sz="2400" i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99592" y="2420888"/>
            <a:ext cx="2808312" cy="14184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878151" y="1506488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919714" y="3839344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>
            <a:endCxn id="5" idx="6"/>
          </p:cNvCxnSpPr>
          <p:nvPr/>
        </p:nvCxnSpPr>
        <p:spPr>
          <a:xfrm>
            <a:off x="2335351" y="1963688"/>
            <a:ext cx="457200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834114" y="1772816"/>
            <a:ext cx="137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r=5cm</a:t>
            </a:r>
            <a:endParaRPr lang="cs-CZ" i="1" dirty="0">
              <a:solidFill>
                <a:srgbClr val="FF0000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523037" y="2420888"/>
            <a:ext cx="0" cy="1418456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851920" y="29969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v=18cm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292080" y="246682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 smtClean="0">
                <a:solidFill>
                  <a:srgbClr val="CC66FF"/>
                </a:solidFill>
              </a:rPr>
              <a:t>Spl</a:t>
            </a:r>
            <a:r>
              <a:rPr lang="cs-CZ" sz="2400" i="1" dirty="0" smtClean="0">
                <a:solidFill>
                  <a:srgbClr val="CC66FF"/>
                </a:solidFill>
              </a:rPr>
              <a:t> = 2</a:t>
            </a:r>
            <a:r>
              <a:rPr lang="el-GR" sz="2400" i="1" dirty="0" smtClean="0">
                <a:solidFill>
                  <a:srgbClr val="CC66FF"/>
                </a:solidFill>
              </a:rPr>
              <a:t>π</a:t>
            </a:r>
            <a:r>
              <a:rPr lang="cs-CZ" sz="2400" i="1" dirty="0" err="1" smtClean="0">
                <a:solidFill>
                  <a:srgbClr val="CC66FF"/>
                </a:solidFill>
              </a:rPr>
              <a:t>rv</a:t>
            </a:r>
            <a:endParaRPr lang="cs-CZ" sz="2400" i="1" dirty="0" smtClean="0">
              <a:solidFill>
                <a:srgbClr val="CC66FF"/>
              </a:solidFill>
            </a:endParaRPr>
          </a:p>
          <a:p>
            <a:r>
              <a:rPr lang="cs-CZ" sz="2400" i="1" dirty="0" err="1" smtClean="0">
                <a:solidFill>
                  <a:srgbClr val="CC66FF"/>
                </a:solidFill>
              </a:rPr>
              <a:t>Spl</a:t>
            </a:r>
            <a:r>
              <a:rPr lang="cs-CZ" sz="2400" i="1" dirty="0" smtClean="0">
                <a:solidFill>
                  <a:srgbClr val="CC66FF"/>
                </a:solidFill>
              </a:rPr>
              <a:t> = 2.3,14.5.18</a:t>
            </a:r>
          </a:p>
          <a:p>
            <a:r>
              <a:rPr lang="cs-CZ" sz="2400" i="1" dirty="0" err="1" smtClean="0">
                <a:solidFill>
                  <a:srgbClr val="CC66FF"/>
                </a:solidFill>
              </a:rPr>
              <a:t>Spl</a:t>
            </a:r>
            <a:r>
              <a:rPr lang="cs-CZ" sz="2400" i="1" dirty="0" smtClean="0">
                <a:solidFill>
                  <a:srgbClr val="CC66FF"/>
                </a:solidFill>
              </a:rPr>
              <a:t> = </a:t>
            </a:r>
            <a:r>
              <a:rPr lang="cs-CZ" sz="2400" b="1" i="1" dirty="0" smtClean="0">
                <a:solidFill>
                  <a:srgbClr val="FF0000"/>
                </a:solidFill>
              </a:rPr>
              <a:t>562,2 cm²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99592" y="510698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Obsah pláště válce je 562,2 cm².</a:t>
            </a:r>
            <a:endParaRPr lang="cs-CZ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3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764704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2. Vypočítej obsah pláště válce, který má výšku 30 mm a průměr 50 cm.</a:t>
            </a:r>
          </a:p>
          <a:p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2204864"/>
            <a:ext cx="489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d = 50 cm		r = 25 cm </a:t>
            </a:r>
          </a:p>
          <a:p>
            <a:r>
              <a:rPr lang="cs-CZ" sz="3200" dirty="0" smtClean="0"/>
              <a:t>v = 30 mm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27984" y="311281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3300"/>
                </a:solidFill>
              </a:rPr>
              <a:t>POZOR NA JEDNOTKY</a:t>
            </a:r>
            <a:endParaRPr lang="cs-CZ" sz="3200" dirty="0">
              <a:solidFill>
                <a:srgbClr val="FF33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55776" y="2672652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3cm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328248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? cm</a:t>
            </a:r>
            <a:r>
              <a:rPr lang="cs-CZ" sz="3200" baseline="30000" dirty="0"/>
              <a:t>2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4149080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S</a:t>
            </a:r>
            <a:r>
              <a:rPr lang="cs-CZ" sz="3200" baseline="-25000" dirty="0" err="1" smtClean="0"/>
              <a:t>pl</a:t>
            </a:r>
            <a:r>
              <a:rPr lang="cs-CZ" sz="3200" dirty="0" smtClean="0"/>
              <a:t>= 2</a:t>
            </a:r>
            <a:r>
              <a:rPr lang="el-GR" sz="3200" dirty="0" smtClean="0"/>
              <a:t> π</a:t>
            </a:r>
            <a:r>
              <a:rPr lang="cs-CZ" sz="3200" dirty="0" err="1" smtClean="0"/>
              <a:t>r.v</a:t>
            </a:r>
            <a:endParaRPr lang="cs-CZ" sz="3200" dirty="0" smtClean="0"/>
          </a:p>
          <a:p>
            <a:r>
              <a:rPr lang="cs-CZ" sz="3200" dirty="0" err="1" smtClean="0"/>
              <a:t>S</a:t>
            </a:r>
            <a:r>
              <a:rPr lang="cs-CZ" sz="3200" baseline="-25000" dirty="0" err="1" smtClean="0"/>
              <a:t>pl</a:t>
            </a:r>
            <a:r>
              <a:rPr lang="cs-CZ" sz="3200" dirty="0" smtClean="0"/>
              <a:t>= 2.3,14.25.3</a:t>
            </a:r>
          </a:p>
          <a:p>
            <a:r>
              <a:rPr lang="cs-CZ" sz="3200" dirty="0" err="1" smtClean="0"/>
              <a:t>S</a:t>
            </a:r>
            <a:r>
              <a:rPr lang="cs-CZ" sz="3200" baseline="-25000" dirty="0" err="1" smtClean="0"/>
              <a:t>pl</a:t>
            </a:r>
            <a:r>
              <a:rPr lang="cs-CZ" sz="3200" dirty="0" smtClean="0"/>
              <a:t>= 471 cm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211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Povrch válce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7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5061396" y="2047741"/>
            <a:ext cx="3305363" cy="415717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cs-CZ" sz="2600" dirty="0" smtClean="0"/>
              <a:t>S </a:t>
            </a:r>
            <a:r>
              <a:rPr lang="cs-CZ" sz="2600" dirty="0"/>
              <a:t>= </a:t>
            </a:r>
            <a:r>
              <a:rPr lang="cs-CZ" sz="2600" dirty="0" smtClean="0"/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</a:t>
            </a:r>
            <a:r>
              <a:rPr lang="cs-CZ" sz="2600" dirty="0" smtClean="0"/>
              <a:t>S</a:t>
            </a:r>
            <a:r>
              <a:rPr lang="cs-CZ" sz="2600" baseline="-25000" dirty="0" smtClean="0"/>
              <a:t>p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</a:t>
            </a:r>
            <a:r>
              <a:rPr lang="cs-CZ" sz="2600" dirty="0" err="1" smtClean="0"/>
              <a:t>S</a:t>
            </a:r>
            <a:r>
              <a:rPr lang="cs-CZ" sz="2600" baseline="-25000" dirty="0" err="1" smtClean="0"/>
              <a:t>pl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600" dirty="0" smtClean="0"/>
          </a:p>
          <a:p>
            <a:endParaRPr lang="cs-CZ" sz="2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 – poloměr podstavy</a:t>
            </a:r>
          </a:p>
          <a:p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– výška válce</a:t>
            </a:r>
          </a:p>
          <a:p>
            <a:r>
              <a:rPr lang="cs-CZ" sz="2300" dirty="0" err="1"/>
              <a:t>S</a:t>
            </a:r>
            <a:r>
              <a:rPr lang="cs-CZ" sz="2300" baseline="-25000" dirty="0" err="1"/>
              <a:t>p</a:t>
            </a:r>
            <a:r>
              <a:rPr lang="cs-CZ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obsah podstavy</a:t>
            </a:r>
          </a:p>
          <a:p>
            <a:r>
              <a:rPr lang="cs-CZ" sz="2300" dirty="0" err="1" smtClean="0"/>
              <a:t>S</a:t>
            </a:r>
            <a:r>
              <a:rPr lang="cs-CZ" sz="2300" baseline="-25000" dirty="0" err="1" smtClean="0"/>
              <a:t>pl</a:t>
            </a:r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obsah </a:t>
            </a:r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pláště</a:t>
            </a:r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06497" y="2562897"/>
            <a:ext cx="2635982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600" b="1" dirty="0">
                <a:solidFill>
                  <a:schemeClr val="accent2"/>
                </a:solidFill>
              </a:rPr>
              <a:t>S = 2</a:t>
            </a:r>
            <a:r>
              <a:rPr lang="el-GR" sz="2600" b="1" dirty="0">
                <a:solidFill>
                  <a:schemeClr val="accent2"/>
                </a:solidFill>
              </a:rPr>
              <a:t>π</a:t>
            </a:r>
            <a:r>
              <a:rPr lang="cs-CZ" sz="2600" b="1" dirty="0">
                <a:solidFill>
                  <a:schemeClr val="accent2"/>
                </a:solidFill>
              </a:rPr>
              <a:t>r</a:t>
            </a:r>
            <a:r>
              <a:rPr lang="cs-CZ" sz="2600" b="1" baseline="30000" dirty="0">
                <a:solidFill>
                  <a:schemeClr val="accent2"/>
                </a:solidFill>
              </a:rPr>
              <a:t>2</a:t>
            </a:r>
            <a:r>
              <a:rPr lang="cs-CZ" sz="2600" b="1" dirty="0">
                <a:solidFill>
                  <a:schemeClr val="accent2"/>
                </a:solidFill>
              </a:rPr>
              <a:t> + 2</a:t>
            </a:r>
            <a:r>
              <a:rPr lang="el-GR" sz="2600" b="1" dirty="0">
                <a:solidFill>
                  <a:schemeClr val="accent2"/>
                </a:solidFill>
              </a:rPr>
              <a:t>π</a:t>
            </a:r>
            <a:r>
              <a:rPr lang="cs-CZ" sz="2600" b="1" dirty="0" err="1">
                <a:solidFill>
                  <a:schemeClr val="accent2"/>
                </a:solidFill>
              </a:rPr>
              <a:t>rv</a:t>
            </a:r>
            <a:endParaRPr lang="cs-CZ" sz="2600" b="1" dirty="0">
              <a:solidFill>
                <a:schemeClr val="accent2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606497" y="3280059"/>
            <a:ext cx="2635982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600" b="1" dirty="0">
                <a:solidFill>
                  <a:schemeClr val="accent2"/>
                </a:solidFill>
              </a:rPr>
              <a:t>S = 2</a:t>
            </a:r>
            <a:r>
              <a:rPr lang="el-GR" sz="2600" b="1" dirty="0">
                <a:solidFill>
                  <a:schemeClr val="accent2"/>
                </a:solidFill>
              </a:rPr>
              <a:t>π</a:t>
            </a:r>
            <a:r>
              <a:rPr lang="cs-CZ" sz="2600" b="1" dirty="0" smtClean="0">
                <a:solidFill>
                  <a:schemeClr val="accent2"/>
                </a:solidFill>
              </a:rPr>
              <a:t>r(r + v)</a:t>
            </a:r>
            <a:endParaRPr lang="cs-CZ" sz="2600" b="1" dirty="0">
              <a:solidFill>
                <a:schemeClr val="accent2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17" y="3656592"/>
            <a:ext cx="2970727" cy="254832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54"/>
          <a:stretch/>
        </p:blipFill>
        <p:spPr>
          <a:xfrm>
            <a:off x="3155324" y="2134557"/>
            <a:ext cx="1310262" cy="163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251521" y="404665"/>
            <a:ext cx="8640959" cy="60485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Opakování: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                                             </a:t>
            </a:r>
            <a:r>
              <a:rPr lang="cs-CZ" sz="3200" b="1" dirty="0" smtClean="0">
                <a:solidFill>
                  <a:srgbClr val="000099"/>
                </a:solidFill>
              </a:rPr>
              <a:t>S = 2Sp + </a:t>
            </a:r>
            <a:r>
              <a:rPr lang="cs-CZ" sz="3200" b="1" dirty="0" err="1" smtClean="0">
                <a:solidFill>
                  <a:srgbClr val="000099"/>
                </a:solidFill>
              </a:rPr>
              <a:t>Spl</a:t>
            </a:r>
            <a:endParaRPr lang="cs-CZ" sz="3200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sz="3200" b="1" dirty="0"/>
              <a:t> </a:t>
            </a:r>
            <a:r>
              <a:rPr lang="cs-CZ" sz="3200" b="1" dirty="0" smtClean="0"/>
              <a:t>                                            </a:t>
            </a:r>
            <a:r>
              <a:rPr lang="cs-CZ" sz="3200" b="1" dirty="0" smtClean="0">
                <a:solidFill>
                  <a:srgbClr val="000099"/>
                </a:solidFill>
              </a:rPr>
              <a:t>S = 2</a:t>
            </a:r>
            <a:r>
              <a:rPr lang="el-GR" sz="3200" b="1" dirty="0" smtClean="0">
                <a:solidFill>
                  <a:srgbClr val="000099"/>
                </a:solidFill>
              </a:rPr>
              <a:t>π</a:t>
            </a:r>
            <a:r>
              <a:rPr lang="cs-CZ" sz="3200" b="1" dirty="0" smtClean="0">
                <a:solidFill>
                  <a:srgbClr val="000099"/>
                </a:solidFill>
              </a:rPr>
              <a:t>r</a:t>
            </a:r>
            <a:r>
              <a:rPr lang="cs-CZ" sz="3200" b="1" dirty="0" smtClean="0">
                <a:solidFill>
                  <a:srgbClr val="000099"/>
                </a:solidFill>
                <a:latin typeface="Candara"/>
              </a:rPr>
              <a:t>² + 2</a:t>
            </a:r>
            <a:r>
              <a:rPr lang="el-GR" sz="3200" b="1" dirty="0" smtClean="0">
                <a:solidFill>
                  <a:srgbClr val="000099"/>
                </a:solidFill>
                <a:latin typeface="Candara"/>
              </a:rPr>
              <a:t>π</a:t>
            </a:r>
            <a:r>
              <a:rPr lang="cs-CZ" sz="3200" b="1" dirty="0" err="1" smtClean="0">
                <a:solidFill>
                  <a:srgbClr val="000099"/>
                </a:solidFill>
                <a:latin typeface="Candara"/>
              </a:rPr>
              <a:t>rv</a:t>
            </a:r>
            <a:endParaRPr lang="cs-CZ" sz="3200" b="1" dirty="0" smtClean="0">
              <a:solidFill>
                <a:srgbClr val="000099"/>
              </a:solidFill>
              <a:latin typeface="Candara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000099"/>
                </a:solidFill>
                <a:latin typeface="Candara"/>
              </a:rPr>
              <a:t> </a:t>
            </a:r>
            <a:r>
              <a:rPr lang="cs-CZ" sz="3200" b="1" dirty="0" smtClean="0">
                <a:solidFill>
                  <a:srgbClr val="000099"/>
                </a:solidFill>
                <a:latin typeface="Candara"/>
              </a:rPr>
              <a:t>                                            </a:t>
            </a:r>
            <a:r>
              <a:rPr lang="cs-CZ" sz="3200" b="1" u="sng" dirty="0" smtClean="0">
                <a:solidFill>
                  <a:srgbClr val="000099"/>
                </a:solidFill>
                <a:latin typeface="Candara"/>
              </a:rPr>
              <a:t>S = 2</a:t>
            </a:r>
            <a:r>
              <a:rPr lang="el-GR" sz="3200" b="1" u="sng" dirty="0" smtClean="0">
                <a:solidFill>
                  <a:srgbClr val="000099"/>
                </a:solidFill>
                <a:latin typeface="Candara"/>
              </a:rPr>
              <a:t>π</a:t>
            </a:r>
            <a:r>
              <a:rPr lang="cs-CZ" sz="3200" b="1" u="sng" dirty="0" smtClean="0">
                <a:solidFill>
                  <a:srgbClr val="000099"/>
                </a:solidFill>
                <a:latin typeface="Candara"/>
              </a:rPr>
              <a:t>r(r + v) </a:t>
            </a:r>
          </a:p>
          <a:p>
            <a:pPr marL="0" indent="0">
              <a:buNone/>
            </a:pPr>
            <a:endParaRPr lang="cs-CZ" sz="3200" b="1" u="sng" dirty="0">
              <a:solidFill>
                <a:srgbClr val="000099"/>
              </a:solidFill>
              <a:latin typeface="Candara"/>
            </a:endParaRPr>
          </a:p>
          <a:p>
            <a:pPr marL="0" indent="0"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Jednotky obsahu: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000099"/>
                </a:solidFill>
                <a:latin typeface="Candara"/>
              </a:rPr>
              <a:t> </a:t>
            </a:r>
            <a:r>
              <a:rPr lang="cs-CZ" sz="3200" b="1" dirty="0" smtClean="0">
                <a:solidFill>
                  <a:srgbClr val="000099"/>
                </a:solidFill>
                <a:latin typeface="Candara"/>
              </a:rPr>
              <a:t>km²       ha          a         m²        dm²        cm²        mm² </a:t>
            </a:r>
          </a:p>
          <a:p>
            <a:pPr marL="0" indent="0">
              <a:buNone/>
            </a:pPr>
            <a:r>
              <a:rPr lang="cs-CZ" sz="3200" b="1" dirty="0" smtClean="0">
                <a:solidFill>
                  <a:srgbClr val="FF0000"/>
                </a:solidFill>
                <a:latin typeface="Candara"/>
              </a:rPr>
              <a:t>      . 100       . 100   . 100    . 100      . 100       . 100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1988840"/>
            <a:ext cx="2880320" cy="10081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15616" y="1052736"/>
            <a:ext cx="914400" cy="93610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6" name="Ovál 5"/>
          <p:cNvSpPr/>
          <p:nvPr/>
        </p:nvSpPr>
        <p:spPr>
          <a:xfrm>
            <a:off x="1115616" y="2996952"/>
            <a:ext cx="914400" cy="93610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030016" y="2636912"/>
            <a:ext cx="131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r>
              <a:rPr lang="el-GR" b="1" dirty="0" smtClean="0"/>
              <a:t>π</a:t>
            </a:r>
            <a:r>
              <a:rPr lang="cs-CZ" b="1" dirty="0" smtClean="0"/>
              <a:t>r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59832" y="2348880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403648" y="3284984"/>
                <a:ext cx="626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latin typeface="Cambria Math"/>
                        </a:rPr>
                        <m:t>𝝅</m:t>
                      </m:r>
                      <m:r>
                        <a:rPr lang="cs-CZ" b="1" i="1" smtClean="0">
                          <a:latin typeface="Cambria Math"/>
                        </a:rPr>
                        <m:t>𝒓</m:t>
                      </m:r>
                      <m:r>
                        <a:rPr lang="cs-CZ" b="1" i="1" smtClean="0">
                          <a:latin typeface="Cambria Math"/>
                        </a:rPr>
                        <m:t>²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62636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115616" y="1412776"/>
                <a:ext cx="6419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>
                          <a:latin typeface="Cambria Math"/>
                        </a:rPr>
                        <m:t>𝝅</m:t>
                      </m:r>
                      <m:r>
                        <a:rPr lang="cs-CZ" b="1" i="1">
                          <a:latin typeface="Cambria Math"/>
                        </a:rPr>
                        <m:t>𝒓</m:t>
                      </m:r>
                      <m:r>
                        <a:rPr lang="cs-CZ" b="1" i="1">
                          <a:latin typeface="Cambria Math"/>
                        </a:rPr>
                        <m:t>²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412776"/>
                <a:ext cx="641931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hnutá šipka nahoru 10"/>
          <p:cNvSpPr/>
          <p:nvPr/>
        </p:nvSpPr>
        <p:spPr>
          <a:xfrm>
            <a:off x="755576" y="5013176"/>
            <a:ext cx="1152128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nahoru 11"/>
          <p:cNvSpPr/>
          <p:nvPr/>
        </p:nvSpPr>
        <p:spPr>
          <a:xfrm>
            <a:off x="2030016" y="5013176"/>
            <a:ext cx="1029816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nahoru 13"/>
          <p:cNvSpPr/>
          <p:nvPr/>
        </p:nvSpPr>
        <p:spPr>
          <a:xfrm>
            <a:off x="3224205" y="5013176"/>
            <a:ext cx="843739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hnutá šipka nahoru 15"/>
          <p:cNvSpPr/>
          <p:nvPr/>
        </p:nvSpPr>
        <p:spPr>
          <a:xfrm>
            <a:off x="4355976" y="5013176"/>
            <a:ext cx="864096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Zahnutá šipka nahoru 16"/>
          <p:cNvSpPr/>
          <p:nvPr/>
        </p:nvSpPr>
        <p:spPr>
          <a:xfrm>
            <a:off x="5652120" y="5013176"/>
            <a:ext cx="936104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Zahnutá šipka nahoru 18"/>
          <p:cNvSpPr/>
          <p:nvPr/>
        </p:nvSpPr>
        <p:spPr>
          <a:xfrm>
            <a:off x="7020272" y="5013176"/>
            <a:ext cx="936104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74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1511</TotalTime>
  <Words>554</Words>
  <Application>Microsoft Office PowerPoint</Application>
  <PresentationFormat>Předvádění na obrazovce (4:3)</PresentationFormat>
  <Paragraphs>117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Candara</vt:lpstr>
      <vt:lpstr>Georgia</vt:lpstr>
      <vt:lpstr>Symbol</vt:lpstr>
      <vt:lpstr>Vlnění</vt:lpstr>
      <vt:lpstr>Rovnice</vt:lpstr>
      <vt:lpstr>Povrch válce</vt:lpstr>
      <vt:lpstr>Síť válce:</vt:lpstr>
      <vt:lpstr>Příklady</vt:lpstr>
      <vt:lpstr>Síť válce</vt:lpstr>
      <vt:lpstr>Výpočet Sp, Spl</vt:lpstr>
      <vt:lpstr>Prezentace aplikace PowerPoint</vt:lpstr>
      <vt:lpstr>Prezentace aplikace PowerPoint</vt:lpstr>
      <vt:lpstr>Povrch válce</vt:lpstr>
      <vt:lpstr>Prezentace aplikace PowerPoint</vt:lpstr>
      <vt:lpstr>Převeď:</vt:lpstr>
      <vt:lpstr>Řešení:</vt:lpstr>
      <vt:lpstr>Příklady</vt:lpstr>
      <vt:lpstr>Prezentace aplikace PowerPoint</vt:lpstr>
      <vt:lpstr>Příklad:</vt:lpstr>
      <vt:lpstr>Řešení: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Délka</dc:title>
  <dc:creator>alena.cechova</dc:creator>
  <cp:lastModifiedBy>Křepelová Alena</cp:lastModifiedBy>
  <cp:revision>233</cp:revision>
  <dcterms:created xsi:type="dcterms:W3CDTF">2013-01-16T20:09:48Z</dcterms:created>
  <dcterms:modified xsi:type="dcterms:W3CDTF">2020-04-01T18:47:57Z</dcterms:modified>
</cp:coreProperties>
</file>