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sldIdLst>
    <p:sldId id="256" r:id="rId2"/>
    <p:sldId id="272" r:id="rId3"/>
    <p:sldId id="282" r:id="rId4"/>
    <p:sldId id="285" r:id="rId5"/>
    <p:sldId id="284" r:id="rId6"/>
    <p:sldId id="286" r:id="rId7"/>
    <p:sldId id="287" r:id="rId8"/>
    <p:sldId id="288" r:id="rId9"/>
    <p:sldId id="289" r:id="rId10"/>
    <p:sldId id="290" r:id="rId11"/>
    <p:sldId id="261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714852F-BFF0-451F-BF0F-6685539CB150}" type="datetimeFigureOut">
              <a:rPr lang="cs-CZ"/>
              <a:pPr>
                <a:defRPr/>
              </a:pPr>
              <a:t>02.04.2020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3AF8D84-621C-4697-8ED8-8B5EE572FA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82270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Elipsa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6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EEBBF8-5AF9-48C0-A0A4-A2B689F9B456}" type="datetimeFigureOut">
              <a:rPr lang="cs-CZ"/>
              <a:pPr>
                <a:defRPr/>
              </a:pPr>
              <a:t>02.04.2020</a:t>
            </a:fld>
            <a:endParaRPr lang="cs-CZ"/>
          </a:p>
        </p:txBody>
      </p:sp>
      <p:sp>
        <p:nvSpPr>
          <p:cNvPr id="7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2740A28-7928-4704-95B9-8DE1FA00C5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  <p:sndAc>
      <p:stSnd>
        <p:snd r:embed="rId1" name="camera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CC40F-AAC5-42E4-874B-28DC6DD7378B}" type="datetimeFigureOut">
              <a:rPr lang="cs-CZ"/>
              <a:pPr>
                <a:defRPr/>
              </a:pPr>
              <a:t>02.04.2020</a:t>
            </a:fld>
            <a:endParaRPr lang="cs-CZ"/>
          </a:p>
        </p:txBody>
      </p:sp>
      <p:sp>
        <p:nvSpPr>
          <p:cNvPr id="5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62EFF-BB53-42EF-93ED-F5CC1E913A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  <p:sndAc>
      <p:stSnd>
        <p:snd r:embed="rId1" name="camera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8C2A2-D863-4297-800A-7797280B83B6}" type="datetimeFigureOut">
              <a:rPr lang="cs-CZ"/>
              <a:pPr>
                <a:defRPr/>
              </a:pPr>
              <a:t>02.04.2020</a:t>
            </a:fld>
            <a:endParaRPr lang="cs-CZ"/>
          </a:p>
        </p:txBody>
      </p:sp>
      <p:sp>
        <p:nvSpPr>
          <p:cNvPr id="5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ED540-4CC4-4D22-BFA9-696778B5BC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  <p:sndAc>
      <p:stSnd>
        <p:snd r:embed="rId1" name="camera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65A3F-E746-4303-B431-B391D8B86E5C}" type="datetimeFigureOut">
              <a:rPr lang="cs-CZ"/>
              <a:pPr>
                <a:defRPr/>
              </a:pPr>
              <a:t>02.04.2020</a:t>
            </a:fld>
            <a:endParaRPr lang="cs-CZ"/>
          </a:p>
        </p:txBody>
      </p:sp>
      <p:sp>
        <p:nvSpPr>
          <p:cNvPr id="5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443A2-CD09-40F1-9D64-5DD5C4820E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  <p:sndAc>
      <p:stSnd>
        <p:snd r:embed="rId1" name="camera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Elipsa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F29DB85-ECB1-454C-952F-6FC6694771BC}" type="datetimeFigureOut">
              <a:rPr lang="cs-CZ"/>
              <a:pPr>
                <a:defRPr/>
              </a:pPr>
              <a:t>02.04.2020</a:t>
            </a:fld>
            <a:endParaRPr lang="cs-CZ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8B7A19A-617B-4291-9590-DC13A2DB59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  <p:sndAc>
      <p:stSnd>
        <p:snd r:embed="rId1" name="camera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EB002-5C43-4D1C-8956-B86ACEDC0DCA}" type="datetimeFigureOut">
              <a:rPr lang="cs-CZ"/>
              <a:pPr>
                <a:defRPr/>
              </a:pPr>
              <a:t>02.04.2020</a:t>
            </a:fld>
            <a:endParaRPr lang="cs-CZ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3DD0F-71EB-4BDB-A336-307A6E4944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  <p:sndAc>
      <p:stSnd>
        <p:snd r:embed="rId1" name="camera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23834BE-CC68-47B6-B263-09333CAF2775}" type="datetimeFigureOut">
              <a:rPr lang="cs-CZ"/>
              <a:pPr>
                <a:defRPr/>
              </a:pPr>
              <a:t>02.04.2020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64FE816-F434-4030-A66D-DE451C835C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A488E-4FE1-40EA-AEAF-89E3C2CDE6A2}" type="datetimeFigureOut">
              <a:rPr lang="cs-CZ"/>
              <a:pPr>
                <a:defRPr/>
              </a:pPr>
              <a:t>02.04.2020</a:t>
            </a:fld>
            <a:endParaRPr lang="cs-CZ"/>
          </a:p>
        </p:txBody>
      </p:sp>
      <p:sp>
        <p:nvSpPr>
          <p:cNvPr id="4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351BD-5F19-43F2-A773-A9E192C135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  <p:sndAc>
      <p:stSnd>
        <p:snd r:embed="rId1" name="camera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Obdélník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982AB4-669A-427B-8523-36EED4FCDE29}" type="datetimeFigureOut">
              <a:rPr lang="cs-CZ"/>
              <a:pPr>
                <a:defRPr/>
              </a:pPr>
              <a:t>02.04.2020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B3BDFEE-3966-4A57-886D-71C5A52541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  <p:sndAc>
      <p:stSnd>
        <p:snd r:embed="rId1" name="camera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F231EA7-D92E-4842-8647-EA50C45A14A2}" type="datetimeFigureOut">
              <a:rPr lang="cs-CZ"/>
              <a:pPr>
                <a:defRPr/>
              </a:pPr>
              <a:t>02.04.2020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148A4FC-6048-4E7F-B18B-E8089418A5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Vývojový diagram: postup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Vývojový diagram: postup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3F1B3EA-2E1D-4333-9DD1-9B16BED70896}" type="datetimeFigureOut">
              <a:rPr lang="cs-CZ"/>
              <a:pPr>
                <a:defRPr/>
              </a:pPr>
              <a:t>02.04.2020</a:t>
            </a:fld>
            <a:endParaRPr lang="cs-CZ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3F75791-CD09-4155-96D8-A81D09D46C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  <p:sndAc>
      <p:stSnd>
        <p:snd r:embed="rId1" name="camera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Elipsa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bdélník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DAF44705-7DB3-432E-9E13-E335878C4D0B}" type="datetimeFigureOut">
              <a:rPr lang="cs-CZ"/>
              <a:pPr>
                <a:defRPr/>
              </a:pPr>
              <a:t>02.04.2020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B831B5D6-B185-451B-B0B5-8AD54FD549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9" r:id="rId2"/>
    <p:sldLayoutId id="2147483721" r:id="rId3"/>
    <p:sldLayoutId id="2147483718" r:id="rId4"/>
    <p:sldLayoutId id="2147483722" r:id="rId5"/>
    <p:sldLayoutId id="2147483717" r:id="rId6"/>
    <p:sldLayoutId id="2147483723" r:id="rId7"/>
    <p:sldLayoutId id="2147483724" r:id="rId8"/>
    <p:sldLayoutId id="2147483725" r:id="rId9"/>
    <p:sldLayoutId id="2147483716" r:id="rId10"/>
    <p:sldLayoutId id="2147483715" r:id="rId11"/>
  </p:sldLayoutIdLst>
  <p:transition spd="slow">
    <p:wipe dir="d"/>
    <p:sndAc>
      <p:stSnd>
        <p:snd r:embed="rId13" name="camera.wav"/>
      </p:stSnd>
    </p:sndAc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43608" y="1052736"/>
            <a:ext cx="7368398" cy="1944216"/>
          </a:xfr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solidFill>
                  <a:schemeClr val="tx1"/>
                </a:solidFill>
              </a:rPr>
              <a:t>Procenta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14338" name="TextovéPole 3"/>
          <p:cNvSpPr txBox="1">
            <a:spLocks noChangeArrowheads="1"/>
          </p:cNvSpPr>
          <p:nvPr/>
        </p:nvSpPr>
        <p:spPr bwMode="auto">
          <a:xfrm flipH="1">
            <a:off x="611188" y="373063"/>
            <a:ext cx="82089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>
                <a:latin typeface="Gill Sans MT"/>
              </a:rPr>
              <a:t>VY_32_INOVACE_048_Procenta</a:t>
            </a:r>
            <a:endParaRPr lang="cs-CZ" b="1">
              <a:latin typeface="Gill Sans MT"/>
            </a:endParaRPr>
          </a:p>
        </p:txBody>
      </p:sp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92275" y="4446588"/>
            <a:ext cx="571817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d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sz="3200" dirty="0" smtClean="0">
                <a:solidFill>
                  <a:schemeClr val="tx2">
                    <a:satMod val="130000"/>
                  </a:schemeClr>
                </a:solidFill>
              </a:rPr>
              <a:t>Úrok</a:t>
            </a:r>
            <a:endParaRPr lang="cs-CZ" sz="32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355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Využití ve finanční matematice.</a:t>
            </a:r>
          </a:p>
          <a:p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Vyjadřuje míru zhodnocení vkladu v bance, či půjčce.</a:t>
            </a:r>
          </a:p>
        </p:txBody>
      </p:sp>
    </p:spTree>
  </p:cSld>
  <p:clrMapOvr>
    <a:masterClrMapping/>
  </p:clrMapOvr>
  <p:transition spd="slow">
    <p:wipe dir="d"/>
    <p:sndAc>
      <p:stSnd>
        <p:snd r:embed="rId2" name="camera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ovéPole 1"/>
          <p:cNvSpPr txBox="1">
            <a:spLocks noChangeArrowheads="1"/>
          </p:cNvSpPr>
          <p:nvPr/>
        </p:nvSpPr>
        <p:spPr bwMode="auto">
          <a:xfrm>
            <a:off x="304800" y="333375"/>
            <a:ext cx="23653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>
                <a:latin typeface="Calibri" pitchFamily="34" charset="0"/>
              </a:rPr>
              <a:t>Zdroje informací:</a:t>
            </a:r>
            <a:endParaRPr lang="cs-CZ" sz="1400">
              <a:latin typeface="Gill Sans MT"/>
            </a:endParaRPr>
          </a:p>
        </p:txBody>
      </p:sp>
      <p:sp>
        <p:nvSpPr>
          <p:cNvPr id="24579" name="Obdélník 4"/>
          <p:cNvSpPr>
            <a:spLocks noChangeArrowheads="1"/>
          </p:cNvSpPr>
          <p:nvPr/>
        </p:nvSpPr>
        <p:spPr bwMode="auto">
          <a:xfrm>
            <a:off x="1042988" y="2349500"/>
            <a:ext cx="75612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Gill Sans MT"/>
              </a:rPr>
              <a:t>Veškeré materiály jsou dílem autora prezentace.</a:t>
            </a:r>
          </a:p>
        </p:txBody>
      </p:sp>
    </p:spTree>
  </p:cSld>
  <p:clrMapOvr>
    <a:masterClrMapping/>
  </p:clrMapOvr>
  <p:transition spd="slow">
    <p:wipe dir="d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sz="3200" dirty="0" smtClean="0">
                <a:solidFill>
                  <a:schemeClr val="tx2">
                    <a:satMod val="130000"/>
                  </a:schemeClr>
                </a:solidFill>
              </a:rPr>
              <a:t>Procenta</a:t>
            </a:r>
            <a:endParaRPr lang="cs-CZ" sz="32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5362" name="TextovéPole 2"/>
          <p:cNvSpPr txBox="1">
            <a:spLocks noChangeArrowheads="1"/>
          </p:cNvSpPr>
          <p:nvPr/>
        </p:nvSpPr>
        <p:spPr bwMode="auto">
          <a:xfrm>
            <a:off x="1476375" y="5516563"/>
            <a:ext cx="3095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Gill Sans MT"/>
              </a:rPr>
              <a:t>Autor: Ing. Janeček Jaroslav</a:t>
            </a:r>
          </a:p>
        </p:txBody>
      </p:sp>
    </p:spTree>
  </p:cSld>
  <p:clrMapOvr>
    <a:masterClrMapping/>
  </p:clrMapOvr>
  <p:transition spd="slow">
    <p:wipe dir="d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sz="3200" dirty="0" smtClean="0">
                <a:solidFill>
                  <a:schemeClr val="tx2">
                    <a:satMod val="130000"/>
                  </a:schemeClr>
                </a:solidFill>
              </a:rPr>
              <a:t>Procenta</a:t>
            </a:r>
            <a:endParaRPr lang="cs-CZ" sz="32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6386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u="sng" smtClean="0">
                <a:latin typeface="Times New Roman" pitchFamily="18" charset="0"/>
                <a:cs typeface="Times New Roman" pitchFamily="18" charset="0"/>
              </a:rPr>
              <a:t>Procenta</a:t>
            </a: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 je vlastní označení pro setiny z celku.</a:t>
            </a:r>
          </a:p>
          <a:p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Procento je latinského původu a znamená </a:t>
            </a:r>
            <a:r>
              <a:rPr lang="cs-CZ" sz="2400" u="sng" smtClean="0">
                <a:latin typeface="Times New Roman" pitchFamily="18" charset="0"/>
                <a:cs typeface="Times New Roman" pitchFamily="18" charset="0"/>
              </a:rPr>
              <a:t>setinu z celku</a:t>
            </a: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Procento - 1%, = 1/100 = 0,01.</a:t>
            </a:r>
          </a:p>
          <a:p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V úlohách procentového počtu se vždy setkáme se třemi čísly, jejichž vzájemný vztah musíme respektovat.</a:t>
            </a:r>
          </a:p>
          <a:p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Nové pojmy: </a:t>
            </a:r>
            <a:r>
              <a:rPr lang="cs-CZ" sz="2400" b="1" smtClean="0">
                <a:latin typeface="Times New Roman" pitchFamily="18" charset="0"/>
                <a:cs typeface="Times New Roman" pitchFamily="18" charset="0"/>
              </a:rPr>
              <a:t>základ</a:t>
            </a: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 (z), </a:t>
            </a:r>
            <a:r>
              <a:rPr lang="cs-CZ" sz="2400" b="1" smtClean="0">
                <a:latin typeface="Times New Roman" pitchFamily="18" charset="0"/>
                <a:cs typeface="Times New Roman" pitchFamily="18" charset="0"/>
              </a:rPr>
              <a:t>počet procent</a:t>
            </a: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 (p)</a:t>
            </a:r>
            <a:r>
              <a:rPr lang="cs-CZ" sz="24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2400" b="1" smtClean="0">
                <a:latin typeface="Times New Roman" pitchFamily="18" charset="0"/>
                <a:cs typeface="Times New Roman" pitchFamily="18" charset="0"/>
              </a:rPr>
              <a:t>procentová část</a:t>
            </a: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 (č).</a:t>
            </a:r>
          </a:p>
          <a:p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V úlohách jsou vždy 2 čísla známa a třetí musíme vypočítat.</a:t>
            </a:r>
          </a:p>
          <a:p>
            <a:endParaRPr lang="cs-CZ" sz="240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24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d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sz="3200" dirty="0" smtClean="0">
                <a:solidFill>
                  <a:schemeClr val="tx2">
                    <a:satMod val="130000"/>
                  </a:schemeClr>
                </a:solidFill>
              </a:rPr>
              <a:t>Procenta</a:t>
            </a:r>
            <a:endParaRPr lang="cs-CZ" sz="32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K  zapamatování:</a:t>
            </a:r>
          </a:p>
          <a:p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1% z daného čísla znamená 1/100 = 0,01 z tohoto čísla.</a:t>
            </a:r>
          </a:p>
          <a:p>
            <a:r>
              <a:rPr lang="cs-CZ" sz="2400" b="1" smtClean="0">
                <a:latin typeface="Times New Roman" pitchFamily="18" charset="0"/>
                <a:cs typeface="Times New Roman" pitchFamily="18" charset="0"/>
              </a:rPr>
              <a:t>Základ</a:t>
            </a: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 – celek, ze kterého počítáme část, základ je vždy 100%.</a:t>
            </a:r>
          </a:p>
          <a:p>
            <a:r>
              <a:rPr lang="cs-CZ" sz="2400" b="1" smtClean="0">
                <a:latin typeface="Times New Roman" pitchFamily="18" charset="0"/>
                <a:cs typeface="Times New Roman" pitchFamily="18" charset="0"/>
              </a:rPr>
              <a:t>Procentová část </a:t>
            </a: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– část základu.</a:t>
            </a:r>
          </a:p>
          <a:p>
            <a:r>
              <a:rPr lang="cs-CZ" sz="2400" b="1" smtClean="0">
                <a:latin typeface="Times New Roman" pitchFamily="18" charset="0"/>
                <a:cs typeface="Times New Roman" pitchFamily="18" charset="0"/>
              </a:rPr>
              <a:t>Počet procent </a:t>
            </a: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– udává kolik setin ze základu tvoří procentová část.</a:t>
            </a:r>
          </a:p>
          <a:p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Je-li počet procent větší než 100, je procentová část větší než základ.</a:t>
            </a:r>
          </a:p>
        </p:txBody>
      </p:sp>
    </p:spTree>
  </p:cSld>
  <p:clrMapOvr>
    <a:masterClrMapping/>
  </p:clrMapOvr>
  <p:transition spd="slow">
    <p:wipe dir="d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sz="3200" dirty="0" smtClean="0">
                <a:solidFill>
                  <a:schemeClr val="tx2">
                    <a:satMod val="130000"/>
                  </a:schemeClr>
                </a:solidFill>
              </a:rPr>
              <a:t>Procenta – výpočet základu</a:t>
            </a:r>
            <a:endParaRPr lang="cs-CZ" sz="32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8434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u="sng" smtClean="0">
                <a:latin typeface="Times New Roman" pitchFamily="18" charset="0"/>
                <a:cs typeface="Times New Roman" pitchFamily="18" charset="0"/>
              </a:rPr>
              <a:t>Základ</a:t>
            </a: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 vypočítáme z dané procentové části a počtu procent tak, že procentovou část vydělíme příslušným počtem procent a podíl vynásobíme stem.</a:t>
            </a:r>
          </a:p>
          <a:p>
            <a:endParaRPr lang="cs-CZ" sz="24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u="sng" smtClean="0">
                <a:latin typeface="Times New Roman" pitchFamily="18" charset="0"/>
                <a:cs typeface="Times New Roman" pitchFamily="18" charset="0"/>
              </a:rPr>
              <a:t>Příklad</a:t>
            </a: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: Ve třídě je 12 chlapců, což je 40% z celkového počtu žáků ve třídě. Kolik je celkem žáků ve třídě?</a:t>
            </a:r>
          </a:p>
          <a:p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40/100 ………. 12</a:t>
            </a:r>
          </a:p>
          <a:p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1/100 ………... 12:40= 0,3</a:t>
            </a:r>
          </a:p>
          <a:p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100/100 ……… 0,3 . 100= 30</a:t>
            </a:r>
          </a:p>
          <a:p>
            <a:r>
              <a:rPr lang="cs-CZ" sz="2400" u="sng" smtClean="0">
                <a:latin typeface="Times New Roman" pitchFamily="18" charset="0"/>
                <a:cs typeface="Times New Roman" pitchFamily="18" charset="0"/>
              </a:rPr>
              <a:t>Ve třídě je celkem 30 žáků</a:t>
            </a: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 spd="slow">
    <p:wipe dir="d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sz="3200" dirty="0" smtClean="0">
                <a:solidFill>
                  <a:schemeClr val="tx2">
                    <a:satMod val="130000"/>
                  </a:schemeClr>
                </a:solidFill>
              </a:rPr>
              <a:t>Procenta – výpočet počtu procent</a:t>
            </a:r>
            <a:endParaRPr lang="cs-CZ" sz="32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u="sng" smtClean="0">
                <a:latin typeface="Times New Roman" pitchFamily="18" charset="0"/>
                <a:cs typeface="Times New Roman" pitchFamily="18" charset="0"/>
              </a:rPr>
              <a:t>Počet procent</a:t>
            </a: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 vypočítáme tak, že procentovou část dělíme setinou základu (jedním procentem).</a:t>
            </a:r>
          </a:p>
          <a:p>
            <a:endParaRPr lang="cs-CZ" sz="24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u="sng" smtClean="0">
                <a:latin typeface="Times New Roman" pitchFamily="18" charset="0"/>
                <a:cs typeface="Times New Roman" pitchFamily="18" charset="0"/>
              </a:rPr>
              <a:t>Příklad</a:t>
            </a: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: Ve třídě je 30 žáků, z toho je 18 dívek. Kolik je to procent z celkového počtu žáků?</a:t>
            </a:r>
          </a:p>
          <a:p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1/100 (1%) z 30 = 0,3</a:t>
            </a:r>
          </a:p>
          <a:p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18:0,3= 60</a:t>
            </a:r>
          </a:p>
          <a:p>
            <a:r>
              <a:rPr lang="cs-CZ" sz="2400" u="sng" smtClean="0">
                <a:latin typeface="Times New Roman" pitchFamily="18" charset="0"/>
                <a:cs typeface="Times New Roman" pitchFamily="18" charset="0"/>
              </a:rPr>
              <a:t>Ve třídě je 60% dívek a 40% chlapců</a:t>
            </a: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 spd="slow">
    <p:wipe dir="d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sz="3200" dirty="0" smtClean="0">
                <a:solidFill>
                  <a:schemeClr val="tx2">
                    <a:satMod val="130000"/>
                  </a:schemeClr>
                </a:solidFill>
              </a:rPr>
              <a:t>Procenta – užití trojčlenky</a:t>
            </a:r>
            <a:endParaRPr lang="cs-CZ" sz="32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Výhody využití trojčlenky v procentovém počtu:</a:t>
            </a:r>
          </a:p>
          <a:p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Nemusíme rozlišovat typy úloh.</a:t>
            </a:r>
          </a:p>
          <a:p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Jedná se vždy o přímou úměru.</a:t>
            </a:r>
          </a:p>
          <a:p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Výpočet lze snadno provést i na kalkulačce.</a:t>
            </a:r>
          </a:p>
        </p:txBody>
      </p:sp>
    </p:spTree>
  </p:cSld>
  <p:clrMapOvr>
    <a:masterClrMapping/>
  </p:clrMapOvr>
  <p:transition spd="slow">
    <p:wipe dir="d"/>
    <p:sndAc>
      <p:stSnd>
        <p:snd r:embed="rId2" name="camera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sz="3200" dirty="0" smtClean="0">
                <a:solidFill>
                  <a:schemeClr val="tx2">
                    <a:satMod val="130000"/>
                  </a:schemeClr>
                </a:solidFill>
              </a:rPr>
              <a:t>Růst a pokles hodnoty v procentech</a:t>
            </a:r>
            <a:endParaRPr lang="cs-CZ" sz="32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15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u="sng" smtClean="0">
                <a:latin typeface="Times New Roman" pitchFamily="18" charset="0"/>
                <a:cs typeface="Times New Roman" pitchFamily="18" charset="0"/>
              </a:rPr>
              <a:t>Zisk</a:t>
            </a: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2400" u="sng" smtClean="0">
                <a:latin typeface="Times New Roman" pitchFamily="18" charset="0"/>
                <a:cs typeface="Times New Roman" pitchFamily="18" charset="0"/>
              </a:rPr>
              <a:t>ztrátu</a:t>
            </a: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 vždy vyjadřujeme v procentech původní ceny.</a:t>
            </a:r>
          </a:p>
          <a:p>
            <a:endParaRPr lang="cs-CZ" sz="24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u="sng" smtClean="0">
                <a:latin typeface="Times New Roman" pitchFamily="18" charset="0"/>
                <a:cs typeface="Times New Roman" pitchFamily="18" charset="0"/>
              </a:rPr>
              <a:t>Příklad</a:t>
            </a: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: Martin prodal svůj starý PC se ztrátou 20% za 16 000 Kč. Za kolik Kč své PC koupil?</a:t>
            </a:r>
          </a:p>
          <a:p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100% - 20% = 80% …………. 16 000 Kč</a:t>
            </a:r>
          </a:p>
          <a:p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1% ……………… 16 000 : 80 = 200 Kč</a:t>
            </a:r>
          </a:p>
          <a:p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100%  ………… 200 . 100 = 20 000 Kč</a:t>
            </a:r>
          </a:p>
          <a:p>
            <a:r>
              <a:rPr lang="cs-CZ" sz="2400" u="sng" smtClean="0">
                <a:latin typeface="Times New Roman" pitchFamily="18" charset="0"/>
                <a:cs typeface="Times New Roman" pitchFamily="18" charset="0"/>
              </a:rPr>
              <a:t>Martin své PC koupil za 20 000 Kč</a:t>
            </a: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ransition spd="slow">
    <p:wipe dir="d"/>
    <p:sndAc>
      <p:stSnd>
        <p:snd r:embed="rId2" name="camera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sz="3200" dirty="0" smtClean="0">
                <a:solidFill>
                  <a:schemeClr val="tx2">
                    <a:satMod val="130000"/>
                  </a:schemeClr>
                </a:solidFill>
              </a:rPr>
              <a:t>Promile</a:t>
            </a:r>
            <a:endParaRPr lang="cs-CZ" sz="32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253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Jedno promile je tisícina základu (celku).</a:t>
            </a:r>
          </a:p>
          <a:p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Znak je </a:t>
            </a:r>
            <a:r>
              <a:rPr lang="cs-CZ" sz="2400" b="1" baseline="3000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sz="2400" b="1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cs-CZ" sz="2400" b="1" baseline="-25000" smtClean="0">
                <a:latin typeface="Times New Roman" pitchFamily="18" charset="0"/>
                <a:cs typeface="Times New Roman" pitchFamily="18" charset="0"/>
              </a:rPr>
              <a:t>00</a:t>
            </a: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Využití především v údajích o stoupání či klesání  železniční trati, silnic.</a:t>
            </a:r>
          </a:p>
        </p:txBody>
      </p:sp>
    </p:spTree>
  </p:cSld>
  <p:clrMapOvr>
    <a:masterClrMapping/>
  </p:clrMapOvr>
  <p:transition spd="slow">
    <p:wipe dir="d"/>
    <p:sndAc>
      <p:stSnd>
        <p:snd r:embed="rId2" name="camera.wav"/>
      </p:stSnd>
    </p:sndAc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864</TotalTime>
  <Words>450</Words>
  <Application>Microsoft Office PowerPoint</Application>
  <PresentationFormat>Předvádění na obrazovce (4:3)</PresentationFormat>
  <Paragraphs>55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Arial</vt:lpstr>
      <vt:lpstr>Calibri</vt:lpstr>
      <vt:lpstr>Gill Sans MT</vt:lpstr>
      <vt:lpstr>Times New Roman</vt:lpstr>
      <vt:lpstr>Verdana</vt:lpstr>
      <vt:lpstr>Wingdings 2</vt:lpstr>
      <vt:lpstr>Slunovrat</vt:lpstr>
      <vt:lpstr> Procenta </vt:lpstr>
      <vt:lpstr>Procenta</vt:lpstr>
      <vt:lpstr>Procenta</vt:lpstr>
      <vt:lpstr>Procenta</vt:lpstr>
      <vt:lpstr>Procenta – výpočet základu</vt:lpstr>
      <vt:lpstr>Procenta – výpočet počtu procent</vt:lpstr>
      <vt:lpstr>Procenta – užití trojčlenky</vt:lpstr>
      <vt:lpstr>Růst a pokles hodnoty v procentech</vt:lpstr>
      <vt:lpstr>Promile</vt:lpstr>
      <vt:lpstr>Úrok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Školák</dc:creator>
  <cp:lastModifiedBy>Křepelová Alena</cp:lastModifiedBy>
  <cp:revision>153</cp:revision>
  <dcterms:created xsi:type="dcterms:W3CDTF">2011-03-24T11:59:00Z</dcterms:created>
  <dcterms:modified xsi:type="dcterms:W3CDTF">2020-04-02T13:15:23Z</dcterms:modified>
</cp:coreProperties>
</file>