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72" r:id="rId3"/>
    <p:sldId id="282" r:id="rId4"/>
    <p:sldId id="285" r:id="rId5"/>
    <p:sldId id="284" r:id="rId6"/>
    <p:sldId id="286" r:id="rId7"/>
    <p:sldId id="287" r:id="rId8"/>
    <p:sldId id="288" r:id="rId9"/>
    <p:sldId id="289" r:id="rId10"/>
    <p:sldId id="290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14852F-BFF0-451F-BF0F-6685539CB150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AF8D84-621C-4697-8ED8-8B5EE572FA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2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EEBBF8-5AF9-48C0-A0A4-A2B689F9B456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40A28-7928-4704-95B9-8DE1FA00C5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C40F-AAC5-42E4-874B-28DC6DD7378B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2EFF-BB53-42EF-93ED-F5CC1E913A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8C2A2-D863-4297-800A-7797280B83B6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ED540-4CC4-4D22-BFA9-696778B5B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5A3F-E746-4303-B431-B391D8B86E5C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43A2-CD09-40F1-9D64-5DD5C4820E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9DB85-ECB1-454C-952F-6FC6694771BC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B7A19A-617B-4291-9590-DC13A2DB59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B002-5C43-4D1C-8956-B86ACEDC0DCA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DD0F-71EB-4BDB-A336-307A6E494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834BE-CC68-47B6-B263-09333CAF2775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4FE816-F434-4030-A66D-DE451C835C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488E-4FE1-40EA-AEAF-89E3C2CDE6A2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51BD-5F19-43F2-A773-A9E192C135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82AB4-669A-427B-8523-36EED4FCDE29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3BDFEE-3966-4A57-886D-71C5A52541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231EA7-D92E-4842-8647-EA50C45A14A2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48A4FC-6048-4E7F-B18B-E8089418A5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F1B3EA-2E1D-4333-9DD1-9B16BED70896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F75791-CD09-4155-96D8-A81D09D46C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AF44705-7DB3-432E-9E13-E335878C4D0B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831B5D6-B185-451B-B0B5-8AD54FD54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6" r:id="rId10"/>
    <p:sldLayoutId id="2147483715" r:id="rId11"/>
  </p:sldLayoutIdLst>
  <p:transition spd="slow">
    <p:wipe dir="d"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368398" cy="1944216"/>
          </a:xfr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Procenta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4338" name="TextovéPole 3"/>
          <p:cNvSpPr txBox="1">
            <a:spLocks noChangeArrowheads="1"/>
          </p:cNvSpPr>
          <p:nvPr/>
        </p:nvSpPr>
        <p:spPr bwMode="auto">
          <a:xfrm flipH="1">
            <a:off x="611188" y="373063"/>
            <a:ext cx="8208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>
                <a:latin typeface="Gill Sans MT"/>
              </a:rPr>
              <a:t>VY_32_INOVACE_048_Procenta</a:t>
            </a:r>
            <a:endParaRPr lang="cs-CZ" b="1">
              <a:latin typeface="Gill Sans MT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446588"/>
            <a:ext cx="57181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Úrok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Využití ve finanční matematice.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Vyjadřuje míru zhodnocení vkladu v bance, či půjčce.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ovéPole 1"/>
          <p:cNvSpPr txBox="1">
            <a:spLocks noChangeArrowheads="1"/>
          </p:cNvSpPr>
          <p:nvPr/>
        </p:nvSpPr>
        <p:spPr bwMode="auto">
          <a:xfrm>
            <a:off x="304800" y="333375"/>
            <a:ext cx="2365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latin typeface="Calibri" pitchFamily="34" charset="0"/>
              </a:rPr>
              <a:t>Zdroje informací:</a:t>
            </a:r>
            <a:endParaRPr lang="cs-CZ" sz="1400">
              <a:latin typeface="Gill Sans MT"/>
            </a:endParaRPr>
          </a:p>
        </p:txBody>
      </p:sp>
      <p:sp>
        <p:nvSpPr>
          <p:cNvPr id="24579" name="Obdélník 4"/>
          <p:cNvSpPr>
            <a:spLocks noChangeArrowheads="1"/>
          </p:cNvSpPr>
          <p:nvPr/>
        </p:nvSpPr>
        <p:spPr bwMode="auto">
          <a:xfrm>
            <a:off x="1042988" y="2349500"/>
            <a:ext cx="7561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ill Sans MT"/>
              </a:rPr>
              <a:t>Veškeré materiály jsou dílem autora prezentace.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Procenta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TextovéPole 2"/>
          <p:cNvSpPr txBox="1">
            <a:spLocks noChangeArrowheads="1"/>
          </p:cNvSpPr>
          <p:nvPr/>
        </p:nvSpPr>
        <p:spPr bwMode="auto">
          <a:xfrm>
            <a:off x="1476375" y="5516563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ill Sans MT"/>
              </a:rPr>
              <a:t>Autor: Ing. Janeček Jaroslav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Procenta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Procenta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je vlastní označení pro setiny z celku.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Procento je latinského původu a znamená </a:t>
            </a:r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setinu z celku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Procento - 1%, = 1/100 = 0,01.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 úlohách procentového počtu se vždy setkáme se třemi čísly, jejichž vzájemný vztah musíme respektovat.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Nové pojmy: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základ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(z),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počet procent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(p)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procentová část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(č).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 úlohách jsou vždy 2 čísla známa a třetí musíme vypočítat.</a:t>
            </a:r>
          </a:p>
          <a:p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Procenta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K  zapamatování: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1% z daného čísla znamená 1/100 = 0,01 z tohoto čísla.</a:t>
            </a:r>
          </a:p>
          <a:p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Základ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– celek, ze kterého počítáme část, základ je vždy 100%.</a:t>
            </a:r>
          </a:p>
          <a:p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Procentová část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– část základu.</a:t>
            </a:r>
          </a:p>
          <a:p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Počet procent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– udává kolik setin ze základu tvoří procentová část.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Je-li počet procent větší než 100, je procentová část větší než základ.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Procenta – výpočet základu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Základ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vypočítáme z dané procentové části a počtu procent tak, že procentovou část vydělíme příslušným počtem procent a podíl vynásobíme stem.</a:t>
            </a:r>
          </a:p>
          <a:p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: Ve třídě je 12 chlapců, což je 40% z celkového počtu žáků ve třídě. Kolik je celkem žáků ve třídě?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40/100 ………. 12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1/100 ………... 12:40= 0,3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100/100 ……… 0,3 . 100= 30</a:t>
            </a:r>
          </a:p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Ve třídě je celkem 30 žáků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Procenta – výpočet počtu procent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Počet procent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vypočítáme tak, že procentovou část dělíme setinou základu (jedním procentem).</a:t>
            </a:r>
          </a:p>
          <a:p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: Ve třídě je 30 žáků, z toho je 18 dívek. Kolik je to procent z celkového počtu žáků?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1/100 (1%) z 30 = 0,3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18:0,3= 60</a:t>
            </a:r>
          </a:p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Ve třídě je 60% dívek a 40% chlapců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Procenta – užití trojčlenky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Výhody využití trojčlenky v procentovém počtu: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Nemusíme rozlišovat typy úloh.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Jedná se vždy o přímou úměru.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Výpočet lze snadno provést i na kalkulačce.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Růst a pokles hodnoty v procentech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Zisk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ztrátu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vždy vyjadřujeme v procentech původní ceny.</a:t>
            </a:r>
          </a:p>
          <a:p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: Martin prodal svůj starý PC se ztrátou 20% za 16 000 Kč. Za kolik Kč své PC koupil?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100% - 20% = 80% …………. 16 000 Kč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1% ……………… 16 000 : 80 = 200 Kč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100%  ………… 200 . 100 = 20 000 Kč</a:t>
            </a:r>
          </a:p>
          <a:p>
            <a:r>
              <a:rPr lang="cs-CZ" sz="2400" u="sng" smtClean="0">
                <a:latin typeface="Times New Roman" pitchFamily="18" charset="0"/>
                <a:cs typeface="Times New Roman" pitchFamily="18" charset="0"/>
              </a:rPr>
              <a:t>Martin své PC koupil za 20 000 Kč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Promile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Jedno promile je tisícina základu (celku).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Znak je </a:t>
            </a:r>
            <a:r>
              <a:rPr lang="cs-CZ" sz="2400" b="1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baseline="-2500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Využití především v údajích o stoupání či klesání  železniční trati, silnic.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864</TotalTime>
  <Words>450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Verdana</vt:lpstr>
      <vt:lpstr>Wingdings 2</vt:lpstr>
      <vt:lpstr>Slunovrat</vt:lpstr>
      <vt:lpstr> Procenta </vt:lpstr>
      <vt:lpstr>Procenta</vt:lpstr>
      <vt:lpstr>Procenta</vt:lpstr>
      <vt:lpstr>Procenta</vt:lpstr>
      <vt:lpstr>Procenta – výpočet základu</vt:lpstr>
      <vt:lpstr>Procenta – výpočet počtu procent</vt:lpstr>
      <vt:lpstr>Procenta – užití trojčlenky</vt:lpstr>
      <vt:lpstr>Růst a pokles hodnoty v procentech</vt:lpstr>
      <vt:lpstr>Promile</vt:lpstr>
      <vt:lpstr>Úrok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Školák</dc:creator>
  <cp:lastModifiedBy>Křepelová Alena</cp:lastModifiedBy>
  <cp:revision>153</cp:revision>
  <dcterms:created xsi:type="dcterms:W3CDTF">2011-03-24T11:59:00Z</dcterms:created>
  <dcterms:modified xsi:type="dcterms:W3CDTF">2020-04-02T13:15:23Z</dcterms:modified>
</cp:coreProperties>
</file>