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0C931-F74A-4F2E-9263-A56F524CF551}" type="datetimeFigureOut">
              <a:rPr lang="cs-CZ" smtClean="0"/>
              <a:pPr/>
              <a:t>02.04.2020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B557C-9DFB-4C6E-8969-609D150898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760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B557C-9DFB-4C6E-8969-609D15089843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957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B557C-9DFB-4C6E-8969-609D15089843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037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B557C-9DFB-4C6E-8969-609D1508984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336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B557C-9DFB-4C6E-8969-609D15089843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990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B557C-9DFB-4C6E-8969-609D15089843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793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B557C-9DFB-4C6E-8969-609D1508984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016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B557C-9DFB-4C6E-8969-609D1508984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453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B557C-9DFB-4C6E-8969-609D1508984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396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F0C5B-089F-4813-ACD2-4E2C0FD7F3D4}" type="datetimeFigureOut">
              <a:rPr lang="cs-CZ" smtClean="0"/>
              <a:pPr/>
              <a:t>02.04.2020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4DF9889-CACA-4C5A-8D71-307EC6FA5A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F0C5B-089F-4813-ACD2-4E2C0FD7F3D4}" type="datetimeFigureOut">
              <a:rPr lang="cs-CZ" smtClean="0"/>
              <a:pPr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9889-CACA-4C5A-8D71-307EC6FA5A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F0C5B-089F-4813-ACD2-4E2C0FD7F3D4}" type="datetimeFigureOut">
              <a:rPr lang="cs-CZ" smtClean="0"/>
              <a:pPr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9889-CACA-4C5A-8D71-307EC6FA5A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F0C5B-089F-4813-ACD2-4E2C0FD7F3D4}" type="datetimeFigureOut">
              <a:rPr lang="cs-CZ" smtClean="0"/>
              <a:pPr/>
              <a:t>02.04.2020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4DF9889-CACA-4C5A-8D71-307EC6FA5A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F0C5B-089F-4813-ACD2-4E2C0FD7F3D4}" type="datetimeFigureOut">
              <a:rPr lang="cs-CZ" smtClean="0"/>
              <a:pPr/>
              <a:t>02.04.2020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9889-CACA-4C5A-8D71-307EC6FA5A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F0C5B-089F-4813-ACD2-4E2C0FD7F3D4}" type="datetimeFigureOut">
              <a:rPr lang="cs-CZ" smtClean="0"/>
              <a:pPr/>
              <a:t>02.04.2020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9889-CACA-4C5A-8D71-307EC6FA5A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F0C5B-089F-4813-ACD2-4E2C0FD7F3D4}" type="datetimeFigureOut">
              <a:rPr lang="cs-CZ" smtClean="0"/>
              <a:pPr/>
              <a:t>02.04.2020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4DF9889-CACA-4C5A-8D71-307EC6FA5A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F0C5B-089F-4813-ACD2-4E2C0FD7F3D4}" type="datetimeFigureOut">
              <a:rPr lang="cs-CZ" smtClean="0"/>
              <a:pPr/>
              <a:t>02.04.2020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9889-CACA-4C5A-8D71-307EC6FA5A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F0C5B-089F-4813-ACD2-4E2C0FD7F3D4}" type="datetimeFigureOut">
              <a:rPr lang="cs-CZ" smtClean="0"/>
              <a:pPr/>
              <a:t>02.04.2020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9889-CACA-4C5A-8D71-307EC6FA5A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F0C5B-089F-4813-ACD2-4E2C0FD7F3D4}" type="datetimeFigureOut">
              <a:rPr lang="cs-CZ" smtClean="0"/>
              <a:pPr/>
              <a:t>02.04.2020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9889-CACA-4C5A-8D71-307EC6FA5A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F0C5B-089F-4813-ACD2-4E2C0FD7F3D4}" type="datetimeFigureOut">
              <a:rPr lang="cs-CZ" smtClean="0"/>
              <a:pPr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F9889-CACA-4C5A-8D71-307EC6FA5A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02F0C5B-089F-4813-ACD2-4E2C0FD7F3D4}" type="datetimeFigureOut">
              <a:rPr lang="cs-CZ" smtClean="0"/>
              <a:pPr/>
              <a:t>02.04.2020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4DF9889-CACA-4C5A-8D71-307EC6FA5A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0648"/>
            <a:ext cx="577215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67544" y="1916832"/>
            <a:ext cx="79208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METODICKÝ LIST PRO ZŠ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Pro zpracování vzdělávacích materiálů (VM)v rámci projektu EU peníze školám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Operační program Vzdělávání pro konkurenceschopnost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  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Projekt: Moderní výuka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Registrační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číslo: CZ.1.07/1.4.00/21.3192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Číslo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DUM: VY</a:t>
            </a:r>
            <a:r>
              <a:rPr lang="cs-CZ" sz="1400" b="1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sz="1400" b="1" smtClean="0">
                <a:latin typeface="Times New Roman" pitchFamily="18" charset="0"/>
                <a:cs typeface="Times New Roman" pitchFamily="18" charset="0"/>
              </a:rPr>
              <a:t>32_INOVACE_15.3.17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Jméno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autora: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Mgr. Marie Píšová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Datum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období,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kdy byl vytvořen: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duben2013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Název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práce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: Procenta – počítání zpaměti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Předmět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, pro který je VM určen: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Cvičení z matematiky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Ročník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, pro který je VM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určen: sedmý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Časová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dotace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1 h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  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Vzdělávací oblast, tematický okruh, téma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: Matematika a její aplikace – Cvičení z matematiky – </a:t>
            </a: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			            Procenta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  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Metodický list, anotace- výstižný popis způsobu použití VM ve výuce: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Prezentace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pracovním materiálem k upevnění znalostí o procentech a možnosti určování procentové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části, základu či počtu procent zpaměti</a:t>
            </a: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Pomůcky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dataprojektor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sešit, psací potřeby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5400" b="1" u="sng" dirty="0" smtClean="0">
                <a:solidFill>
                  <a:srgbClr val="FF0000"/>
                </a:solidFill>
              </a:rPr>
              <a:t>Procenta</a:t>
            </a:r>
            <a:endParaRPr lang="cs-CZ" sz="5400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Základ = 100%</a:t>
            </a:r>
          </a:p>
          <a:p>
            <a:pPr algn="ctr">
              <a:buNone/>
            </a:pP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1 procento ze základu = 1 setina ze základu</a:t>
            </a:r>
          </a:p>
          <a:p>
            <a:pPr>
              <a:buNone/>
            </a:pP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		1 %  ze základu =         ze základu</a:t>
            </a:r>
          </a:p>
          <a:p>
            <a:pPr>
              <a:buNone/>
            </a:pP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		1 % ze základu = 0,01 základu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4788024" y="3861048"/>
          <a:ext cx="792089" cy="1116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Rovnice" r:id="rId4" imgW="279360" imgH="393480" progId="Equation.3">
                  <p:embed/>
                </p:oleObj>
              </mc:Choice>
              <mc:Fallback>
                <p:oleObj name="Rovnice" r:id="rId4" imgW="2793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3861048"/>
                        <a:ext cx="792089" cy="11161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>
                <a:solidFill>
                  <a:srgbClr val="FF0000"/>
                </a:solidFill>
              </a:rPr>
              <a:t>Určování procentové části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cs-CZ" sz="5200" b="1" dirty="0" smtClean="0">
                <a:latin typeface="Times New Roman" pitchFamily="18" charset="0"/>
                <a:cs typeface="Times New Roman" pitchFamily="18" charset="0"/>
              </a:rPr>
              <a:t>100% ……. základ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>
                <a:latin typeface="Times New Roman" pitchFamily="18" charset="0"/>
                <a:cs typeface="Times New Roman" pitchFamily="18" charset="0"/>
              </a:rPr>
              <a:t>50 % = polovina ze 100 % (100 : 2) ….. základ : 2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>
                <a:latin typeface="Times New Roman" pitchFamily="18" charset="0"/>
                <a:cs typeface="Times New Roman" pitchFamily="18" charset="0"/>
              </a:rPr>
              <a:t>25 % = čtvrtina ze 100 % (100 : 4) ….. základ : 4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>
                <a:latin typeface="Times New Roman" pitchFamily="18" charset="0"/>
                <a:cs typeface="Times New Roman" pitchFamily="18" charset="0"/>
              </a:rPr>
              <a:t>20 % = pětina ze 100 % (100 : 20) ….. základ : 5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>
                <a:latin typeface="Times New Roman" pitchFamily="18" charset="0"/>
                <a:cs typeface="Times New Roman" pitchFamily="18" charset="0"/>
              </a:rPr>
              <a:t>10 % = desetina ze 100% (100 : 10)….základ : 10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>
                <a:latin typeface="Times New Roman" pitchFamily="18" charset="0"/>
                <a:cs typeface="Times New Roman" pitchFamily="18" charset="0"/>
              </a:rPr>
              <a:t>5% = dvacetina ze 100% (100 : 5) ….. základ : 20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>
                <a:latin typeface="Times New Roman" pitchFamily="18" charset="0"/>
                <a:cs typeface="Times New Roman" pitchFamily="18" charset="0"/>
              </a:rPr>
              <a:t>2% = padesátina ze 100% (100:50) …..základ : 50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>
                <a:latin typeface="Times New Roman" pitchFamily="18" charset="0"/>
                <a:cs typeface="Times New Roman" pitchFamily="18" charset="0"/>
              </a:rPr>
              <a:t>1% = setina ze 100% (100 : </a:t>
            </a:r>
            <a:r>
              <a:rPr lang="cs-CZ" sz="3500" dirty="0" err="1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cs-CZ" sz="3500" dirty="0" smtClean="0">
                <a:latin typeface="Times New Roman" pitchFamily="18" charset="0"/>
                <a:cs typeface="Times New Roman" pitchFamily="18" charset="0"/>
              </a:rPr>
              <a:t>) ….. základ : 100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>
                <a:solidFill>
                  <a:srgbClr val="FF0000"/>
                </a:solidFill>
              </a:rPr>
              <a:t>Vylušti</a:t>
            </a:r>
            <a:endParaRPr lang="cs-CZ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Šifrovací tabulka:</a:t>
            </a:r>
          </a:p>
          <a:p>
            <a:pPr algn="ctr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Příklady: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664" y="2348880"/>
          <a:ext cx="6095999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%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0,08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67544" y="4077072"/>
          <a:ext cx="813690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728080"/>
                <a:gridCol w="904100"/>
                <a:gridCol w="904100"/>
                <a:gridCol w="904100"/>
                <a:gridCol w="904100"/>
                <a:gridCol w="904100"/>
                <a:gridCol w="904100"/>
                <a:gridCol w="904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Příklad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10 % z 80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25 % z 320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 </a:t>
                      </a:r>
                      <a:r>
                        <a:rPr lang="cs-CZ" baseline="0" dirty="0" smtClean="0"/>
                        <a:t>% z 500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5 % z 60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1 % z 8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50 % z 6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20 % z 35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7 % z 1000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21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Výsledek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Písmeno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>
                <a:solidFill>
                  <a:srgbClr val="FF0000"/>
                </a:solidFill>
              </a:rPr>
              <a:t>Určování základu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sz="3900" b="1" dirty="0" smtClean="0">
                <a:latin typeface="Times New Roman" pitchFamily="18" charset="0"/>
                <a:cs typeface="Times New Roman" pitchFamily="18" charset="0"/>
              </a:rPr>
              <a:t>Celek (základ) = 100%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(celek má dvě poloviny, pět pětin, deset desetin, …)</a:t>
            </a:r>
          </a:p>
          <a:p>
            <a:pPr>
              <a:buNone/>
            </a:pPr>
            <a:endParaRPr lang="cs-CZ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50 % je x	→ 	polovina je x	→ celek je 2 . x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25 % je x	→ 	čtvrtina je x		→ celek je 4 . x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20 % je x	→ 	pětina je x		→ celek je 5 . x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10 % je x	→ 	desetina je x	→ celek je 10 . x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5 % je x	→ 	dvacetina je x	→ celek je 20 . x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2 % je x	→ 	padesátina je x	→ celek je 50 . x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1 % je x	→ 	setina je x		→ celek je 100 . 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>
                <a:solidFill>
                  <a:srgbClr val="FF0000"/>
                </a:solidFill>
              </a:rPr>
              <a:t>Vylušti</a:t>
            </a:r>
            <a:endParaRPr lang="cs-CZ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Šifrovací tabulka:</a:t>
            </a:r>
          </a:p>
          <a:p>
            <a:pPr algn="ctr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Příklady: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03648" y="2204864"/>
          <a:ext cx="621635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3270"/>
                <a:gridCol w="1243270"/>
                <a:gridCol w="1243270"/>
                <a:gridCol w="1243270"/>
                <a:gridCol w="124327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60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600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240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95536" y="3933056"/>
          <a:ext cx="8424936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1479"/>
                <a:gridCol w="1199788"/>
                <a:gridCol w="1097277"/>
                <a:gridCol w="1111483"/>
                <a:gridCol w="1407878"/>
                <a:gridCol w="1229566"/>
                <a:gridCol w="12674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Příklad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25 % je</a:t>
                      </a:r>
                      <a:r>
                        <a:rPr lang="cs-CZ" baseline="0" dirty="0" smtClean="0"/>
                        <a:t> 7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10 % je 6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5 % je 12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20 % je 120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1 % je 0,6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50 % je 12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Výsledek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Písmeno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>
                <a:solidFill>
                  <a:srgbClr val="FF0000"/>
                </a:solidFill>
              </a:rPr>
              <a:t>Určování počtu procent</a:t>
            </a:r>
            <a:endParaRPr lang="cs-CZ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cs-CZ" sz="3800" b="1" dirty="0" smtClean="0">
                <a:latin typeface="Times New Roman" pitchFamily="18" charset="0"/>
                <a:cs typeface="Times New Roman" pitchFamily="18" charset="0"/>
              </a:rPr>
              <a:t>Dělením zjistíme, </a:t>
            </a:r>
          </a:p>
          <a:p>
            <a:pPr algn="ctr">
              <a:buNone/>
            </a:pPr>
            <a:r>
              <a:rPr lang="cs-CZ" sz="3800" b="1" dirty="0" smtClean="0">
                <a:latin typeface="Times New Roman" pitchFamily="18" charset="0"/>
                <a:cs typeface="Times New Roman" pitchFamily="18" charset="0"/>
              </a:rPr>
              <a:t>jakou částí základu je dané číslo x</a:t>
            </a:r>
          </a:p>
          <a:p>
            <a:pPr algn="ctr">
              <a:buNone/>
            </a:pPr>
            <a:endParaRPr lang="cs-CZ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x je polovina základu </a:t>
            </a:r>
            <a:r>
              <a:rPr lang="cs-CZ" dirty="0" smtClean="0">
                <a:latin typeface="Times New Roman"/>
                <a:cs typeface="Times New Roman"/>
              </a:rPr>
              <a:t>→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polovina ze 100 % </a:t>
            </a:r>
            <a:r>
              <a:rPr lang="cs-CZ" dirty="0" smtClean="0">
                <a:latin typeface="Times New Roman"/>
                <a:cs typeface="Times New Roman"/>
              </a:rPr>
              <a:t>→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50 %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x je čtvrtina základu </a:t>
            </a:r>
            <a:r>
              <a:rPr lang="cs-CZ" dirty="0" smtClean="0">
                <a:latin typeface="Times New Roman"/>
                <a:cs typeface="Times New Roman"/>
              </a:rPr>
              <a:t>→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čtvrtina ze 100 % </a:t>
            </a:r>
            <a:r>
              <a:rPr lang="cs-CZ" dirty="0" smtClean="0">
                <a:latin typeface="Times New Roman"/>
                <a:cs typeface="Times New Roman"/>
              </a:rPr>
              <a:t>→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25 %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x je pětina základu </a:t>
            </a:r>
            <a:r>
              <a:rPr lang="cs-CZ" dirty="0" smtClean="0">
                <a:latin typeface="Times New Roman"/>
                <a:cs typeface="Times New Roman"/>
              </a:rPr>
              <a:t>→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pětina ze 100 % </a:t>
            </a:r>
            <a:r>
              <a:rPr lang="cs-CZ" dirty="0" smtClean="0">
                <a:latin typeface="Times New Roman"/>
                <a:cs typeface="Times New Roman"/>
              </a:rPr>
              <a:t>→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20 %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x je desetina základu </a:t>
            </a:r>
            <a:r>
              <a:rPr lang="cs-CZ" dirty="0" smtClean="0">
                <a:latin typeface="Times New Roman"/>
                <a:cs typeface="Times New Roman"/>
              </a:rPr>
              <a:t>→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desetina ze 100 % </a:t>
            </a:r>
            <a:r>
              <a:rPr lang="cs-CZ" dirty="0" smtClean="0">
                <a:latin typeface="Times New Roman"/>
                <a:cs typeface="Times New Roman"/>
              </a:rPr>
              <a:t>→ 1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0 %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x je dvacetina základu </a:t>
            </a:r>
            <a:r>
              <a:rPr lang="cs-CZ" dirty="0" smtClean="0">
                <a:latin typeface="Times New Roman"/>
                <a:cs typeface="Times New Roman"/>
              </a:rPr>
              <a:t>→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dvacetina ze 100 % </a:t>
            </a:r>
            <a:r>
              <a:rPr lang="cs-CZ" dirty="0" smtClean="0">
                <a:latin typeface="Times New Roman"/>
                <a:cs typeface="Times New Roman"/>
              </a:rPr>
              <a:t>→ 5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%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x je padesátina základu </a:t>
            </a:r>
            <a:r>
              <a:rPr lang="cs-CZ" dirty="0" smtClean="0">
                <a:latin typeface="Times New Roman"/>
                <a:cs typeface="Times New Roman"/>
              </a:rPr>
              <a:t>→ padesátina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ze 100 % </a:t>
            </a:r>
            <a:r>
              <a:rPr lang="cs-CZ" dirty="0" smtClean="0">
                <a:latin typeface="Times New Roman"/>
                <a:cs typeface="Times New Roman"/>
              </a:rPr>
              <a:t>→ 2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x je setina základu </a:t>
            </a:r>
            <a:r>
              <a:rPr lang="cs-CZ" dirty="0" smtClean="0">
                <a:latin typeface="Times New Roman"/>
                <a:cs typeface="Times New Roman"/>
              </a:rPr>
              <a:t>→ set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ina ze 100 % </a:t>
            </a:r>
            <a:r>
              <a:rPr lang="cs-CZ" dirty="0" smtClean="0">
                <a:latin typeface="Times New Roman"/>
                <a:cs typeface="Times New Roman"/>
              </a:rPr>
              <a:t>→ 1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>
                <a:solidFill>
                  <a:srgbClr val="FF0000"/>
                </a:solidFill>
              </a:rPr>
              <a:t>Vylušti</a:t>
            </a:r>
            <a:endParaRPr lang="cs-CZ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Šifrovací tabulka:</a:t>
            </a:r>
          </a:p>
          <a:p>
            <a:pPr algn="ctr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Příklady: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619672" y="2348880"/>
          <a:ext cx="6096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%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25  %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5 %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r>
                        <a:rPr lang="cs-CZ" baseline="0" dirty="0" smtClean="0"/>
                        <a:t> %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50 %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2 %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10 %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71598" y="4149080"/>
          <a:ext cx="7272811" cy="165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8973"/>
                <a:gridCol w="1038973"/>
                <a:gridCol w="1038973"/>
                <a:gridCol w="1038973"/>
                <a:gridCol w="1038973"/>
                <a:gridCol w="1038973"/>
                <a:gridCol w="10389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Příklad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 z 8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 z 35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 z 24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4 z 80</a:t>
                      </a:r>
                      <a:endParaRPr lang="cs-CZ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5 </a:t>
                      </a:r>
                      <a:r>
                        <a:rPr lang="cs-CZ" dirty="0" smtClean="0"/>
                        <a:t>z 250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 z 80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Výsledek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Písmeno</a:t>
                      </a:r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155</TotalTime>
  <Words>416</Words>
  <Application>Microsoft Office PowerPoint</Application>
  <PresentationFormat>Předvádění na obrazovce (4:3)</PresentationFormat>
  <Paragraphs>159</Paragraphs>
  <Slides>8</Slides>
  <Notes>8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6" baseType="lpstr">
      <vt:lpstr>Calibri</vt:lpstr>
      <vt:lpstr>Franklin Gothic Book</vt:lpstr>
      <vt:lpstr>Franklin Gothic Medium</vt:lpstr>
      <vt:lpstr>Times New Roman</vt:lpstr>
      <vt:lpstr>Wingdings</vt:lpstr>
      <vt:lpstr>Wingdings 2</vt:lpstr>
      <vt:lpstr>Cesta</vt:lpstr>
      <vt:lpstr>Rovnice</vt:lpstr>
      <vt:lpstr>Prezentace aplikace PowerPoint</vt:lpstr>
      <vt:lpstr>Procenta</vt:lpstr>
      <vt:lpstr>Určování procentové části</vt:lpstr>
      <vt:lpstr>Vylušti</vt:lpstr>
      <vt:lpstr>Určování základu</vt:lpstr>
      <vt:lpstr>Vylušti</vt:lpstr>
      <vt:lpstr>Určování počtu procent</vt:lpstr>
      <vt:lpstr>Vylušti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Maruška</dc:creator>
  <cp:lastModifiedBy>Křepelová Alena</cp:lastModifiedBy>
  <cp:revision>18</cp:revision>
  <dcterms:created xsi:type="dcterms:W3CDTF">2013-04-28T17:57:26Z</dcterms:created>
  <dcterms:modified xsi:type="dcterms:W3CDTF">2020-04-02T12:37:27Z</dcterms:modified>
</cp:coreProperties>
</file>