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Prezentace_aplikace_Microsoft_PowerPoint1.ppt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459860"/>
              </p:ext>
            </p:extLst>
          </p:nvPr>
        </p:nvGraphicFramePr>
        <p:xfrm>
          <a:off x="2286000" y="1714500"/>
          <a:ext cx="4570413" cy="342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Prezentace" r:id="rId4" imgW="4570501" imgH="3427618" progId="PowerPoint.Show.12">
                  <p:embed/>
                </p:oleObj>
              </mc:Choice>
              <mc:Fallback>
                <p:oleObj name="Prezentace" r:id="rId4" imgW="4570501" imgH="3427618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6000" y="1714500"/>
                        <a:ext cx="4570413" cy="3427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617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b="1" u="sng" dirty="0" smtClean="0">
                <a:solidFill>
                  <a:schemeClr val="tx2">
                    <a:lumMod val="75000"/>
                  </a:schemeClr>
                </a:solidFill>
              </a:rPr>
              <a:t>PROCENTA - trojčlenkou</a:t>
            </a:r>
            <a:endParaRPr lang="cs-CZ" sz="5400" b="1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dirty="0" smtClean="0"/>
              <a:t>Prezentace </a:t>
            </a:r>
            <a:r>
              <a:rPr lang="cs-CZ" sz="2400" smtClean="0"/>
              <a:t>je zaměřená </a:t>
            </a:r>
            <a:r>
              <a:rPr lang="cs-CZ" sz="2400" dirty="0" smtClean="0"/>
              <a:t>na procvičování slovních úloh na procenta řešených trojčlenkou.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1800" dirty="0" smtClean="0"/>
              <a:t>Autor: Mgr. Věra Benáková, 2. ZŠ Dobříš</a:t>
            </a:r>
            <a:endParaRPr lang="cs-CZ" sz="1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063" y="2793241"/>
            <a:ext cx="2328874" cy="2139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339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cs-CZ" sz="3200" dirty="0" smtClean="0"/>
              <a:t>Základní školu navštěvuje 560 žáků. Dojíždí 45% žáků. Kolik žáků do školy nedojíždí? Kolik je to %? 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cs-CZ" dirty="0" smtClean="0"/>
                  <a:t>           </a:t>
                </a:r>
              </a:p>
              <a:p>
                <a:pPr marL="0" indent="0">
                  <a:buNone/>
                </a:pPr>
                <a:r>
                  <a:rPr lang="cs-CZ" dirty="0" smtClean="0"/>
                  <a:t>                                               </a:t>
                </a:r>
                <a:r>
                  <a:rPr lang="cs-CZ" sz="2800" dirty="0" smtClean="0"/>
                  <a:t>100%   ……….  560 ž.  </a:t>
                </a:r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 smtClean="0"/>
                  <a:t>                                                     </a:t>
                </a:r>
                <a:r>
                  <a:rPr lang="cs-CZ" sz="2800" u="sng" dirty="0" smtClean="0"/>
                  <a:t> 45%   ……….     x   ž.</a:t>
                </a:r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 smtClean="0"/>
                  <a:t>                                                       x = 560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/>
                          </a:rPr>
                          <m:t>45</m:t>
                        </m:r>
                      </m:num>
                      <m:den>
                        <m:r>
                          <a:rPr lang="cs-CZ" sz="2800" b="0" i="1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cs-CZ" sz="2800" dirty="0" smtClean="0"/>
                  <a:t> = 252 </a:t>
                </a:r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 smtClean="0"/>
                  <a:t>                                                          560 – 252 = 308</a:t>
                </a:r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 smtClean="0"/>
                  <a:t>Do školy nedojíždí 308 žáků, to je 55% žáků školy.</a:t>
                </a:r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 smtClean="0"/>
                  <a:t> (Není možné tuto úloho řešit jiným způsobem?)</a:t>
                </a:r>
                <a:endParaRPr lang="cs-CZ" sz="28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2" name="Picture 4" descr="C:\Program Files (x86)\Microsoft Office\MEDIA\CAGCAT10\j0183328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2736304" cy="2748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Šipka nahoru 11"/>
          <p:cNvSpPr/>
          <p:nvPr/>
        </p:nvSpPr>
        <p:spPr>
          <a:xfrm>
            <a:off x="4349128" y="2276872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nahoru 12"/>
          <p:cNvSpPr/>
          <p:nvPr/>
        </p:nvSpPr>
        <p:spPr>
          <a:xfrm>
            <a:off x="7884368" y="2245094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84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cs-CZ" sz="2800" dirty="0" smtClean="0"/>
              <a:t>Po zlevnění o 20% stály hodiny 1920 Kč. Jaká byla jejich  původní cena?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cs-CZ" dirty="0" smtClean="0"/>
                  <a:t>                                        </a:t>
                </a:r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 smtClean="0"/>
                  <a:t>                                                 80%   …………   1920 Kč</a:t>
                </a:r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 smtClean="0"/>
                  <a:t>                                               </a:t>
                </a:r>
                <a:r>
                  <a:rPr lang="cs-CZ" sz="2800" u="sng" dirty="0" smtClean="0"/>
                  <a:t>100%   ………...      x     Kč</a:t>
                </a:r>
                <a:endParaRPr lang="cs-CZ" sz="2800" dirty="0" smtClean="0"/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 smtClean="0"/>
                  <a:t>                                                x = 1920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/>
                          </a:rPr>
                          <m:t>100</m:t>
                        </m:r>
                      </m:num>
                      <m:den>
                        <m:r>
                          <a:rPr lang="cs-CZ" sz="2800" b="0" i="1" smtClean="0">
                            <a:latin typeface="Cambria Math"/>
                          </a:rPr>
                          <m:t>80</m:t>
                        </m:r>
                      </m:den>
                    </m:f>
                  </m:oMath>
                </a14:m>
                <a:r>
                  <a:rPr lang="cs-CZ" sz="2800" dirty="0" smtClean="0"/>
                  <a:t> = 2400</a:t>
                </a:r>
                <a:endParaRPr lang="cs-CZ" sz="2800" u="sng" dirty="0" smtClean="0"/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 smtClean="0"/>
                  <a:t>                                                x</a:t>
                </a:r>
                <a:r>
                  <a:rPr lang="cs-CZ" sz="2800" dirty="0"/>
                  <a:t> </a:t>
                </a:r>
                <a:r>
                  <a:rPr lang="cs-CZ" sz="2800" dirty="0" smtClean="0"/>
                  <a:t>= 2400 Kč</a:t>
                </a:r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 smtClean="0"/>
                  <a:t>                          </a:t>
                </a:r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 smtClean="0"/>
                  <a:t>                                Původní cena hodin byla 2400 Kč.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5" name="Picture 3" descr="C:\Program Files (x86)\Microsoft Office\MEDIA\CAGCAT10\j0234131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40" y="1772816"/>
            <a:ext cx="2786856" cy="2963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Šipka nahoru 3"/>
          <p:cNvSpPr/>
          <p:nvPr/>
        </p:nvSpPr>
        <p:spPr>
          <a:xfrm>
            <a:off x="3851920" y="2196322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nahoru 5"/>
          <p:cNvSpPr/>
          <p:nvPr/>
        </p:nvSpPr>
        <p:spPr>
          <a:xfrm>
            <a:off x="8008033" y="2182100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71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cs-CZ" sz="2800" dirty="0" smtClean="0"/>
              <a:t>Z 6800 výrobků bylo 6528 výrobků bez vady. Kolik % výrobků bylo bez vady? Kolik bylo zmetků, kolik je to %?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cs-CZ" dirty="0" smtClean="0"/>
                  <a:t>                                                </a:t>
                </a:r>
              </a:p>
              <a:p>
                <a:pPr marL="0" indent="0">
                  <a:buNone/>
                </a:pPr>
                <a:r>
                  <a:rPr lang="cs-CZ" dirty="0"/>
                  <a:t> </a:t>
                </a:r>
                <a:r>
                  <a:rPr lang="cs-CZ" dirty="0" smtClean="0"/>
                  <a:t>                                      </a:t>
                </a:r>
                <a:r>
                  <a:rPr lang="cs-CZ" sz="2800" dirty="0" smtClean="0"/>
                  <a:t>100%  ……………. 6800 výr. </a:t>
                </a:r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 smtClean="0"/>
                  <a:t>                                              </a:t>
                </a:r>
                <a:r>
                  <a:rPr lang="cs-CZ" sz="2800" u="sng" dirty="0" smtClean="0"/>
                  <a:t>x  %  ……………. 6528 výr.</a:t>
                </a:r>
                <a:endParaRPr lang="cs-CZ" sz="2800" b="1" u="sng" dirty="0" smtClean="0"/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 smtClean="0"/>
                  <a:t>                                              x = 100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/>
                          </a:rPr>
                          <m:t>6528</m:t>
                        </m:r>
                      </m:num>
                      <m:den>
                        <m:r>
                          <a:rPr lang="cs-CZ" sz="2800" b="0" i="1" smtClean="0">
                            <a:latin typeface="Cambria Math"/>
                          </a:rPr>
                          <m:t>6800</m:t>
                        </m:r>
                      </m:den>
                    </m:f>
                  </m:oMath>
                </a14:m>
                <a:r>
                  <a:rPr lang="cs-CZ" sz="2800" dirty="0" smtClean="0"/>
                  <a:t> = 96</a:t>
                </a:r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 smtClean="0"/>
                  <a:t>                                              x = 96% </a:t>
                </a:r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 smtClean="0"/>
                  <a:t>                                              6800 – 6528 = 272</a:t>
                </a:r>
              </a:p>
              <a:p>
                <a:pPr marL="0" indent="0">
                  <a:buNone/>
                </a:pPr>
                <a:r>
                  <a:rPr lang="cs-CZ" sz="2800" dirty="0"/>
                  <a:t>  </a:t>
                </a:r>
                <a:r>
                  <a:rPr lang="cs-CZ" sz="2800" dirty="0" smtClean="0"/>
                  <a:t>                                         Bez vady bylo 96% výrobků,   </a:t>
                </a:r>
              </a:p>
              <a:p>
                <a:pPr marL="0" indent="0">
                  <a:buNone/>
                </a:pPr>
                <a:r>
                  <a:rPr lang="cs-CZ" sz="2800" dirty="0"/>
                  <a:t> </a:t>
                </a:r>
                <a:r>
                  <a:rPr lang="cs-CZ" sz="2800" dirty="0" smtClean="0"/>
                  <a:t>                                          </a:t>
                </a:r>
                <a:r>
                  <a:rPr lang="cs-CZ" sz="2800" dirty="0"/>
                  <a:t>zmetků bylo 272, to je 4%.</a:t>
                </a:r>
              </a:p>
              <a:p>
                <a:pPr marL="0" indent="0">
                  <a:buNone/>
                </a:pPr>
                <a:r>
                  <a:rPr lang="cs-CZ" sz="2800" dirty="0" smtClean="0"/>
                  <a:t>     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C:\Program Files (x86)\Microsoft Office\MEDIA\CAGCAT10\j027888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2924944"/>
            <a:ext cx="2450746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Šipka nahoru 3"/>
          <p:cNvSpPr/>
          <p:nvPr/>
        </p:nvSpPr>
        <p:spPr>
          <a:xfrm>
            <a:off x="3254125" y="2060848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nahoru 4"/>
          <p:cNvSpPr/>
          <p:nvPr/>
        </p:nvSpPr>
        <p:spPr>
          <a:xfrm>
            <a:off x="7452320" y="2060848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69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cs-CZ" sz="3200" dirty="0" smtClean="0"/>
              <a:t>Televizor má 7350 domácností, to je 98% domácností města. Kolik má město domácností?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Vypočítej a vyber správnou odpověď:</a:t>
            </a:r>
          </a:p>
          <a:p>
            <a:pPr marL="0" indent="0">
              <a:buNone/>
            </a:pPr>
            <a:r>
              <a:rPr lang="cs-CZ" dirty="0" smtClean="0"/>
              <a:t>Město má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2050" name="Picture 2" descr="C:\Program Files (x86)\Microsoft Office\MEDIA\CAGCAT10\j022938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996952"/>
            <a:ext cx="2814107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4292" y="2780928"/>
            <a:ext cx="2457233" cy="168934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</p:pic>
      <p:sp>
        <p:nvSpPr>
          <p:cNvPr id="5" name="Zaoblený obdélník 4"/>
          <p:cNvSpPr/>
          <p:nvPr/>
        </p:nvSpPr>
        <p:spPr>
          <a:xfrm>
            <a:off x="611560" y="4182244"/>
            <a:ext cx="3320604" cy="57606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</a:pPr>
            <a:r>
              <a:rPr lang="cs-CZ" sz="3200" dirty="0">
                <a:solidFill>
                  <a:prstClr val="black"/>
                </a:solidFill>
              </a:rPr>
              <a:t>7550 domácností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611560" y="2780928"/>
            <a:ext cx="3240360" cy="57606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prstClr val="black"/>
                </a:solidFill>
              </a:rPr>
              <a:t>7600 domácností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1547664" y="4946037"/>
            <a:ext cx="3203848" cy="57606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</a:pPr>
            <a:r>
              <a:rPr lang="cs-CZ" sz="3200" dirty="0">
                <a:solidFill>
                  <a:prstClr val="black"/>
                </a:solidFill>
              </a:rPr>
              <a:t>7650 domácností</a:t>
            </a:r>
          </a:p>
        </p:txBody>
      </p:sp>
      <p:sp>
        <p:nvSpPr>
          <p:cNvPr id="10" name="Zaoblený obdélník 9"/>
          <p:cNvSpPr/>
          <p:nvPr/>
        </p:nvSpPr>
        <p:spPr>
          <a:xfrm>
            <a:off x="1547664" y="3501008"/>
            <a:ext cx="3203848" cy="57606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>
                <a:solidFill>
                  <a:prstClr val="black"/>
                </a:solidFill>
              </a:rPr>
              <a:t>7500 domácností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47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l"/>
            <a:r>
              <a:rPr lang="cs-CZ" sz="4000" dirty="0" smtClean="0"/>
              <a:t>V jídelně vydali 68% z 450 uvařených obědů. Kolik obědů mají ještě vydat?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cs-CZ" dirty="0"/>
              <a:t>Vypočítej a vyber správnou odpověď:</a:t>
            </a:r>
          </a:p>
          <a:p>
            <a:pPr marL="0" indent="0">
              <a:buNone/>
            </a:pPr>
            <a:r>
              <a:rPr lang="cs-CZ" dirty="0" smtClean="0"/>
              <a:t>Mají vydat ještě </a:t>
            </a:r>
          </a:p>
        </p:txBody>
      </p:sp>
      <p:pic>
        <p:nvPicPr>
          <p:cNvPr id="3074" name="Picture 2" descr="C:\Program Files (x86)\Microsoft Office\MEDIA\CAGCAT10\j0199283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708920"/>
            <a:ext cx="2377804" cy="213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ál 3"/>
          <p:cNvSpPr/>
          <p:nvPr/>
        </p:nvSpPr>
        <p:spPr>
          <a:xfrm>
            <a:off x="2627784" y="4628920"/>
            <a:ext cx="2880320" cy="64807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</a:pPr>
            <a:r>
              <a:rPr lang="cs-CZ" sz="3200" dirty="0">
                <a:solidFill>
                  <a:prstClr val="black"/>
                </a:solidFill>
              </a:rPr>
              <a:t>306 obědů</a:t>
            </a:r>
          </a:p>
        </p:txBody>
      </p:sp>
      <p:sp>
        <p:nvSpPr>
          <p:cNvPr id="6" name="Ovál 5"/>
          <p:cNvSpPr/>
          <p:nvPr/>
        </p:nvSpPr>
        <p:spPr>
          <a:xfrm>
            <a:off x="766462" y="2995702"/>
            <a:ext cx="2952328" cy="64807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</a:pPr>
            <a:r>
              <a:rPr lang="cs-CZ" sz="3200" dirty="0">
                <a:solidFill>
                  <a:prstClr val="black"/>
                </a:solidFill>
              </a:rPr>
              <a:t>324 obědů</a:t>
            </a:r>
          </a:p>
        </p:txBody>
      </p:sp>
      <p:sp>
        <p:nvSpPr>
          <p:cNvPr id="7" name="Ovál 6"/>
          <p:cNvSpPr/>
          <p:nvPr/>
        </p:nvSpPr>
        <p:spPr>
          <a:xfrm>
            <a:off x="1547664" y="3808760"/>
            <a:ext cx="2952328" cy="64807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</a:pPr>
            <a:r>
              <a:rPr lang="cs-CZ" sz="3200" dirty="0">
                <a:solidFill>
                  <a:prstClr val="black"/>
                </a:solidFill>
              </a:rPr>
              <a:t>144 obědů</a:t>
            </a:r>
          </a:p>
        </p:txBody>
      </p:sp>
      <p:sp>
        <p:nvSpPr>
          <p:cNvPr id="8" name="Ovál 7"/>
          <p:cNvSpPr/>
          <p:nvPr/>
        </p:nvSpPr>
        <p:spPr>
          <a:xfrm>
            <a:off x="3721393" y="5445224"/>
            <a:ext cx="2808312" cy="64807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</a:pPr>
            <a:r>
              <a:rPr lang="cs-CZ" sz="3200" dirty="0">
                <a:solidFill>
                  <a:prstClr val="black"/>
                </a:solidFill>
              </a:rPr>
              <a:t>128 obědů</a:t>
            </a:r>
          </a:p>
        </p:txBody>
      </p:sp>
    </p:spTree>
    <p:extLst>
      <p:ext uri="{BB962C8B-B14F-4D97-AF65-F5344CB8AC3E}">
        <p14:creationId xmlns:p14="http://schemas.microsoft.com/office/powerpoint/2010/main" val="82402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l"/>
            <a:r>
              <a:rPr lang="cs-CZ" dirty="0" smtClean="0"/>
              <a:t>Počítač byl zlevněn z 16 500 Kč na 13860 Kč. Kolik % činí sleva?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Vypočítej a vyber správnou odpověď:</a:t>
            </a:r>
          </a:p>
          <a:p>
            <a:pPr marL="0" indent="0">
              <a:buNone/>
            </a:pPr>
            <a:r>
              <a:rPr lang="cs-CZ" dirty="0" smtClean="0"/>
              <a:t>Sleva činí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263" y="2705099"/>
            <a:ext cx="4476129" cy="3418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Šestiúhelník 3"/>
          <p:cNvSpPr/>
          <p:nvPr/>
        </p:nvSpPr>
        <p:spPr>
          <a:xfrm>
            <a:off x="1907704" y="2802767"/>
            <a:ext cx="1800200" cy="576064"/>
          </a:xfrm>
          <a:prstGeom prst="hexag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</a:rPr>
              <a:t>22%</a:t>
            </a:r>
          </a:p>
        </p:txBody>
      </p:sp>
      <p:sp>
        <p:nvSpPr>
          <p:cNvPr id="6" name="Šestiúhelník 5"/>
          <p:cNvSpPr/>
          <p:nvPr/>
        </p:nvSpPr>
        <p:spPr>
          <a:xfrm>
            <a:off x="1907704" y="4400309"/>
            <a:ext cx="1800200" cy="576064"/>
          </a:xfrm>
          <a:prstGeom prst="hexag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</a:rPr>
              <a:t>16%</a:t>
            </a:r>
          </a:p>
        </p:txBody>
      </p:sp>
      <p:sp>
        <p:nvSpPr>
          <p:cNvPr id="7" name="Šestiúhelník 6"/>
          <p:cNvSpPr/>
          <p:nvPr/>
        </p:nvSpPr>
        <p:spPr>
          <a:xfrm>
            <a:off x="682858" y="3589784"/>
            <a:ext cx="1800200" cy="576064"/>
          </a:xfrm>
          <a:prstGeom prst="hexag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</a:rPr>
              <a:t>92%</a:t>
            </a:r>
          </a:p>
        </p:txBody>
      </p:sp>
      <p:sp>
        <p:nvSpPr>
          <p:cNvPr id="8" name="Šestiúhelník 7"/>
          <p:cNvSpPr/>
          <p:nvPr/>
        </p:nvSpPr>
        <p:spPr>
          <a:xfrm>
            <a:off x="682858" y="5119397"/>
            <a:ext cx="1800200" cy="576064"/>
          </a:xfrm>
          <a:prstGeom prst="hexag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</a:rPr>
              <a:t>84%</a:t>
            </a:r>
          </a:p>
        </p:txBody>
      </p:sp>
    </p:spTree>
    <p:extLst>
      <p:ext uri="{BB962C8B-B14F-4D97-AF65-F5344CB8AC3E}">
        <p14:creationId xmlns:p14="http://schemas.microsoft.com/office/powerpoint/2010/main" val="162185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243</Words>
  <Application>Microsoft Office PowerPoint</Application>
  <PresentationFormat>Předvádění na obrazovce (4:3)</PresentationFormat>
  <Paragraphs>56</Paragraphs>
  <Slides>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Motiv sady Office</vt:lpstr>
      <vt:lpstr>Prezentace</vt:lpstr>
      <vt:lpstr>Prezentace aplikace PowerPoint</vt:lpstr>
      <vt:lpstr>PROCENTA - trojčlenkou</vt:lpstr>
      <vt:lpstr>Základní školu navštěvuje 560 žáků. Dojíždí 45% žáků. Kolik žáků do školy nedojíždí? Kolik je to %? </vt:lpstr>
      <vt:lpstr>Po zlevnění o 20% stály hodiny 1920 Kč. Jaká byla jejich  původní cena?</vt:lpstr>
      <vt:lpstr>Z 6800 výrobků bylo 6528 výrobků bez vady. Kolik % výrobků bylo bez vady? Kolik bylo zmetků, kolik je to %?</vt:lpstr>
      <vt:lpstr>Televizor má 7350 domácností, to je 98% domácností města. Kolik má město domácností?</vt:lpstr>
      <vt:lpstr>V jídelně vydali 68% z 450 uvařených obědů. Kolik obědů mají ještě vydat?</vt:lpstr>
      <vt:lpstr>Počítač byl zlevněn z 16 500 Kč na 13860 Kč. Kolik % činí sleva?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PROCENTA</dc:title>
  <dc:creator>OEM</dc:creator>
  <cp:lastModifiedBy>Křepelová Alena</cp:lastModifiedBy>
  <cp:revision>28</cp:revision>
  <dcterms:created xsi:type="dcterms:W3CDTF">2011-04-20T07:44:56Z</dcterms:created>
  <dcterms:modified xsi:type="dcterms:W3CDTF">2020-04-02T12:47:24Z</dcterms:modified>
</cp:coreProperties>
</file>