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79" r:id="rId2"/>
    <p:sldId id="280" r:id="rId3"/>
    <p:sldId id="281" r:id="rId4"/>
    <p:sldId id="282" r:id="rId5"/>
    <p:sldId id="284" r:id="rId6"/>
    <p:sldId id="28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1E3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2D84C-CE18-49F7-8E86-8E1B458EF366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8B11B-1B2F-4068-B7D2-A00B040FBF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4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Objem válce</a:t>
            </a:r>
            <a:endParaRPr lang="cs-CZ" sz="9600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45437" y="1700808"/>
            <a:ext cx="8640960" cy="4608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0" tIns="4572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4000" baseline="30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V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cs-CZ" sz="5400" dirty="0" err="1" smtClean="0">
                <a:latin typeface="Comic Sans MS" pitchFamily="66" charset="0"/>
                <a:cs typeface="Arial" pitchFamily="34" charset="0"/>
              </a:rPr>
              <a:t>Sp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  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cs-CZ" sz="6000" dirty="0" err="1" smtClean="0">
                <a:latin typeface="Comic Sans MS" pitchFamily="66" charset="0"/>
                <a:cs typeface="Arial" pitchFamily="34" charset="0"/>
              </a:rPr>
              <a:t>V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 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el-GR" sz="5400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r</a:t>
            </a: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2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</a:t>
            </a:r>
            <a:endParaRPr lang="cs-CZ" sz="5400" baseline="300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Plechovka 6"/>
          <p:cNvSpPr/>
          <p:nvPr/>
        </p:nvSpPr>
        <p:spPr>
          <a:xfrm>
            <a:off x="6660232" y="3140968"/>
            <a:ext cx="1584176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82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Objem válce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63440" y="2150771"/>
            <a:ext cx="3703320" cy="3718323"/>
          </a:xfrm>
        </p:spPr>
        <p:txBody>
          <a:bodyPr>
            <a:normAutofit/>
          </a:bodyPr>
          <a:lstStyle/>
          <a:p>
            <a:pPr algn="ctr"/>
            <a:r>
              <a:rPr lang="cs-CZ" sz="2600" dirty="0"/>
              <a:t>V = </a:t>
            </a:r>
            <a:r>
              <a:rPr lang="cs-CZ" sz="2600" dirty="0" err="1" smtClean="0"/>
              <a:t>S</a:t>
            </a:r>
            <a:r>
              <a:rPr lang="cs-CZ" sz="2600" baseline="-25000" dirty="0" err="1" smtClean="0"/>
              <a:t>p</a:t>
            </a:r>
            <a:r>
              <a:rPr lang="cs-CZ" sz="2600" baseline="-25000" dirty="0" smtClean="0"/>
              <a:t>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 v</a:t>
            </a:r>
          </a:p>
          <a:p>
            <a:pPr lvl="3" algn="ctr"/>
            <a:endParaRPr lang="cs-CZ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300" dirty="0" smtClean="0"/>
          </a:p>
          <a:p>
            <a:r>
              <a:rPr lang="cs-CZ" sz="2300" dirty="0" err="1" smtClean="0"/>
              <a:t>S</a:t>
            </a:r>
            <a:r>
              <a:rPr lang="cs-CZ" sz="2300" baseline="-25000" dirty="0" err="1" smtClean="0"/>
              <a:t>p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obsah podstavy</a:t>
            </a:r>
          </a:p>
          <a:p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poloměr podstavy</a:t>
            </a: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– výška válce</a:t>
            </a: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32040" y="2708920"/>
            <a:ext cx="2074786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V =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∙r</a:t>
            </a:r>
            <a:r>
              <a:rPr lang="cs-CZ" sz="2600" b="1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∙v</a:t>
            </a:r>
            <a:endParaRPr lang="cs-CZ" sz="2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2" y="2511381"/>
            <a:ext cx="3626514" cy="211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7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Vypočítejte objem válce, je-li poloměr podstavy 4 cm a výška 6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4 cm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6 cm</a:t>
            </a:r>
            <a:endParaRPr lang="cs-CZ" sz="2600" dirty="0">
              <a:latin typeface="+mn-lt"/>
            </a:endParaRPr>
          </a:p>
          <a:p>
            <a:pPr eaLnBrk="1" hangingPunct="1"/>
            <a:r>
              <a:rPr lang="cs-CZ" sz="2600" u="sng" dirty="0" smtClean="0">
                <a:latin typeface="+mn-lt"/>
              </a:rPr>
              <a:t>V </a:t>
            </a:r>
            <a:r>
              <a:rPr lang="cs-CZ" sz="2600" u="sng" dirty="0">
                <a:latin typeface="+mn-lt"/>
              </a:rPr>
              <a:t>= ? </a:t>
            </a:r>
            <a:r>
              <a:rPr lang="cs-CZ" sz="2600" u="sng" dirty="0" smtClean="0">
                <a:latin typeface="+mn-lt"/>
              </a:rPr>
              <a:t>cm</a:t>
            </a:r>
            <a:r>
              <a:rPr lang="cs-CZ" sz="2600" u="sng" baseline="30000" dirty="0" smtClean="0">
                <a:latin typeface="+mn-lt"/>
              </a:rPr>
              <a:t>3</a:t>
            </a:r>
            <a:endParaRPr lang="cs-CZ" sz="2600" u="sng" baseline="30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∙6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 smtClean="0"/>
              <a:t>V </a:t>
            </a:r>
            <a:r>
              <a:rPr lang="cs-CZ" sz="2600" u="dbl" dirty="0"/>
              <a:t>= </a:t>
            </a:r>
            <a:r>
              <a:rPr lang="cs-CZ" sz="2600" u="dbl" dirty="0" smtClean="0"/>
              <a:t> 301,44 cm</a:t>
            </a:r>
            <a:r>
              <a:rPr lang="cs-CZ" sz="2600" u="dbl" baseline="30000" dirty="0" smtClean="0"/>
              <a:t>3</a:t>
            </a:r>
            <a:endParaRPr lang="cs-CZ" sz="2600" u="dbl" baseline="30000" dirty="0"/>
          </a:p>
        </p:txBody>
      </p:sp>
    </p:spTree>
    <p:extLst>
      <p:ext uri="{BB962C8B-B14F-4D97-AF65-F5344CB8AC3E}">
        <p14:creationId xmlns:p14="http://schemas.microsoft.com/office/powerpoint/2010/main" val="400933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600" dirty="0" smtClean="0"/>
              <a:t>Vypočítejte výšku válce, je-li poloměr podstavy 5 dm a objem válce 314 dm</a:t>
            </a:r>
            <a:r>
              <a:rPr lang="cs-CZ" sz="2600" baseline="30000" dirty="0" smtClean="0"/>
              <a:t>3</a:t>
            </a:r>
            <a:r>
              <a:rPr lang="cs-CZ" sz="2600" dirty="0" smtClean="0"/>
              <a:t>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5</a:t>
            </a:r>
            <a:r>
              <a:rPr lang="cs-CZ" sz="2600" dirty="0" smtClean="0">
                <a:latin typeface="+mn-lt"/>
              </a:rPr>
              <a:t> dm</a:t>
            </a:r>
          </a:p>
          <a:p>
            <a:r>
              <a:rPr lang="cs-CZ" sz="2600" dirty="0">
                <a:latin typeface="+mn-lt"/>
              </a:rPr>
              <a:t>V = </a:t>
            </a:r>
            <a:r>
              <a:rPr lang="cs-CZ" sz="2600" dirty="0" smtClean="0">
                <a:latin typeface="+mn-lt"/>
              </a:rPr>
              <a:t>314 dm</a:t>
            </a:r>
            <a:r>
              <a:rPr lang="cs-CZ" sz="2600" baseline="30000" dirty="0" smtClean="0">
                <a:latin typeface="+mn-lt"/>
              </a:rPr>
              <a:t>3</a:t>
            </a:r>
            <a:endParaRPr lang="cs-CZ" sz="2600" baseline="30000" dirty="0">
              <a:latin typeface="+mn-lt"/>
            </a:endParaRPr>
          </a:p>
          <a:p>
            <a:pPr eaLnBrk="1" hangingPunct="1"/>
            <a:r>
              <a:rPr lang="cs-CZ" sz="2600" u="sng" dirty="0" smtClean="0">
                <a:latin typeface="+mn-lt"/>
              </a:rPr>
              <a:t>v = ? dm</a:t>
            </a:r>
            <a:endParaRPr lang="cs-CZ" sz="2600" u="sng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314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5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v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 4 dm</a:t>
            </a:r>
            <a:endParaRPr lang="cs-CZ" sz="2600" u="dbl" baseline="30000" dirty="0"/>
          </a:p>
        </p:txBody>
      </p:sp>
    </p:spTree>
    <p:extLst>
      <p:ext uri="{BB962C8B-B14F-4D97-AF65-F5344CB8AC3E}">
        <p14:creationId xmlns:p14="http://schemas.microsoft.com/office/powerpoint/2010/main" val="94303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4"/>
            </a:pPr>
            <a:r>
              <a:rPr lang="cs-CZ" sz="2600" dirty="0" smtClean="0"/>
              <a:t>Vypočítejte povrch a objem válce, je-li průměr podstavy 1,6 dm a výška 12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59" y="2172707"/>
            <a:ext cx="418692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d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1,6 dm = 16 cm (r = 8 cm)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12 cm</a:t>
            </a:r>
          </a:p>
          <a:p>
            <a:r>
              <a:rPr lang="cs-CZ" sz="2600" dirty="0">
                <a:latin typeface="+mn-lt"/>
              </a:rPr>
              <a:t>S</a:t>
            </a:r>
            <a:r>
              <a:rPr lang="cs-CZ" sz="2600" dirty="0" smtClean="0">
                <a:latin typeface="+mn-lt"/>
              </a:rPr>
              <a:t>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? cm</a:t>
            </a:r>
            <a:r>
              <a:rPr lang="cs-CZ" sz="2600" baseline="30000" dirty="0">
                <a:latin typeface="+mn-lt"/>
              </a:rPr>
              <a:t>2</a:t>
            </a:r>
          </a:p>
          <a:p>
            <a:r>
              <a:rPr lang="cs-CZ" sz="2600" u="sng" dirty="0">
                <a:latin typeface="+mn-lt"/>
              </a:rPr>
              <a:t>V = ? cm</a:t>
            </a:r>
            <a:r>
              <a:rPr lang="cs-CZ" sz="2600" u="sng" baseline="30000" dirty="0">
                <a:latin typeface="+mn-lt"/>
              </a:rPr>
              <a:t>3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14971" y="437247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V=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∙12</a:t>
            </a:r>
          </a:p>
          <a:p>
            <a:pPr>
              <a:defRPr/>
            </a:pPr>
            <a:r>
              <a:rPr lang="cs-CZ" sz="2600" u="dbl" dirty="0" smtClean="0"/>
              <a:t>V </a:t>
            </a:r>
            <a:r>
              <a:rPr lang="cs-CZ" sz="2600" u="dbl" dirty="0"/>
              <a:t>= </a:t>
            </a:r>
            <a:r>
              <a:rPr lang="cs-CZ" sz="2600" u="dbl" dirty="0" smtClean="0"/>
              <a:t>  2 411,52 </a:t>
            </a:r>
            <a:r>
              <a:rPr lang="cs-CZ" sz="2600" u="dbl" dirty="0"/>
              <a:t>cm</a:t>
            </a:r>
            <a:r>
              <a:rPr lang="cs-CZ" sz="2600" u="dbl" baseline="30000" dirty="0"/>
              <a:t>3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2959" y="4455183"/>
            <a:ext cx="38032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/>
              <a:t>S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r(r + v)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2∙3,14∙8(8 + 12)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S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1 004,8 cm</a:t>
            </a:r>
            <a:r>
              <a:rPr lang="cs-CZ" sz="2600" u="dbl" baseline="30000" dirty="0" smtClean="0"/>
              <a:t>2</a:t>
            </a:r>
            <a:endParaRPr lang="cs-CZ" sz="2600" u="dbl" dirty="0"/>
          </a:p>
        </p:txBody>
      </p:sp>
    </p:spTree>
    <p:extLst>
      <p:ext uri="{BB962C8B-B14F-4D97-AF65-F5344CB8AC3E}">
        <p14:creationId xmlns:p14="http://schemas.microsoft.com/office/powerpoint/2010/main" val="343322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6984776" cy="83099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chemeClr val="bg1"/>
                </a:solidFill>
              </a:rPr>
              <a:t>Vypočítej povrch a objem válce, který má poloměr podstavy 12 cm a výšku 58 cm.</a:t>
            </a:r>
            <a:endParaRPr lang="cs-CZ" sz="2400" i="1" dirty="0">
              <a:solidFill>
                <a:schemeClr val="bg1"/>
              </a:solidFill>
            </a:endParaRPr>
          </a:p>
        </p:txBody>
      </p:sp>
      <p:sp>
        <p:nvSpPr>
          <p:cNvPr id="3" name="Plechovka 2"/>
          <p:cNvSpPr/>
          <p:nvPr/>
        </p:nvSpPr>
        <p:spPr>
          <a:xfrm>
            <a:off x="899592" y="2060848"/>
            <a:ext cx="1202432" cy="1924467"/>
          </a:xfrm>
          <a:prstGeom prst="can">
            <a:avLst>
              <a:gd name="adj" fmla="val 3787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1500808" y="2348880"/>
            <a:ext cx="0" cy="144016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500808" y="2348880"/>
            <a:ext cx="601216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500808" y="2060848"/>
            <a:ext cx="119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r</a:t>
            </a:r>
            <a:r>
              <a:rPr lang="cs-CZ" i="1" dirty="0" smtClean="0">
                <a:solidFill>
                  <a:srgbClr val="FF0000"/>
                </a:solidFill>
              </a:rPr>
              <a:t>=12cm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302308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v</a:t>
            </a:r>
            <a:r>
              <a:rPr lang="cs-CZ" i="1" dirty="0" smtClean="0">
                <a:solidFill>
                  <a:srgbClr val="FF0000"/>
                </a:solidFill>
              </a:rPr>
              <a:t>=58cm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059832" y="1700808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chemeClr val="bg1"/>
                </a:solidFill>
              </a:rPr>
              <a:t>S = ?</a:t>
            </a:r>
          </a:p>
          <a:p>
            <a:r>
              <a:rPr lang="cs-CZ" i="1" dirty="0" smtClean="0">
                <a:solidFill>
                  <a:schemeClr val="bg1"/>
                </a:solidFill>
              </a:rPr>
              <a:t>S = 2</a:t>
            </a:r>
            <a:r>
              <a:rPr lang="el-GR" i="1" dirty="0" smtClean="0">
                <a:solidFill>
                  <a:schemeClr val="bg1"/>
                </a:solidFill>
              </a:rPr>
              <a:t>π</a:t>
            </a:r>
            <a:r>
              <a:rPr lang="cs-CZ" i="1" dirty="0" smtClean="0">
                <a:solidFill>
                  <a:schemeClr val="bg1"/>
                </a:solidFill>
              </a:rPr>
              <a:t>r ( r + v )</a:t>
            </a:r>
          </a:p>
          <a:p>
            <a:r>
              <a:rPr lang="cs-CZ" i="1" dirty="0" smtClean="0">
                <a:solidFill>
                  <a:schemeClr val="bg1"/>
                </a:solidFill>
              </a:rPr>
              <a:t>S = 2 . 3,14 . 12 . ( 12 + 58 )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S =  5 275,2 cm²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58763" y="3207747"/>
            <a:ext cx="3457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chemeClr val="bg1"/>
                </a:solidFill>
              </a:rPr>
              <a:t>V = ?</a:t>
            </a:r>
          </a:p>
          <a:p>
            <a:r>
              <a:rPr lang="cs-CZ" i="1" dirty="0" smtClean="0">
                <a:solidFill>
                  <a:schemeClr val="bg1"/>
                </a:solidFill>
              </a:rPr>
              <a:t>V = </a:t>
            </a:r>
            <a:r>
              <a:rPr lang="el-GR" i="1" dirty="0" smtClean="0">
                <a:solidFill>
                  <a:schemeClr val="bg1"/>
                </a:solidFill>
              </a:rPr>
              <a:t>π</a:t>
            </a:r>
            <a:r>
              <a:rPr lang="cs-CZ" i="1" dirty="0" smtClean="0">
                <a:solidFill>
                  <a:schemeClr val="bg1"/>
                </a:solidFill>
              </a:rPr>
              <a:t>r²v</a:t>
            </a:r>
          </a:p>
          <a:p>
            <a:r>
              <a:rPr lang="cs-CZ" i="1" dirty="0" smtClean="0">
                <a:solidFill>
                  <a:schemeClr val="bg1"/>
                </a:solidFill>
              </a:rPr>
              <a:t>V = 3,14 . 12² . 58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V = 26 225,28 cm³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84448" y="4826513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Povrch válce je 5 275,2 cm², objem válce je 26 225,28 cm³.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4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290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Constantia</vt:lpstr>
      <vt:lpstr>Georgia</vt:lpstr>
      <vt:lpstr>Wingdings 2</vt:lpstr>
      <vt:lpstr>Tok</vt:lpstr>
      <vt:lpstr>Objem válce</vt:lpstr>
      <vt:lpstr>Objem válce</vt:lpstr>
      <vt:lpstr>Příklady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Kysilková</dc:creator>
  <cp:lastModifiedBy>Křepelová Alena</cp:lastModifiedBy>
  <cp:revision>50</cp:revision>
  <dcterms:created xsi:type="dcterms:W3CDTF">2012-01-03T15:01:18Z</dcterms:created>
  <dcterms:modified xsi:type="dcterms:W3CDTF">2020-04-01T18:00:50Z</dcterms:modified>
</cp:coreProperties>
</file>