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23"/>
  </p:notesMasterIdLst>
  <p:sldIdLst>
    <p:sldId id="265" r:id="rId2"/>
    <p:sldId id="269" r:id="rId3"/>
    <p:sldId id="271" r:id="rId4"/>
    <p:sldId id="274" r:id="rId5"/>
    <p:sldId id="275" r:id="rId6"/>
    <p:sldId id="272" r:id="rId7"/>
    <p:sldId id="277" r:id="rId8"/>
    <p:sldId id="276" r:id="rId9"/>
    <p:sldId id="267" r:id="rId10"/>
    <p:sldId id="268" r:id="rId11"/>
    <p:sldId id="261" r:id="rId12"/>
    <p:sldId id="278" r:id="rId13"/>
    <p:sldId id="279" r:id="rId14"/>
    <p:sldId id="264" r:id="rId15"/>
    <p:sldId id="257" r:id="rId16"/>
    <p:sldId id="280" r:id="rId17"/>
    <p:sldId id="281" r:id="rId18"/>
    <p:sldId id="282" r:id="rId19"/>
    <p:sldId id="283" r:id="rId20"/>
    <p:sldId id="284" r:id="rId21"/>
    <p:sldId id="285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66" d="100"/>
          <a:sy n="66" d="100"/>
        </p:scale>
        <p:origin x="1280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0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4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AC04FF-F2AD-4D03-B083-525C695CD0FE}" type="datetimeFigureOut">
              <a:rPr lang="cs-CZ" smtClean="0"/>
              <a:pPr/>
              <a:t>01.04.2020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9EDA8B-DF92-454E-951C-CBC509FC4BB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7475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ED918-CD15-4242-B967-2E143060AF6E}" type="datetime1">
              <a:rPr lang="cs-CZ" smtClean="0"/>
              <a:pPr/>
              <a:t>01.04.2020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Autorem materiálu a všech jeho částí, není-li uvedeno jinak, je Mgr. Alena Čechová. Dostupné z Metodického portálu www.rvp.cz, ISSN: 1802-4785, financovaného z ESF a státního rozpočtu ČR. Provozuje Národní ústav pro vzdělávání, školské poradenské zařízení pro další vzdělávání pedagogických pracovníků (NÚV).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C1553-5D48-48E8-9337-CA2D7FBD6D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4B181-1A66-4F58-AAB9-31A01D8A1054}" type="datetime1">
              <a:rPr lang="cs-CZ" smtClean="0"/>
              <a:pPr/>
              <a:t>01.04.2020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Autorem materiálu a všech jeho částí, není-li uvedeno jinak, je Mgr. Alena Čechová. Dostupné z Metodického portálu www.rvp.cz, ISSN: 1802-4785, financovaného z ESF a státního rozpočtu ČR. Provozuje Národní ústav pro vzdělávání, školské poradenské zařízení pro další vzdělávání pedagogických pracovníků (NÚV).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C1553-5D48-48E8-9337-CA2D7FBD6D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ADEC5-9769-4798-8ABD-F3282E47ECBC}" type="datetime1">
              <a:rPr lang="cs-CZ" smtClean="0"/>
              <a:pPr/>
              <a:t>01.04.2020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Autorem materiálu a všech jeho částí, není-li uvedeno jinak, je Mgr. Alena Čechová. Dostupné z Metodického portálu www.rvp.cz, ISSN: 1802-4785, financovaného z ESF a státního rozpočtu ČR. Provozuje Národní ústav pro vzdělávání, školské poradenské zařízení pro další vzdělávání pedagogických pracovníků (NÚV).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C1553-5D48-48E8-9337-CA2D7FBD6D0D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AD510-F0BF-4689-86AE-2DEFE4D2E03D}" type="datetime1">
              <a:rPr lang="cs-CZ" smtClean="0"/>
              <a:pPr/>
              <a:t>01.04.2020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Autorem materiálu a všech jeho částí, není-li uvedeno jinak, je Mgr. Alena Čechová. Dostupné z Metodického portálu www.rvp.cz, ISSN: 1802-4785, financovaného z ESF a státního rozpočtu ČR. Provozuje Národní ústav pro vzdělávání, školské poradenské zařízení pro další vzdělávání pedagogických pracovníků (NÚV).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C1553-5D48-48E8-9337-CA2D7FBD6D0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DBCC3-37EF-47A2-9DCD-C1F3070F554B}" type="datetime1">
              <a:rPr lang="cs-CZ" smtClean="0"/>
              <a:pPr/>
              <a:t>01.04.2020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Autorem materiálu a všech jeho částí, není-li uvedeno jinak, je Mgr. Alena Čechová. Dostupné z Metodického portálu www.rvp.cz, ISSN: 1802-4785, financovaného z ESF a státního rozpočtu ČR. Provozuje Národní ústav pro vzdělávání, školské poradenské zařízení pro další vzdělávání pedagogických pracovníků (NÚV).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C1553-5D48-48E8-9337-CA2D7FBD6D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22ED4-E49B-4197-A5C8-C6034BF9843B}" type="datetime1">
              <a:rPr lang="cs-CZ" smtClean="0"/>
              <a:pPr/>
              <a:t>01.04.2020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Autorem materiálu a všech jeho částí, není-li uvedeno jinak, je Mgr. Alena Čechová. Dostupné z Metodického portálu www.rvp.cz, ISSN: 1802-4785, financovaného z ESF a státního rozpočtu ČR. Provozuje Národní ústav pro vzdělávání, školské poradenské zařízení pro další vzdělávání pedagogických pracovníků (NÚV).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C1553-5D48-48E8-9337-CA2D7FBD6D0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B8C40-0442-48CD-BCBC-A6FFD49CAE23}" type="datetime1">
              <a:rPr lang="cs-CZ" smtClean="0"/>
              <a:pPr/>
              <a:t>01.04.2020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Autorem materiálu a všech jeho částí, není-li uvedeno jinak, je Mgr. Alena Čechová. Dostupné z Metodického portálu www.rvp.cz, ISSN: 1802-4785, financovaného z ESF a státního rozpočtu ČR. Provozuje Národní ústav pro vzdělávání, školské poradenské zařízení pro další vzdělávání pedagogických pracovníků (NÚV).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C1553-5D48-48E8-9337-CA2D7FBD6D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F130F-7189-476E-ABB4-FE55702C1C74}" type="datetime1">
              <a:rPr lang="cs-CZ" smtClean="0"/>
              <a:pPr/>
              <a:t>01.04.2020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Autorem materiálu a všech jeho částí, není-li uvedeno jinak, je Mgr. Alena Čechová. Dostupné z Metodického portálu www.rvp.cz, ISSN: 1802-4785, financovaného z ESF a státního rozpočtu ČR. Provozuje Národní ústav pro vzdělávání, školské poradenské zařízení pro další vzdělávání pedagogických pracovníků (NÚV).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C1553-5D48-48E8-9337-CA2D7FBD6D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DA588-3E70-4CE6-B5F0-5F460B0D6639}" type="datetime1">
              <a:rPr lang="cs-CZ" smtClean="0"/>
              <a:pPr/>
              <a:t>01.04.2020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Autorem materiálu a všech jeho částí, není-li uvedeno jinak, je Mgr. Alena Čechová. Dostupné z Metodického portálu www.rvp.cz, ISSN: 1802-4785, financovaného z ESF a státního rozpočtu ČR. Provozuje Národní ústav pro vzdělávání, školské poradenské zařízení pro další vzdělávání pedagogických pracovníků (NÚV).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C1553-5D48-48E8-9337-CA2D7FBD6D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3FDB3-ABC3-4E62-BC8E-BE63CF8068EF}" type="datetime1">
              <a:rPr lang="cs-CZ" smtClean="0"/>
              <a:pPr/>
              <a:t>01.04.2020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Autorem materiálu a všech jeho částí, není-li uvedeno jinak, je Mgr. Alena Čechová. Dostupné z Metodického portálu www.rvp.cz, ISSN: 1802-4785, financovaného z ESF a státního rozpočtu ČR. Provozuje Národní ústav pro vzdělávání, školské poradenské zařízení pro další vzdělávání pedagogických pracovníků (NÚV).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C1553-5D48-48E8-9337-CA2D7FBD6D0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F7F7-F546-4415-9639-FF06DF15991A}" type="datetime1">
              <a:rPr lang="cs-CZ" smtClean="0"/>
              <a:pPr/>
              <a:t>01.04.2020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Autorem materiálu a všech jeho částí, není-li uvedeno jinak, je Mgr. Alena Čechová. Dostupné z Metodického portálu www.rvp.cz, ISSN: 1802-4785, financovaného z ESF a státního rozpočtu ČR. Provozuje Národní ústav pro vzdělávání, školské poradenské zařízení pro další vzdělávání pedagogických pracovníků (NÚV).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C1553-5D48-48E8-9337-CA2D7FBD6D0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3596C06-1432-46DD-9AFC-183DBA1DDFB0}" type="datetime1">
              <a:rPr lang="cs-CZ" smtClean="0"/>
              <a:pPr/>
              <a:t>01.04.2020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Autorem materiálu a všech jeho částí, není-li uvedeno jinak, je Mgr. Alena Čechová. Dostupné z Metodického portálu www.rvp.cz, ISSN: 1802-4785, financovaného z ESF a státního rozpočtu ČR. Provozuje Národní ústav pro vzdělávání, školské poradenské zařízení pro další vzdělávání pedagogických pracovníků (NÚV).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95C1553-5D48-48E8-9337-CA2D7FBD6D0D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13" Type="http://schemas.openxmlformats.org/officeDocument/2006/relationships/image" Target="../media/image32.png"/><Relationship Id="rId18" Type="http://schemas.openxmlformats.org/officeDocument/2006/relationships/image" Target="../media/image37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12" Type="http://schemas.openxmlformats.org/officeDocument/2006/relationships/image" Target="../media/image31.png"/><Relationship Id="rId17" Type="http://schemas.openxmlformats.org/officeDocument/2006/relationships/image" Target="../media/image36.png"/><Relationship Id="rId2" Type="http://schemas.openxmlformats.org/officeDocument/2006/relationships/image" Target="../media/image21.png"/><Relationship Id="rId16" Type="http://schemas.openxmlformats.org/officeDocument/2006/relationships/image" Target="../media/image3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png"/><Relationship Id="rId11" Type="http://schemas.openxmlformats.org/officeDocument/2006/relationships/image" Target="../media/image30.png"/><Relationship Id="rId5" Type="http://schemas.openxmlformats.org/officeDocument/2006/relationships/image" Target="../media/image24.png"/><Relationship Id="rId15" Type="http://schemas.openxmlformats.org/officeDocument/2006/relationships/image" Target="../media/image34.png"/><Relationship Id="rId10" Type="http://schemas.openxmlformats.org/officeDocument/2006/relationships/image" Target="../media/image29.png"/><Relationship Id="rId19" Type="http://schemas.openxmlformats.org/officeDocument/2006/relationships/image" Target="../media/image38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Relationship Id="rId14" Type="http://schemas.openxmlformats.org/officeDocument/2006/relationships/image" Target="../media/image8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50.png"/><Relationship Id="rId3" Type="http://schemas.openxmlformats.org/officeDocument/2006/relationships/image" Target="../media/image40.png"/><Relationship Id="rId7" Type="http://schemas.openxmlformats.org/officeDocument/2006/relationships/image" Target="../media/image44.png"/><Relationship Id="rId12" Type="http://schemas.openxmlformats.org/officeDocument/2006/relationships/image" Target="../media/image49.png"/><Relationship Id="rId2" Type="http://schemas.openxmlformats.org/officeDocument/2006/relationships/image" Target="../media/image39.png"/><Relationship Id="rId16" Type="http://schemas.openxmlformats.org/officeDocument/2006/relationships/image" Target="../media/image5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3.png"/><Relationship Id="rId11" Type="http://schemas.openxmlformats.org/officeDocument/2006/relationships/image" Target="../media/image48.png"/><Relationship Id="rId5" Type="http://schemas.openxmlformats.org/officeDocument/2006/relationships/image" Target="../media/image42.png"/><Relationship Id="rId15" Type="http://schemas.openxmlformats.org/officeDocument/2006/relationships/image" Target="../media/image52.png"/><Relationship Id="rId10" Type="http://schemas.openxmlformats.org/officeDocument/2006/relationships/image" Target="../media/image47.png"/><Relationship Id="rId4" Type="http://schemas.openxmlformats.org/officeDocument/2006/relationships/image" Target="../media/image41.png"/><Relationship Id="rId9" Type="http://schemas.openxmlformats.org/officeDocument/2006/relationships/image" Target="../media/image46.png"/><Relationship Id="rId14" Type="http://schemas.openxmlformats.org/officeDocument/2006/relationships/image" Target="../media/image5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4.png"/><Relationship Id="rId4" Type="http://schemas.openxmlformats.org/officeDocument/2006/relationships/image" Target="../media/image4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6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png"/><Relationship Id="rId3" Type="http://schemas.openxmlformats.org/officeDocument/2006/relationships/image" Target="../media/image58.png"/><Relationship Id="rId7" Type="http://schemas.openxmlformats.org/officeDocument/2006/relationships/image" Target="../media/image62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1.png"/><Relationship Id="rId5" Type="http://schemas.openxmlformats.org/officeDocument/2006/relationships/image" Target="../media/image11.wmf"/><Relationship Id="rId4" Type="http://schemas.openxmlformats.org/officeDocument/2006/relationships/image" Target="../media/image5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6408712"/>
          </a:xfrm>
          <a:solidFill>
            <a:schemeClr val="accent3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cs-CZ" sz="6600" b="1" dirty="0" smtClean="0">
                <a:solidFill>
                  <a:schemeClr val="tx1"/>
                </a:solidFill>
              </a:rPr>
              <a:t>Povrch válce</a:t>
            </a:r>
            <a:endParaRPr lang="cs-CZ" sz="6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099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58424"/>
          </a:xfrm>
        </p:spPr>
        <p:txBody>
          <a:bodyPr/>
          <a:lstStyle/>
          <a:p>
            <a:pPr algn="l"/>
            <a:r>
              <a:rPr lang="cs-CZ" b="1" dirty="0" smtClean="0">
                <a:solidFill>
                  <a:srgbClr val="FF0000"/>
                </a:solidFill>
              </a:rPr>
              <a:t>Převeď: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56792"/>
            <a:ext cx="8712967" cy="45693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 smtClean="0"/>
              <a:t>             </a:t>
            </a:r>
          </a:p>
          <a:p>
            <a:pPr marL="0" indent="0">
              <a:buNone/>
            </a:pPr>
            <a:r>
              <a:rPr lang="cs-CZ" sz="2800" b="1" dirty="0"/>
              <a:t> </a:t>
            </a:r>
            <a:r>
              <a:rPr lang="cs-CZ" sz="2800" b="1" dirty="0" smtClean="0"/>
              <a:t>               72 m</a:t>
            </a:r>
            <a:r>
              <a:rPr lang="cs-CZ" sz="2800" b="1" dirty="0" smtClean="0">
                <a:latin typeface="Candara"/>
              </a:rPr>
              <a:t>² =   dm²                       0,564 dm² = cm² </a:t>
            </a:r>
          </a:p>
          <a:p>
            <a:pPr marL="0" indent="0">
              <a:buNone/>
            </a:pPr>
            <a:r>
              <a:rPr lang="cs-CZ" sz="2800" b="1" dirty="0">
                <a:latin typeface="Candara"/>
              </a:rPr>
              <a:t> </a:t>
            </a:r>
            <a:r>
              <a:rPr lang="cs-CZ" sz="2800" b="1" dirty="0" smtClean="0">
                <a:latin typeface="Candara"/>
              </a:rPr>
              <a:t>           132 cm² =   dm²                        4m² 5 dm²=  m² </a:t>
            </a:r>
          </a:p>
          <a:p>
            <a:pPr marL="0" indent="0">
              <a:buNone/>
            </a:pPr>
            <a:r>
              <a:rPr lang="cs-CZ" sz="2800" b="1" dirty="0">
                <a:latin typeface="Candara"/>
              </a:rPr>
              <a:t> </a:t>
            </a:r>
            <a:r>
              <a:rPr lang="cs-CZ" sz="2800" b="1" dirty="0" smtClean="0">
                <a:latin typeface="Candara"/>
              </a:rPr>
              <a:t>           0, 147m²=  cm²                                 6 ha   =  a </a:t>
            </a:r>
          </a:p>
          <a:p>
            <a:pPr marL="0" indent="0">
              <a:buNone/>
            </a:pPr>
            <a:r>
              <a:rPr lang="cs-CZ" sz="2800" b="1" dirty="0">
                <a:latin typeface="Candara"/>
              </a:rPr>
              <a:t> </a:t>
            </a:r>
            <a:r>
              <a:rPr lang="cs-CZ" sz="2800" b="1" dirty="0" smtClean="0">
                <a:latin typeface="Candara"/>
              </a:rPr>
              <a:t>              456 a  =   ha                          257,4  m²   =  a </a:t>
            </a:r>
          </a:p>
          <a:p>
            <a:pPr marL="0" indent="0">
              <a:buNone/>
            </a:pPr>
            <a:r>
              <a:rPr lang="cs-CZ" sz="2800" b="1" dirty="0">
                <a:latin typeface="Candara"/>
              </a:rPr>
              <a:t> </a:t>
            </a:r>
            <a:r>
              <a:rPr lang="cs-CZ" sz="2800" b="1" dirty="0" smtClean="0">
                <a:latin typeface="Candara"/>
              </a:rPr>
              <a:t>                9  m² =   ha                               123 cm² =  m²</a:t>
            </a:r>
          </a:p>
          <a:p>
            <a:pPr marL="0" indent="0">
              <a:buNone/>
            </a:pPr>
            <a:r>
              <a:rPr lang="cs-CZ" sz="2800" b="1" dirty="0">
                <a:latin typeface="Candara"/>
              </a:rPr>
              <a:t> </a:t>
            </a:r>
            <a:r>
              <a:rPr lang="cs-CZ" sz="2800" b="1" dirty="0" smtClean="0">
                <a:latin typeface="Candara"/>
              </a:rPr>
              <a:t>         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3576899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251520" y="1628800"/>
            <a:ext cx="8640959" cy="4497363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                </a:t>
            </a:r>
          </a:p>
          <a:p>
            <a:pPr marL="0" indent="0">
              <a:buNone/>
            </a:pPr>
            <a:endParaRPr lang="cs-CZ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cs-CZ" b="1" dirty="0" smtClean="0"/>
              <a:t>                72 </a:t>
            </a:r>
            <a:r>
              <a:rPr lang="cs-CZ" b="1" dirty="0"/>
              <a:t>m² = </a:t>
            </a:r>
            <a:r>
              <a:rPr lang="cs-CZ" b="1" dirty="0" smtClean="0">
                <a:solidFill>
                  <a:srgbClr val="C00000"/>
                </a:solidFill>
              </a:rPr>
              <a:t>7200</a:t>
            </a:r>
            <a:r>
              <a:rPr lang="cs-CZ" b="1" dirty="0" smtClean="0"/>
              <a:t>  </a:t>
            </a:r>
            <a:r>
              <a:rPr lang="cs-CZ" b="1" dirty="0"/>
              <a:t>dm²                       0,564 dm² </a:t>
            </a:r>
            <a:r>
              <a:rPr lang="cs-CZ" b="1" dirty="0" smtClean="0"/>
              <a:t>= </a:t>
            </a:r>
            <a:r>
              <a:rPr lang="cs-CZ" b="1" dirty="0" smtClean="0">
                <a:solidFill>
                  <a:srgbClr val="C00000"/>
                </a:solidFill>
              </a:rPr>
              <a:t>56,4</a:t>
            </a:r>
            <a:r>
              <a:rPr lang="cs-CZ" b="1" dirty="0" smtClean="0"/>
              <a:t> </a:t>
            </a:r>
            <a:r>
              <a:rPr lang="cs-CZ" b="1" dirty="0"/>
              <a:t>cm² </a:t>
            </a:r>
          </a:p>
          <a:p>
            <a:pPr marL="0" indent="0">
              <a:buNone/>
            </a:pPr>
            <a:r>
              <a:rPr lang="cs-CZ" b="1" dirty="0"/>
              <a:t>            132 cm² </a:t>
            </a:r>
            <a:r>
              <a:rPr lang="cs-CZ" b="1" dirty="0" smtClean="0"/>
              <a:t> = </a:t>
            </a:r>
            <a:r>
              <a:rPr lang="cs-CZ" b="1" dirty="0" smtClean="0">
                <a:solidFill>
                  <a:srgbClr val="C00000"/>
                </a:solidFill>
              </a:rPr>
              <a:t>1,32</a:t>
            </a:r>
            <a:r>
              <a:rPr lang="cs-CZ" b="1" dirty="0" smtClean="0"/>
              <a:t>    dm²                        </a:t>
            </a:r>
            <a:r>
              <a:rPr lang="cs-CZ" b="1" dirty="0"/>
              <a:t>4m² 5 dm²= </a:t>
            </a:r>
            <a:r>
              <a:rPr lang="cs-CZ" b="1" dirty="0" smtClean="0">
                <a:solidFill>
                  <a:srgbClr val="C00000"/>
                </a:solidFill>
              </a:rPr>
              <a:t>4,05</a:t>
            </a:r>
            <a:r>
              <a:rPr lang="cs-CZ" b="1" dirty="0" smtClean="0"/>
              <a:t> </a:t>
            </a:r>
            <a:r>
              <a:rPr lang="cs-CZ" b="1" dirty="0"/>
              <a:t>m² </a:t>
            </a:r>
          </a:p>
          <a:p>
            <a:pPr marL="0" indent="0">
              <a:buNone/>
            </a:pPr>
            <a:r>
              <a:rPr lang="cs-CZ" b="1" dirty="0"/>
              <a:t>            0, 147m²= </a:t>
            </a:r>
            <a:r>
              <a:rPr lang="cs-CZ" b="1" dirty="0" smtClean="0">
                <a:solidFill>
                  <a:srgbClr val="C00000"/>
                </a:solidFill>
              </a:rPr>
              <a:t>1470</a:t>
            </a:r>
            <a:r>
              <a:rPr lang="cs-CZ" b="1" dirty="0" smtClean="0"/>
              <a:t>  cm²                                6 </a:t>
            </a:r>
            <a:r>
              <a:rPr lang="cs-CZ" b="1" dirty="0"/>
              <a:t>ha  </a:t>
            </a:r>
            <a:r>
              <a:rPr lang="cs-CZ" b="1" dirty="0" smtClean="0"/>
              <a:t>  </a:t>
            </a:r>
            <a:r>
              <a:rPr lang="cs-CZ" b="1" dirty="0"/>
              <a:t>=  </a:t>
            </a:r>
            <a:r>
              <a:rPr lang="cs-CZ" b="1" dirty="0" smtClean="0">
                <a:solidFill>
                  <a:srgbClr val="C00000"/>
                </a:solidFill>
              </a:rPr>
              <a:t>60</a:t>
            </a:r>
            <a:r>
              <a:rPr lang="cs-CZ" b="1" dirty="0" smtClean="0"/>
              <a:t> a </a:t>
            </a:r>
            <a:endParaRPr lang="cs-CZ" b="1" dirty="0"/>
          </a:p>
          <a:p>
            <a:pPr marL="0" indent="0">
              <a:buNone/>
            </a:pPr>
            <a:r>
              <a:rPr lang="cs-CZ" b="1" dirty="0"/>
              <a:t>               456 a  </a:t>
            </a:r>
            <a:r>
              <a:rPr lang="cs-CZ" b="1" dirty="0" smtClean="0"/>
              <a:t> =  </a:t>
            </a:r>
            <a:r>
              <a:rPr lang="cs-CZ" b="1" dirty="0" smtClean="0">
                <a:solidFill>
                  <a:srgbClr val="C00000"/>
                </a:solidFill>
              </a:rPr>
              <a:t>4,56</a:t>
            </a:r>
            <a:r>
              <a:rPr lang="cs-CZ" b="1" dirty="0" smtClean="0"/>
              <a:t>  </a:t>
            </a:r>
            <a:r>
              <a:rPr lang="cs-CZ" b="1" dirty="0"/>
              <a:t>ha                          257,4  m²  </a:t>
            </a:r>
            <a:r>
              <a:rPr lang="cs-CZ" b="1" dirty="0" smtClean="0"/>
              <a:t>=  </a:t>
            </a:r>
            <a:r>
              <a:rPr lang="cs-CZ" b="1" dirty="0" smtClean="0">
                <a:solidFill>
                  <a:srgbClr val="C00000"/>
                </a:solidFill>
              </a:rPr>
              <a:t>2,574 </a:t>
            </a:r>
            <a:r>
              <a:rPr lang="cs-CZ" b="1" dirty="0" smtClean="0"/>
              <a:t>a </a:t>
            </a:r>
            <a:endParaRPr lang="cs-CZ" b="1" dirty="0"/>
          </a:p>
          <a:p>
            <a:pPr marL="0" indent="0">
              <a:buNone/>
            </a:pPr>
            <a:r>
              <a:rPr lang="cs-CZ" b="1" dirty="0"/>
              <a:t>                 9  m² </a:t>
            </a:r>
            <a:r>
              <a:rPr lang="cs-CZ" b="1" dirty="0" smtClean="0"/>
              <a:t> = </a:t>
            </a:r>
            <a:r>
              <a:rPr lang="cs-CZ" b="1" dirty="0" smtClean="0">
                <a:solidFill>
                  <a:srgbClr val="C00000"/>
                </a:solidFill>
              </a:rPr>
              <a:t>0,0009</a:t>
            </a:r>
            <a:r>
              <a:rPr lang="cs-CZ" b="1" dirty="0" smtClean="0"/>
              <a:t>  </a:t>
            </a:r>
            <a:r>
              <a:rPr lang="cs-CZ" b="1" dirty="0"/>
              <a:t>ha                            </a:t>
            </a:r>
            <a:r>
              <a:rPr lang="cs-CZ" b="1" dirty="0" smtClean="0"/>
              <a:t>13 </a:t>
            </a:r>
            <a:r>
              <a:rPr lang="cs-CZ" b="1" dirty="0"/>
              <a:t>cm² = </a:t>
            </a:r>
            <a:r>
              <a:rPr lang="cs-CZ" b="1" dirty="0" smtClean="0">
                <a:solidFill>
                  <a:srgbClr val="C00000"/>
                </a:solidFill>
              </a:rPr>
              <a:t>0,0013</a:t>
            </a:r>
            <a:r>
              <a:rPr lang="cs-CZ" b="1" dirty="0" smtClean="0"/>
              <a:t> </a:t>
            </a:r>
            <a:r>
              <a:rPr lang="cs-CZ" b="1" dirty="0"/>
              <a:t>m²</a:t>
            </a:r>
          </a:p>
          <a:p>
            <a:pPr marL="0" indent="0">
              <a:buNone/>
            </a:pPr>
            <a:r>
              <a:rPr lang="cs-CZ" b="1" dirty="0"/>
              <a:t>          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30432"/>
          </a:xfrm>
        </p:spPr>
        <p:txBody>
          <a:bodyPr/>
          <a:lstStyle/>
          <a:p>
            <a:pPr algn="l"/>
            <a:r>
              <a:rPr lang="cs-CZ" b="1" dirty="0" smtClean="0">
                <a:solidFill>
                  <a:schemeClr val="tx1"/>
                </a:solidFill>
              </a:rPr>
              <a:t>Řešení: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574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2960" y="209330"/>
            <a:ext cx="7543800" cy="679311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solidFill>
                  <a:schemeClr val="accent2"/>
                </a:solidFill>
              </a:rPr>
              <a:t>Příklady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24626" y="965915"/>
            <a:ext cx="8229600" cy="963612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arenR"/>
            </a:pPr>
            <a:r>
              <a:rPr lang="cs-CZ" sz="2600" dirty="0" smtClean="0"/>
              <a:t>Vypočítejte povrch válce, je-li poloměr podstavy 8 cm a výška 3 cm.</a:t>
            </a:r>
          </a:p>
          <a:p>
            <a:pPr>
              <a:buFont typeface="Georgia" panose="02040502050405020303" pitchFamily="18" charset="0"/>
              <a:buNone/>
            </a:pPr>
            <a:endParaRPr lang="cs-CZ" sz="2600" dirty="0" smtClean="0"/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822960" y="2172707"/>
            <a:ext cx="3095625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sz="2600" dirty="0" smtClean="0">
                <a:latin typeface="+mn-lt"/>
              </a:rPr>
              <a:t>r </a:t>
            </a:r>
            <a:r>
              <a:rPr lang="cs-CZ" sz="2600" dirty="0">
                <a:latin typeface="+mn-lt"/>
              </a:rPr>
              <a:t>= 8</a:t>
            </a:r>
            <a:r>
              <a:rPr lang="cs-CZ" sz="2600" dirty="0" smtClean="0">
                <a:latin typeface="+mn-lt"/>
              </a:rPr>
              <a:t> cm</a:t>
            </a:r>
          </a:p>
          <a:p>
            <a:pPr eaLnBrk="1" hangingPunct="1"/>
            <a:r>
              <a:rPr lang="cs-CZ" sz="2600" dirty="0">
                <a:latin typeface="+mn-lt"/>
              </a:rPr>
              <a:t>v</a:t>
            </a:r>
            <a:r>
              <a:rPr lang="cs-CZ" sz="2600" dirty="0" smtClean="0">
                <a:latin typeface="+mn-lt"/>
              </a:rPr>
              <a:t> = 4 cm</a:t>
            </a:r>
            <a:endParaRPr lang="cs-CZ" sz="2600" dirty="0">
              <a:latin typeface="+mn-lt"/>
            </a:endParaRPr>
          </a:p>
          <a:p>
            <a:pPr eaLnBrk="1" hangingPunct="1"/>
            <a:r>
              <a:rPr lang="cs-CZ" sz="2600" u="sng" dirty="0">
                <a:latin typeface="+mn-lt"/>
              </a:rPr>
              <a:t>S</a:t>
            </a:r>
            <a:r>
              <a:rPr lang="cs-CZ" sz="2600" u="sng" dirty="0" smtClean="0">
                <a:latin typeface="+mn-lt"/>
              </a:rPr>
              <a:t> </a:t>
            </a:r>
            <a:r>
              <a:rPr lang="cs-CZ" sz="2600" u="sng" dirty="0">
                <a:latin typeface="+mn-lt"/>
              </a:rPr>
              <a:t>= ? </a:t>
            </a:r>
            <a:r>
              <a:rPr lang="cs-CZ" sz="2600" u="sng" dirty="0" smtClean="0">
                <a:latin typeface="+mn-lt"/>
              </a:rPr>
              <a:t>cm</a:t>
            </a:r>
            <a:r>
              <a:rPr lang="cs-CZ" sz="2600" u="sng" baseline="30000" dirty="0">
                <a:latin typeface="+mn-lt"/>
              </a:rPr>
              <a:t>2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4323299" y="2195944"/>
            <a:ext cx="3803270" cy="16927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2600" dirty="0"/>
              <a:t>S</a:t>
            </a:r>
            <a:r>
              <a:rPr lang="cs-CZ" sz="2600" dirty="0" smtClean="0"/>
              <a:t> </a:t>
            </a:r>
            <a:r>
              <a:rPr lang="cs-CZ" sz="2600" dirty="0"/>
              <a:t>= </a:t>
            </a:r>
            <a:r>
              <a:rPr lang="cs-CZ" sz="2600" dirty="0" smtClean="0"/>
              <a:t>2</a:t>
            </a:r>
            <a:r>
              <a:rPr lang="el-GR" sz="2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π</a:t>
            </a:r>
            <a:r>
              <a:rPr lang="cs-CZ" sz="2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r(r + v)</a:t>
            </a:r>
            <a:endParaRPr lang="cs-CZ" sz="2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defRPr/>
            </a:pPr>
            <a:r>
              <a:rPr lang="cs-CZ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</a:t>
            </a:r>
            <a:r>
              <a:rPr lang="cs-CZ" sz="2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cs-CZ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= </a:t>
            </a:r>
            <a:r>
              <a:rPr lang="cs-CZ" sz="2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2∙3,14∙8(8 + 4)</a:t>
            </a:r>
            <a:endParaRPr lang="cs-CZ" sz="2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eaLnBrk="1" hangingPunct="1">
              <a:defRPr/>
            </a:pPr>
            <a:r>
              <a:rPr lang="cs-CZ" sz="2600" u="dbl" dirty="0"/>
              <a:t>S</a:t>
            </a:r>
            <a:r>
              <a:rPr lang="cs-CZ" sz="2600" u="dbl" dirty="0" smtClean="0"/>
              <a:t> </a:t>
            </a:r>
            <a:r>
              <a:rPr lang="cs-CZ" sz="2600" u="dbl" dirty="0"/>
              <a:t>= </a:t>
            </a:r>
            <a:r>
              <a:rPr lang="cs-CZ" sz="2600" u="dbl" dirty="0" smtClean="0"/>
              <a:t> 602,88 cm</a:t>
            </a:r>
            <a:r>
              <a:rPr lang="cs-CZ" sz="2600" u="dbl" baseline="30000" dirty="0" smtClean="0"/>
              <a:t>2 </a:t>
            </a:r>
            <a:r>
              <a:rPr lang="cs-CZ" sz="2600" u="dbl" dirty="0" smtClean="0"/>
              <a:t>(602,9 cm</a:t>
            </a:r>
            <a:r>
              <a:rPr lang="cs-CZ" sz="2600" u="dbl" baseline="30000" dirty="0" smtClean="0"/>
              <a:t>2</a:t>
            </a:r>
            <a:r>
              <a:rPr lang="cs-CZ" sz="2600" u="dbl" dirty="0" smtClean="0"/>
              <a:t>)</a:t>
            </a:r>
            <a:endParaRPr lang="cs-CZ" sz="2600" u="dbl" dirty="0"/>
          </a:p>
        </p:txBody>
      </p:sp>
    </p:spTree>
    <p:extLst>
      <p:ext uri="{BB962C8B-B14F-4D97-AF65-F5344CB8AC3E}">
        <p14:creationId xmlns:p14="http://schemas.microsoft.com/office/powerpoint/2010/main" val="340690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476672"/>
            <a:ext cx="50405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/>
              <a:t>Úlohy :</a:t>
            </a:r>
          </a:p>
          <a:p>
            <a:endParaRPr lang="cs-CZ" sz="36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1979712" y="599783"/>
            <a:ext cx="68407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1. Vypočítej povrch válce, který má poloměr 6 cm a výšku 15 cm</a:t>
            </a:r>
            <a:endParaRPr lang="cs-CZ" sz="32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1916832"/>
            <a:ext cx="46085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r = 6 cm</a:t>
            </a:r>
          </a:p>
          <a:p>
            <a:r>
              <a:rPr lang="cs-CZ" sz="2800" dirty="0" smtClean="0"/>
              <a:t>v = 15 cm</a:t>
            </a:r>
          </a:p>
          <a:p>
            <a:r>
              <a:rPr lang="cs-CZ" sz="2800" dirty="0" smtClean="0"/>
              <a:t>S = ? cm</a:t>
            </a:r>
            <a:r>
              <a:rPr lang="cs-CZ" sz="2800" baseline="30000" dirty="0" smtClean="0"/>
              <a:t>2</a:t>
            </a:r>
            <a:endParaRPr lang="cs-CZ" sz="28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395536" y="3573016"/>
            <a:ext cx="46085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S = 2</a:t>
            </a:r>
            <a:r>
              <a:rPr lang="el-GR" sz="3200" dirty="0" smtClean="0"/>
              <a:t>π</a:t>
            </a:r>
            <a:r>
              <a:rPr lang="cs-CZ" sz="3200" dirty="0" smtClean="0"/>
              <a:t> . r</a:t>
            </a:r>
            <a:r>
              <a:rPr lang="cs-CZ" sz="3200" baseline="30000" dirty="0" smtClean="0"/>
              <a:t>2 </a:t>
            </a:r>
            <a:r>
              <a:rPr lang="cs-CZ" sz="3200" dirty="0" smtClean="0"/>
              <a:t>+</a:t>
            </a:r>
            <a:r>
              <a:rPr lang="cs-CZ" sz="3200" baseline="30000" dirty="0" smtClean="0"/>
              <a:t> </a:t>
            </a:r>
            <a:r>
              <a:rPr lang="cs-CZ" sz="3200" dirty="0" smtClean="0"/>
              <a:t>2</a:t>
            </a:r>
            <a:r>
              <a:rPr lang="el-GR" sz="3200" dirty="0" smtClean="0"/>
              <a:t> π</a:t>
            </a:r>
            <a:r>
              <a:rPr lang="cs-CZ" sz="3200" dirty="0" err="1" smtClean="0"/>
              <a:t>rv</a:t>
            </a:r>
            <a:endParaRPr lang="cs-CZ" sz="3200" dirty="0" smtClean="0"/>
          </a:p>
          <a:p>
            <a:r>
              <a:rPr lang="cs-CZ" sz="3200" dirty="0" smtClean="0"/>
              <a:t>S = 2.3,14.6</a:t>
            </a:r>
            <a:r>
              <a:rPr lang="cs-CZ" sz="3200" baseline="30000" dirty="0" smtClean="0"/>
              <a:t>2</a:t>
            </a:r>
            <a:r>
              <a:rPr lang="cs-CZ" sz="3200" dirty="0" smtClean="0"/>
              <a:t> + 2.3,14.6.15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5076564" y="3505363"/>
            <a:ext cx="37439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S = 2</a:t>
            </a:r>
            <a:r>
              <a:rPr lang="el-GR" sz="3200" dirty="0" smtClean="0"/>
              <a:t>π</a:t>
            </a:r>
            <a:r>
              <a:rPr lang="cs-CZ" sz="3200" dirty="0" smtClean="0"/>
              <a:t> r(</a:t>
            </a:r>
            <a:r>
              <a:rPr lang="cs-CZ" sz="3200" dirty="0" err="1" smtClean="0"/>
              <a:t>r+v</a:t>
            </a:r>
            <a:r>
              <a:rPr lang="cs-CZ" sz="3200" dirty="0" smtClean="0"/>
              <a:t>)</a:t>
            </a:r>
          </a:p>
          <a:p>
            <a:r>
              <a:rPr lang="cs-CZ" sz="3200" dirty="0" smtClean="0"/>
              <a:t>S = 2.3,14.6.(6+15)</a:t>
            </a:r>
            <a:endParaRPr lang="cs-CZ" sz="32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2915816" y="4786777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S = 791,28 cm</a:t>
            </a:r>
            <a:r>
              <a:rPr lang="cs-CZ" sz="3200" baseline="30000" dirty="0" smtClean="0"/>
              <a:t>2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4253220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772816"/>
            <a:ext cx="8640959" cy="4353347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>
                <a:solidFill>
                  <a:schemeClr val="tx1"/>
                </a:solidFill>
              </a:rPr>
              <a:t>Vypočítej povrch válce, ve kterém je průměr podstavy 6 cm. Výška válce je rovna dvojnásobku průměru podstavy. </a:t>
            </a:r>
          </a:p>
          <a:p>
            <a:pPr marL="0" indent="0">
              <a:buNone/>
            </a:pPr>
            <a:endParaRPr lang="cs-CZ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b="1" dirty="0" smtClean="0">
                <a:solidFill>
                  <a:schemeClr val="tx1"/>
                </a:solidFill>
              </a:rPr>
              <a:t>                                                               </a:t>
            </a:r>
            <a:r>
              <a:rPr lang="cs-CZ" b="1" dirty="0" smtClean="0">
                <a:solidFill>
                  <a:srgbClr val="FF0000"/>
                </a:solidFill>
              </a:rPr>
              <a:t>d = 6cm </a:t>
            </a:r>
            <a:r>
              <a:rPr lang="cs-CZ" b="1" dirty="0" smtClean="0">
                <a:solidFill>
                  <a:srgbClr val="FF0000"/>
                </a:solidFill>
                <a:latin typeface="Cambria Math"/>
                <a:ea typeface="Cambria Math"/>
              </a:rPr>
              <a:t>⇒ r = 3cm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b="1" dirty="0" smtClean="0">
                <a:solidFill>
                  <a:srgbClr val="FF0000"/>
                </a:solidFill>
              </a:rPr>
              <a:t>Příklad:</a:t>
            </a:r>
            <a:endParaRPr lang="cs-CZ" sz="3600" b="1" dirty="0">
              <a:solidFill>
                <a:srgbClr val="FF0000"/>
              </a:solidFill>
            </a:endParaRPr>
          </a:p>
        </p:txBody>
      </p:sp>
      <p:sp>
        <p:nvSpPr>
          <p:cNvPr id="3" name="Ovál 2"/>
          <p:cNvSpPr/>
          <p:nvPr/>
        </p:nvSpPr>
        <p:spPr>
          <a:xfrm>
            <a:off x="1619672" y="3140968"/>
            <a:ext cx="1562472" cy="914400"/>
          </a:xfrm>
          <a:prstGeom prst="ellipse">
            <a:avLst/>
          </a:prstGeom>
          <a:noFill/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vál 4"/>
          <p:cNvSpPr/>
          <p:nvPr/>
        </p:nvSpPr>
        <p:spPr>
          <a:xfrm>
            <a:off x="1619672" y="4941168"/>
            <a:ext cx="1562472" cy="914400"/>
          </a:xfrm>
          <a:prstGeom prst="ellipse">
            <a:avLst/>
          </a:prstGeom>
          <a:noFill/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7" name="Přímá spojnice 6"/>
          <p:cNvCxnSpPr>
            <a:stCxn id="3" idx="2"/>
            <a:endCxn id="5" idx="2"/>
          </p:cNvCxnSpPr>
          <p:nvPr/>
        </p:nvCxnSpPr>
        <p:spPr>
          <a:xfrm>
            <a:off x="1619672" y="3598168"/>
            <a:ext cx="0" cy="1800200"/>
          </a:xfrm>
          <a:prstGeom prst="line">
            <a:avLst/>
          </a:prstGeom>
          <a:ln w="2857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>
            <a:stCxn id="3" idx="6"/>
            <a:endCxn id="5" idx="6"/>
          </p:cNvCxnSpPr>
          <p:nvPr/>
        </p:nvCxnSpPr>
        <p:spPr>
          <a:xfrm>
            <a:off x="3182144" y="3598168"/>
            <a:ext cx="0" cy="1800200"/>
          </a:xfrm>
          <a:prstGeom prst="line">
            <a:avLst/>
          </a:prstGeom>
          <a:ln w="2857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>
            <a:stCxn id="5" idx="2"/>
            <a:endCxn id="5" idx="6"/>
          </p:cNvCxnSpPr>
          <p:nvPr/>
        </p:nvCxnSpPr>
        <p:spPr>
          <a:xfrm>
            <a:off x="1619672" y="5398368"/>
            <a:ext cx="156247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1907704" y="539836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d=6cm</a:t>
            </a:r>
            <a:endParaRPr lang="cs-CZ" b="1" dirty="0"/>
          </a:p>
        </p:txBody>
      </p:sp>
      <p:sp>
        <p:nvSpPr>
          <p:cNvPr id="13" name="Pravá složená závorka 12"/>
          <p:cNvSpPr/>
          <p:nvPr/>
        </p:nvSpPr>
        <p:spPr>
          <a:xfrm>
            <a:off x="3182144" y="3598168"/>
            <a:ext cx="381744" cy="180020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3563888" y="4498268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V= 2.6 = 12cm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890672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332656"/>
            <a:ext cx="8445624" cy="1252728"/>
          </a:xfrm>
        </p:spPr>
        <p:txBody>
          <a:bodyPr>
            <a:normAutofit/>
          </a:bodyPr>
          <a:lstStyle/>
          <a:p>
            <a:pPr algn="l"/>
            <a:r>
              <a:rPr lang="cs-CZ" sz="3600" b="1" dirty="0" smtClean="0">
                <a:solidFill>
                  <a:schemeClr val="tx1"/>
                </a:solidFill>
              </a:rPr>
              <a:t>Řešení:</a:t>
            </a:r>
            <a:endParaRPr lang="cs-CZ" sz="3600" b="1" dirty="0">
              <a:solidFill>
                <a:schemeClr val="tx1"/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1" y="1700808"/>
            <a:ext cx="8640960" cy="4425355"/>
          </a:xfrm>
        </p:spPr>
        <p:txBody>
          <a:bodyPr/>
          <a:lstStyle/>
          <a:p>
            <a:pPr marL="0" indent="0">
              <a:buNone/>
            </a:pPr>
            <a:r>
              <a:rPr lang="cs-CZ" sz="3600" b="1" dirty="0" smtClean="0">
                <a:solidFill>
                  <a:srgbClr val="000099"/>
                </a:solidFill>
              </a:rPr>
              <a:t>S = 2Sp + </a:t>
            </a:r>
            <a:r>
              <a:rPr lang="cs-CZ" sz="3600" b="1" dirty="0" err="1" smtClean="0">
                <a:solidFill>
                  <a:srgbClr val="000099"/>
                </a:solidFill>
              </a:rPr>
              <a:t>Spl</a:t>
            </a:r>
            <a:endParaRPr lang="cs-CZ" sz="3600" b="1" dirty="0" smtClean="0">
              <a:solidFill>
                <a:srgbClr val="000099"/>
              </a:solidFill>
            </a:endParaRPr>
          </a:p>
          <a:p>
            <a:pPr marL="0" indent="0">
              <a:buNone/>
            </a:pPr>
            <a:r>
              <a:rPr lang="cs-CZ" sz="3600" b="1" dirty="0" smtClean="0">
                <a:solidFill>
                  <a:srgbClr val="000099"/>
                </a:solidFill>
              </a:rPr>
              <a:t>S = 2</a:t>
            </a:r>
            <a:r>
              <a:rPr lang="el-GR" sz="3600" b="1" dirty="0" smtClean="0">
                <a:solidFill>
                  <a:srgbClr val="000099"/>
                </a:solidFill>
              </a:rPr>
              <a:t>π</a:t>
            </a:r>
            <a:r>
              <a:rPr lang="cs-CZ" sz="3600" b="1" dirty="0" smtClean="0">
                <a:solidFill>
                  <a:srgbClr val="000099"/>
                </a:solidFill>
              </a:rPr>
              <a:t>r</a:t>
            </a:r>
            <a:r>
              <a:rPr lang="cs-CZ" sz="3600" b="1" dirty="0" smtClean="0">
                <a:solidFill>
                  <a:srgbClr val="000099"/>
                </a:solidFill>
                <a:latin typeface="Candara"/>
              </a:rPr>
              <a:t>² + 2</a:t>
            </a:r>
            <a:r>
              <a:rPr lang="el-GR" sz="3600" b="1" dirty="0" smtClean="0">
                <a:solidFill>
                  <a:srgbClr val="000099"/>
                </a:solidFill>
                <a:latin typeface="Candara"/>
              </a:rPr>
              <a:t>π</a:t>
            </a:r>
            <a:r>
              <a:rPr lang="cs-CZ" sz="3600" b="1" dirty="0" err="1" smtClean="0">
                <a:solidFill>
                  <a:srgbClr val="000099"/>
                </a:solidFill>
                <a:latin typeface="Candara"/>
              </a:rPr>
              <a:t>rv</a:t>
            </a:r>
            <a:endParaRPr lang="cs-CZ" sz="3600" b="1" dirty="0" smtClean="0">
              <a:solidFill>
                <a:srgbClr val="000099"/>
              </a:solidFill>
              <a:latin typeface="Candara"/>
            </a:endParaRPr>
          </a:p>
          <a:p>
            <a:pPr marL="0" indent="0">
              <a:buNone/>
            </a:pPr>
            <a:r>
              <a:rPr lang="cs-CZ" sz="3600" b="1" dirty="0" smtClean="0">
                <a:solidFill>
                  <a:srgbClr val="000099"/>
                </a:solidFill>
                <a:latin typeface="Candara"/>
              </a:rPr>
              <a:t>S = 2</a:t>
            </a:r>
            <a:r>
              <a:rPr lang="el-GR" sz="3600" b="1" dirty="0" smtClean="0">
                <a:solidFill>
                  <a:srgbClr val="000099"/>
                </a:solidFill>
                <a:latin typeface="Candara"/>
              </a:rPr>
              <a:t>π</a:t>
            </a:r>
            <a:r>
              <a:rPr lang="cs-CZ" sz="3600" b="1" dirty="0" smtClean="0">
                <a:solidFill>
                  <a:srgbClr val="000099"/>
                </a:solidFill>
                <a:latin typeface="Candara"/>
              </a:rPr>
              <a:t>r . (</a:t>
            </a:r>
            <a:r>
              <a:rPr lang="cs-CZ" sz="3600" b="1" dirty="0" err="1" smtClean="0">
                <a:solidFill>
                  <a:srgbClr val="000099"/>
                </a:solidFill>
                <a:latin typeface="Candara"/>
              </a:rPr>
              <a:t>r+v</a:t>
            </a:r>
            <a:r>
              <a:rPr lang="cs-CZ" sz="3600" b="1" dirty="0" smtClean="0">
                <a:solidFill>
                  <a:srgbClr val="000099"/>
                </a:solidFill>
                <a:latin typeface="Candara"/>
              </a:rPr>
              <a:t>)</a:t>
            </a:r>
          </a:p>
          <a:p>
            <a:pPr marL="0" indent="0">
              <a:buNone/>
            </a:pPr>
            <a:r>
              <a:rPr lang="cs-CZ" sz="3600" b="1" dirty="0" smtClean="0">
                <a:solidFill>
                  <a:srgbClr val="000099"/>
                </a:solidFill>
                <a:latin typeface="Candara"/>
              </a:rPr>
              <a:t>S = 6,28 . 3 . (3+12)</a:t>
            </a:r>
          </a:p>
          <a:p>
            <a:pPr marL="0" indent="0">
              <a:buNone/>
            </a:pPr>
            <a:r>
              <a:rPr lang="cs-CZ" sz="3600" b="1" u="sng" dirty="0" smtClean="0">
                <a:solidFill>
                  <a:srgbClr val="FF0000"/>
                </a:solidFill>
                <a:latin typeface="Candara"/>
              </a:rPr>
              <a:t>S = 282,6 cm² </a:t>
            </a:r>
          </a:p>
          <a:p>
            <a:pPr marL="0" indent="0">
              <a:buNone/>
            </a:pPr>
            <a:r>
              <a:rPr lang="cs-CZ" sz="3600" b="1" u="sng" dirty="0" smtClean="0">
                <a:solidFill>
                  <a:srgbClr val="FF0000"/>
                </a:solidFill>
                <a:latin typeface="Candara"/>
              </a:rPr>
              <a:t>Povrch válce je 282,6 cm².</a:t>
            </a:r>
          </a:p>
          <a:p>
            <a:pPr marL="0" indent="0">
              <a:buNone/>
            </a:pPr>
            <a:endParaRPr lang="cs-CZ" sz="36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0177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55576" y="548680"/>
            <a:ext cx="63367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3. Vypočítej povrch válce s rozměry r= 15cm a v = 15cm, který má pouze jednu podstavu.</a:t>
            </a:r>
            <a:endParaRPr lang="cs-CZ" sz="3200" dirty="0"/>
          </a:p>
        </p:txBody>
      </p:sp>
      <p:grpSp>
        <p:nvGrpSpPr>
          <p:cNvPr id="6" name="Skupina 5"/>
          <p:cNvGrpSpPr/>
          <p:nvPr/>
        </p:nvGrpSpPr>
        <p:grpSpPr>
          <a:xfrm>
            <a:off x="5436096" y="2924944"/>
            <a:ext cx="2520280" cy="3096344"/>
            <a:chOff x="5436096" y="2924944"/>
            <a:chExt cx="2520280" cy="3096344"/>
          </a:xfrm>
        </p:grpSpPr>
        <p:sp>
          <p:nvSpPr>
            <p:cNvPr id="4" name="Vývojový diagram: magnetický disk 3"/>
            <p:cNvSpPr/>
            <p:nvPr/>
          </p:nvSpPr>
          <p:spPr>
            <a:xfrm>
              <a:off x="5436096" y="2924944"/>
              <a:ext cx="2520280" cy="3096344"/>
            </a:xfrm>
            <a:prstGeom prst="flowChartMagneticDisk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" name="Ovál 4"/>
            <p:cNvSpPr/>
            <p:nvPr/>
          </p:nvSpPr>
          <p:spPr>
            <a:xfrm>
              <a:off x="5436096" y="2924944"/>
              <a:ext cx="2520280" cy="1008112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7" name="TextovéPole 6"/>
          <p:cNvSpPr txBox="1"/>
          <p:nvPr/>
        </p:nvSpPr>
        <p:spPr>
          <a:xfrm>
            <a:off x="395536" y="2145127"/>
            <a:ext cx="32403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r = 15 cm</a:t>
            </a:r>
          </a:p>
          <a:p>
            <a:r>
              <a:rPr lang="cs-CZ" sz="3200" dirty="0" smtClean="0"/>
              <a:t>v = 15 cm</a:t>
            </a:r>
          </a:p>
          <a:p>
            <a:r>
              <a:rPr lang="cs-CZ" sz="3200" dirty="0" smtClean="0"/>
              <a:t>S = ? cm</a:t>
            </a:r>
            <a:r>
              <a:rPr lang="cs-CZ" sz="3200" baseline="30000" dirty="0" smtClean="0"/>
              <a:t>2</a:t>
            </a:r>
            <a:endParaRPr lang="cs-CZ" sz="3200" dirty="0"/>
          </a:p>
        </p:txBody>
      </p:sp>
      <p:sp>
        <p:nvSpPr>
          <p:cNvPr id="8" name="Obdélník 7"/>
          <p:cNvSpPr/>
          <p:nvPr/>
        </p:nvSpPr>
        <p:spPr>
          <a:xfrm>
            <a:off x="395536" y="3761560"/>
            <a:ext cx="284193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600" dirty="0" smtClean="0"/>
              <a:t>S = </a:t>
            </a:r>
            <a:r>
              <a:rPr lang="el-GR" sz="3600" dirty="0" smtClean="0"/>
              <a:t>π</a:t>
            </a:r>
            <a:r>
              <a:rPr lang="cs-CZ" sz="3600" dirty="0" smtClean="0"/>
              <a:t> r</a:t>
            </a:r>
            <a:r>
              <a:rPr lang="cs-CZ" sz="3600" baseline="30000" dirty="0" smtClean="0"/>
              <a:t>2 </a:t>
            </a:r>
            <a:r>
              <a:rPr lang="cs-CZ" sz="3600" dirty="0" smtClean="0"/>
              <a:t>+</a:t>
            </a:r>
            <a:r>
              <a:rPr lang="cs-CZ" sz="3600" baseline="30000" dirty="0" smtClean="0"/>
              <a:t> </a:t>
            </a:r>
            <a:r>
              <a:rPr lang="cs-CZ" sz="3600" dirty="0" smtClean="0"/>
              <a:t>2</a:t>
            </a:r>
            <a:r>
              <a:rPr lang="el-GR" sz="3600" dirty="0" smtClean="0"/>
              <a:t> π</a:t>
            </a:r>
            <a:r>
              <a:rPr lang="cs-CZ" sz="3600" dirty="0" err="1" smtClean="0"/>
              <a:t>rv</a:t>
            </a:r>
            <a:endParaRPr lang="cs-CZ" sz="3600" dirty="0" smtClean="0"/>
          </a:p>
        </p:txBody>
      </p:sp>
      <p:sp>
        <p:nvSpPr>
          <p:cNvPr id="9" name="TextovéPole 8"/>
          <p:cNvSpPr txBox="1"/>
          <p:nvPr/>
        </p:nvSpPr>
        <p:spPr>
          <a:xfrm>
            <a:off x="755576" y="4407891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j</a:t>
            </a:r>
            <a:r>
              <a:rPr lang="cs-CZ" dirty="0" smtClean="0"/>
              <a:t>edna podstava	plášť		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395536" y="4941168"/>
            <a:ext cx="50405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S = 3,14.15</a:t>
            </a:r>
            <a:r>
              <a:rPr lang="cs-CZ" sz="3200" baseline="30000" dirty="0" smtClean="0"/>
              <a:t>2 </a:t>
            </a:r>
            <a:r>
              <a:rPr lang="cs-CZ" sz="3200" dirty="0" smtClean="0"/>
              <a:t>+ 2.3,14.15.15</a:t>
            </a:r>
          </a:p>
          <a:p>
            <a:r>
              <a:rPr lang="cs-CZ" sz="3200" dirty="0" smtClean="0"/>
              <a:t>S = 2119,5 cm</a:t>
            </a:r>
            <a:r>
              <a:rPr lang="cs-CZ" sz="3200" baseline="30000" dirty="0" smtClean="0"/>
              <a:t>2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896082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1" y="-1"/>
            <a:ext cx="9144000" cy="1167137"/>
          </a:xfrm>
          <a:prstGeom prst="roundRect">
            <a:avLst>
              <a:gd name="adj" fmla="val 3065"/>
            </a:avLst>
          </a:prstGeom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95250" h="1016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sz="2800" dirty="0">
              <a:solidFill>
                <a:schemeClr val="bg1"/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0" y="1167136"/>
            <a:ext cx="9143999" cy="5690864"/>
          </a:xfrm>
          <a:prstGeom prst="roundRect">
            <a:avLst>
              <a:gd name="adj" fmla="val 3065"/>
            </a:avLst>
          </a:prstGeom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95250" h="1016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sz="2800" dirty="0">
              <a:solidFill>
                <a:schemeClr val="bg1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26246" y="1779836"/>
            <a:ext cx="5049810" cy="4417759"/>
          </a:xfrm>
          <a:prstGeom prst="roundRect">
            <a:avLst>
              <a:gd name="adj" fmla="val 2100"/>
            </a:avLst>
          </a:prstGeom>
          <a:ln w="295275">
            <a:noFill/>
          </a:ln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63500" h="635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sz="2800" spc="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Zástupný symbol pro obsah 2"/>
              <p:cNvSpPr>
                <a:spLocks noGrp="1"/>
              </p:cNvSpPr>
              <p:nvPr/>
            </p:nvSpPr>
            <p:spPr>
              <a:xfrm>
                <a:off x="94115" y="1973031"/>
                <a:ext cx="2663721" cy="503646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>
                <a:lvl1pPr marL="274320" indent="-274320" algn="l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/>
                  <a:buChar char="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/>
                  <a:buChar char="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182880" algn="l" rtl="0" eaLnBrk="1" latinLnBrk="0" hangingPunct="1">
                  <a:spcBef>
                    <a:spcPct val="20000"/>
                  </a:spcBef>
                  <a:buClr>
                    <a:schemeClr val="accent2">
                      <a:tint val="60000"/>
                    </a:schemeClr>
                  </a:buClr>
                  <a:buSzPct val="68000"/>
                  <a:buFont typeface="Wingdings 2"/>
                  <a:buChar char="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18288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kumimoji="0"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201168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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2286000" indent="-18288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0" sz="1400" kern="1200" cap="small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5603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Char char="•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800" b="0" i="1" spc="300" dirty="0" smtClean="0">
                          <a:solidFill>
                            <a:schemeClr val="bg1"/>
                          </a:solidFill>
                          <a:latin typeface="Cambria Math"/>
                          <a:cs typeface="Arial" panose="020B0604020202020204" pitchFamily="34" charset="0"/>
                        </a:rPr>
                        <m:t>𝑑</m:t>
                      </m:r>
                      <m:r>
                        <a:rPr lang="cs-CZ" sz="2800" i="1" spc="300" dirty="0" smtClean="0">
                          <a:solidFill>
                            <a:schemeClr val="bg1"/>
                          </a:solidFill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r>
                        <a:rPr lang="cs-CZ" sz="2800" b="0" i="1" spc="300" dirty="0" smtClean="0">
                          <a:solidFill>
                            <a:schemeClr val="bg1"/>
                          </a:solidFill>
                          <a:latin typeface="Cambria Math"/>
                          <a:cs typeface="Arial" panose="020B0604020202020204" pitchFamily="34" charset="0"/>
                        </a:rPr>
                        <m:t>16</m:t>
                      </m:r>
                      <m:r>
                        <a:rPr lang="cs-CZ" sz="2800" i="1" spc="300" dirty="0" smtClean="0">
                          <a:solidFill>
                            <a:schemeClr val="bg1"/>
                          </a:solidFill>
                          <a:latin typeface="Cambria Math"/>
                          <a:cs typeface="Arial" panose="020B0604020202020204" pitchFamily="34" charset="0"/>
                        </a:rPr>
                        <m:t> </m:t>
                      </m:r>
                      <m:r>
                        <a:rPr lang="cs-CZ" sz="2800" b="0" i="1" spc="300" dirty="0" smtClean="0">
                          <a:solidFill>
                            <a:schemeClr val="bg1"/>
                          </a:solidFill>
                          <a:latin typeface="Cambria Math"/>
                          <a:cs typeface="Arial" panose="020B0604020202020204" pitchFamily="34" charset="0"/>
                        </a:rPr>
                        <m:t>𝑑</m:t>
                      </m:r>
                      <m:r>
                        <a:rPr lang="cs-CZ" sz="2800" i="1" spc="300" dirty="0" smtClean="0">
                          <a:solidFill>
                            <a:schemeClr val="bg1"/>
                          </a:solidFill>
                          <a:latin typeface="Cambria Math"/>
                          <a:cs typeface="Arial" panose="020B0604020202020204" pitchFamily="34" charset="0"/>
                        </a:rPr>
                        <m:t>𝑚</m:t>
                      </m:r>
                    </m:oMath>
                  </m:oMathPara>
                </a14:m>
                <a:endParaRPr lang="cs-CZ" sz="2800" spc="3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115" y="1973031"/>
                <a:ext cx="2663721" cy="50364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Zástupný symbol pro obsah 2"/>
              <p:cNvSpPr>
                <a:spLocks noGrp="1"/>
              </p:cNvSpPr>
              <p:nvPr/>
            </p:nvSpPr>
            <p:spPr>
              <a:xfrm>
                <a:off x="109023" y="2476677"/>
                <a:ext cx="2388343" cy="503646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>
                <a:lvl1pPr marL="274320" indent="-274320" algn="l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/>
                  <a:buChar char="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/>
                  <a:buChar char="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182880" algn="l" rtl="0" eaLnBrk="1" latinLnBrk="0" hangingPunct="1">
                  <a:spcBef>
                    <a:spcPct val="20000"/>
                  </a:spcBef>
                  <a:buClr>
                    <a:schemeClr val="accent2">
                      <a:tint val="60000"/>
                    </a:schemeClr>
                  </a:buClr>
                  <a:buSzPct val="68000"/>
                  <a:buFont typeface="Wingdings 2"/>
                  <a:buChar char="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18288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kumimoji="0"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201168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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2286000" indent="-18288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0" sz="1400" kern="1200" cap="small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5603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Char char="•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800" b="0" i="1" spc="300" dirty="0" smtClean="0">
                          <a:solidFill>
                            <a:schemeClr val="bg1"/>
                          </a:solidFill>
                          <a:latin typeface="Cambria Math"/>
                          <a:cs typeface="Arial" panose="020B0604020202020204" pitchFamily="34" charset="0"/>
                        </a:rPr>
                        <m:t>𝑟</m:t>
                      </m:r>
                      <m:r>
                        <a:rPr lang="cs-CZ" sz="2800" i="1" spc="300" dirty="0" smtClean="0">
                          <a:solidFill>
                            <a:schemeClr val="bg1"/>
                          </a:solidFill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r>
                        <a:rPr lang="cs-CZ" sz="2800" b="0" i="1" spc="300" dirty="0" smtClean="0">
                          <a:solidFill>
                            <a:schemeClr val="bg1"/>
                          </a:solidFill>
                          <a:latin typeface="Cambria Math"/>
                          <a:cs typeface="Arial" panose="020B0604020202020204" pitchFamily="34" charset="0"/>
                        </a:rPr>
                        <m:t>0,8 </m:t>
                      </m:r>
                      <m:r>
                        <a:rPr lang="cs-CZ" sz="2800" b="0" i="1" spc="300" dirty="0" smtClean="0">
                          <a:solidFill>
                            <a:schemeClr val="bg1"/>
                          </a:solidFill>
                          <a:latin typeface="Cambria Math"/>
                          <a:cs typeface="Arial" panose="020B0604020202020204" pitchFamily="34" charset="0"/>
                        </a:rPr>
                        <m:t>𝑚</m:t>
                      </m:r>
                    </m:oMath>
                  </m:oMathPara>
                </a14:m>
                <a:endParaRPr lang="cs-CZ" sz="2800" spc="3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6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023" y="2476677"/>
                <a:ext cx="2388343" cy="50364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Zástupný symbol pro obsah 2"/>
              <p:cNvSpPr>
                <a:spLocks noGrp="1"/>
              </p:cNvSpPr>
              <p:nvPr/>
            </p:nvSpPr>
            <p:spPr>
              <a:xfrm>
                <a:off x="109023" y="2980323"/>
                <a:ext cx="2388343" cy="503646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>
                <a:lvl1pPr marL="274320" indent="-274320" algn="l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/>
                  <a:buChar char="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/>
                  <a:buChar char="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182880" algn="l" rtl="0" eaLnBrk="1" latinLnBrk="0" hangingPunct="1">
                  <a:spcBef>
                    <a:spcPct val="20000"/>
                  </a:spcBef>
                  <a:buClr>
                    <a:schemeClr val="accent2">
                      <a:tint val="60000"/>
                    </a:schemeClr>
                  </a:buClr>
                  <a:buSzPct val="68000"/>
                  <a:buFont typeface="Wingdings 2"/>
                  <a:buChar char="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18288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kumimoji="0"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201168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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2286000" indent="-18288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0" sz="1400" kern="1200" cap="small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5603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Char char="•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800" b="0" i="1" spc="300" dirty="0" smtClean="0">
                          <a:solidFill>
                            <a:schemeClr val="bg1"/>
                          </a:solidFill>
                          <a:latin typeface="Cambria Math"/>
                          <a:cs typeface="Arial" panose="020B0604020202020204" pitchFamily="34" charset="0"/>
                        </a:rPr>
                        <m:t>𝑣</m:t>
                      </m:r>
                      <m:r>
                        <a:rPr lang="cs-CZ" sz="2800" i="1" spc="300" dirty="0" smtClean="0">
                          <a:solidFill>
                            <a:schemeClr val="bg1"/>
                          </a:solidFill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r>
                        <a:rPr lang="cs-CZ" sz="2800" b="0" i="1" spc="300" dirty="0" smtClean="0">
                          <a:solidFill>
                            <a:schemeClr val="bg1"/>
                          </a:solidFill>
                          <a:latin typeface="Cambria Math"/>
                          <a:cs typeface="Arial" panose="020B0604020202020204" pitchFamily="34" charset="0"/>
                        </a:rPr>
                        <m:t>220 </m:t>
                      </m:r>
                      <m:r>
                        <a:rPr lang="cs-CZ" sz="2800" b="0" i="1" spc="300" dirty="0" smtClean="0">
                          <a:solidFill>
                            <a:schemeClr val="bg1"/>
                          </a:solidFill>
                          <a:latin typeface="Cambria Math"/>
                          <a:cs typeface="Arial" panose="020B0604020202020204" pitchFamily="34" charset="0"/>
                        </a:rPr>
                        <m:t>𝑐𝑚</m:t>
                      </m:r>
                    </m:oMath>
                  </m:oMathPara>
                </a14:m>
                <a:endParaRPr lang="cs-CZ" sz="2800" spc="3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7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023" y="2980323"/>
                <a:ext cx="2388343" cy="50364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Zástupný symbol pro obsah 2"/>
              <p:cNvSpPr>
                <a:spLocks noGrp="1"/>
              </p:cNvSpPr>
              <p:nvPr/>
            </p:nvSpPr>
            <p:spPr>
              <a:xfrm>
                <a:off x="2203951" y="1973031"/>
                <a:ext cx="2204247" cy="503646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>
                <a:lvl1pPr marL="274320" indent="-274320" algn="l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/>
                  <a:buChar char="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/>
                  <a:buChar char="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182880" algn="l" rtl="0" eaLnBrk="1" latinLnBrk="0" hangingPunct="1">
                  <a:spcBef>
                    <a:spcPct val="20000"/>
                  </a:spcBef>
                  <a:buClr>
                    <a:schemeClr val="accent2">
                      <a:tint val="60000"/>
                    </a:schemeClr>
                  </a:buClr>
                  <a:buSzPct val="68000"/>
                  <a:buFont typeface="Wingdings 2"/>
                  <a:buChar char="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18288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kumimoji="0"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201168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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2286000" indent="-18288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0" sz="1400" kern="1200" cap="small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5603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Char char="•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800" i="1" spc="300" dirty="0" smtClean="0">
                          <a:solidFill>
                            <a:schemeClr val="bg1"/>
                          </a:solidFill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r>
                        <a:rPr lang="cs-CZ" sz="2800" b="0" i="1" spc="300" dirty="0" smtClean="0">
                          <a:solidFill>
                            <a:schemeClr val="bg1"/>
                          </a:solidFill>
                          <a:latin typeface="Cambria Math"/>
                          <a:cs typeface="Arial" panose="020B0604020202020204" pitchFamily="34" charset="0"/>
                        </a:rPr>
                        <m:t>1,6 </m:t>
                      </m:r>
                      <m:r>
                        <a:rPr lang="cs-CZ" sz="2800" b="0" i="1" spc="300" dirty="0" smtClean="0">
                          <a:solidFill>
                            <a:schemeClr val="bg1"/>
                          </a:solidFill>
                          <a:latin typeface="Cambria Math"/>
                          <a:cs typeface="Arial" panose="020B0604020202020204" pitchFamily="34" charset="0"/>
                        </a:rPr>
                        <m:t>𝑚</m:t>
                      </m:r>
                    </m:oMath>
                  </m:oMathPara>
                </a14:m>
                <a:endParaRPr lang="cs-CZ" sz="2800" spc="3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8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3951" y="1973031"/>
                <a:ext cx="2204247" cy="50364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Zástupný symbol pro obsah 2"/>
              <p:cNvSpPr>
                <a:spLocks noGrp="1"/>
              </p:cNvSpPr>
              <p:nvPr/>
            </p:nvSpPr>
            <p:spPr>
              <a:xfrm>
                <a:off x="2299123" y="3006710"/>
                <a:ext cx="2388343" cy="503646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>
                <a:lvl1pPr marL="274320" indent="-274320" algn="l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/>
                  <a:buChar char="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/>
                  <a:buChar char="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182880" algn="l" rtl="0" eaLnBrk="1" latinLnBrk="0" hangingPunct="1">
                  <a:spcBef>
                    <a:spcPct val="20000"/>
                  </a:spcBef>
                  <a:buClr>
                    <a:schemeClr val="accent2">
                      <a:tint val="60000"/>
                    </a:schemeClr>
                  </a:buClr>
                  <a:buSzPct val="68000"/>
                  <a:buFont typeface="Wingdings 2"/>
                  <a:buChar char="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18288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kumimoji="0"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201168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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2286000" indent="-18288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0" sz="1400" kern="1200" cap="small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5603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Char char="•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800" i="1" spc="300" dirty="0" smtClean="0">
                          <a:solidFill>
                            <a:schemeClr val="bg1"/>
                          </a:solidFill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r>
                        <a:rPr lang="cs-CZ" sz="2800" b="0" i="1" spc="300" dirty="0" smtClean="0">
                          <a:solidFill>
                            <a:schemeClr val="bg1"/>
                          </a:solidFill>
                          <a:latin typeface="Cambria Math"/>
                          <a:cs typeface="Arial" panose="020B0604020202020204" pitchFamily="34" charset="0"/>
                        </a:rPr>
                        <m:t>2,2 </m:t>
                      </m:r>
                      <m:r>
                        <a:rPr lang="cs-CZ" sz="2800" b="0" i="1" spc="300" dirty="0" smtClean="0">
                          <a:solidFill>
                            <a:schemeClr val="bg1"/>
                          </a:solidFill>
                          <a:latin typeface="Cambria Math"/>
                          <a:cs typeface="Arial" panose="020B0604020202020204" pitchFamily="34" charset="0"/>
                        </a:rPr>
                        <m:t>𝑚</m:t>
                      </m:r>
                    </m:oMath>
                  </m:oMathPara>
                </a14:m>
                <a:endParaRPr lang="cs-CZ" sz="2800" spc="3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9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9123" y="3006710"/>
                <a:ext cx="2388343" cy="50364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Přímá spojnice 20"/>
          <p:cNvCxnSpPr/>
          <p:nvPr/>
        </p:nvCxnSpPr>
        <p:spPr>
          <a:xfrm>
            <a:off x="136407" y="3735415"/>
            <a:ext cx="4170856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Zástupný symbol pro obsah 2"/>
              <p:cNvSpPr>
                <a:spLocks noGrp="1"/>
              </p:cNvSpPr>
              <p:nvPr/>
            </p:nvSpPr>
            <p:spPr>
              <a:xfrm>
                <a:off x="38010" y="3876112"/>
                <a:ext cx="4286136" cy="503646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>
                <a:lvl1pPr marL="274320" indent="-274320" algn="l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/>
                  <a:buChar char="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/>
                  <a:buChar char="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182880" algn="l" rtl="0" eaLnBrk="1" latinLnBrk="0" hangingPunct="1">
                  <a:spcBef>
                    <a:spcPct val="20000"/>
                  </a:spcBef>
                  <a:buClr>
                    <a:schemeClr val="accent2">
                      <a:tint val="60000"/>
                    </a:schemeClr>
                  </a:buClr>
                  <a:buSzPct val="68000"/>
                  <a:buFont typeface="Wingdings 2"/>
                  <a:buChar char="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18288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kumimoji="0"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201168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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2286000" indent="-18288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0" sz="1400" kern="1200" cap="small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5603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Char char="•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800" i="1">
                          <a:solidFill>
                            <a:schemeClr val="bg1"/>
                          </a:solidFill>
                          <a:latin typeface="Cambria Math"/>
                        </a:rPr>
                        <m:t>𝑆</m:t>
                      </m:r>
                      <m:r>
                        <a:rPr lang="cs-CZ" sz="2800" i="1">
                          <a:solidFill>
                            <a:schemeClr val="bg1"/>
                          </a:solidFill>
                          <a:latin typeface="Cambria Math"/>
                        </a:rPr>
                        <m:t>=2·</m:t>
                      </m:r>
                      <m:r>
                        <a:rPr lang="cs-CZ" sz="2800" i="1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cs-CZ" sz="2800" i="1">
                          <a:solidFill>
                            <a:schemeClr val="bg1"/>
                          </a:solidFill>
                          <a:latin typeface="Cambria Math"/>
                        </a:rPr>
                        <m:t>·</m:t>
                      </m:r>
                      <m:r>
                        <a:rPr lang="cs-CZ" sz="2800" i="1">
                          <a:solidFill>
                            <a:schemeClr val="bg1"/>
                          </a:solidFill>
                          <a:latin typeface="Cambria Math"/>
                        </a:rPr>
                        <m:t>𝑟</m:t>
                      </m:r>
                      <m:r>
                        <a:rPr lang="cs-CZ" sz="2800" i="1">
                          <a:solidFill>
                            <a:schemeClr val="bg1"/>
                          </a:solidFill>
                          <a:latin typeface="Cambria Math"/>
                        </a:rPr>
                        <m:t>·(</m:t>
                      </m:r>
                      <m:r>
                        <a:rPr lang="cs-CZ" sz="2800" i="1">
                          <a:solidFill>
                            <a:schemeClr val="bg1"/>
                          </a:solidFill>
                          <a:latin typeface="Cambria Math"/>
                        </a:rPr>
                        <m:t>𝑟</m:t>
                      </m:r>
                      <m:r>
                        <a:rPr lang="cs-CZ" sz="2800" i="1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r>
                        <a:rPr lang="cs-CZ" sz="2800" i="1">
                          <a:solidFill>
                            <a:schemeClr val="bg1"/>
                          </a:solidFill>
                          <a:latin typeface="Cambria Math"/>
                        </a:rPr>
                        <m:t>𝑣</m:t>
                      </m:r>
                      <m:r>
                        <a:rPr lang="cs-CZ" sz="2800" i="1">
                          <a:solidFill>
                            <a:schemeClr val="bg1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cs-CZ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2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10" y="3876112"/>
                <a:ext cx="4286136" cy="503646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Zástupný symbol pro obsah 2"/>
              <p:cNvSpPr>
                <a:spLocks noGrp="1"/>
              </p:cNvSpPr>
              <p:nvPr/>
            </p:nvSpPr>
            <p:spPr>
              <a:xfrm>
                <a:off x="47921" y="5542061"/>
                <a:ext cx="4296425" cy="503646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>
                <a:lvl1pPr marL="274320" indent="-274320" algn="l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/>
                  <a:buChar char="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/>
                  <a:buChar char="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182880" algn="l" rtl="0" eaLnBrk="1" latinLnBrk="0" hangingPunct="1">
                  <a:spcBef>
                    <a:spcPct val="20000"/>
                  </a:spcBef>
                  <a:buClr>
                    <a:schemeClr val="accent2">
                      <a:tint val="60000"/>
                    </a:schemeClr>
                  </a:buClr>
                  <a:buSzPct val="68000"/>
                  <a:buFont typeface="Wingdings 2"/>
                  <a:buChar char="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18288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kumimoji="0"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201168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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2286000" indent="-18288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0" sz="1400" kern="1200" cap="small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5603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Char char="•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8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𝑆</m:t>
                      </m:r>
                      <m:r>
                        <a:rPr lang="cs-CZ" sz="280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=1</m:t>
                      </m:r>
                      <m:r>
                        <a:rPr lang="cs-CZ" sz="28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5,072 </m:t>
                      </m:r>
                      <m:sSup>
                        <m:sSupPr>
                          <m:ctrlPr>
                            <a:rPr lang="cs-CZ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2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𝑚</m:t>
                          </m:r>
                        </m:e>
                        <m:sup>
                          <m:r>
                            <a:rPr lang="cs-CZ" sz="2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4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21" y="5542061"/>
                <a:ext cx="4296425" cy="503646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Zaoblený obdélník 29"/>
          <p:cNvSpPr/>
          <p:nvPr/>
        </p:nvSpPr>
        <p:spPr>
          <a:xfrm>
            <a:off x="5076056" y="3920917"/>
            <a:ext cx="4102627" cy="2276678"/>
          </a:xfrm>
          <a:prstGeom prst="roundRect">
            <a:avLst>
              <a:gd name="adj" fmla="val 2100"/>
            </a:avLst>
          </a:prstGeom>
          <a:ln w="295275">
            <a:noFill/>
          </a:ln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63500" h="635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sz="2800" spc="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Zaoblený obdélník 30"/>
          <p:cNvSpPr/>
          <p:nvPr/>
        </p:nvSpPr>
        <p:spPr>
          <a:xfrm>
            <a:off x="0" y="6197595"/>
            <a:ext cx="9143998" cy="660405"/>
          </a:xfrm>
          <a:prstGeom prst="roundRect">
            <a:avLst>
              <a:gd name="adj" fmla="val 2100"/>
            </a:avLst>
          </a:prstGeom>
          <a:ln w="295275">
            <a:noFill/>
          </a:ln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63500" h="635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sz="2800" spc="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Zaoblený obdélník 31"/>
          <p:cNvSpPr/>
          <p:nvPr/>
        </p:nvSpPr>
        <p:spPr>
          <a:xfrm>
            <a:off x="5076056" y="1167137"/>
            <a:ext cx="4088589" cy="2710892"/>
          </a:xfrm>
          <a:prstGeom prst="roundRect">
            <a:avLst>
              <a:gd name="adj" fmla="val 2100"/>
            </a:avLst>
          </a:prstGeom>
          <a:solidFill>
            <a:schemeClr val="tx1"/>
          </a:solidFill>
          <a:ln w="295275">
            <a:noFill/>
          </a:ln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63500" h="635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sz="2800" spc="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Vývojový diagram: postup 4"/>
          <p:cNvSpPr/>
          <p:nvPr/>
        </p:nvSpPr>
        <p:spPr>
          <a:xfrm>
            <a:off x="53066" y="1281040"/>
            <a:ext cx="1800197" cy="461664"/>
          </a:xfrm>
          <a:prstGeom prst="flowChartProcess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800" dirty="0" smtClean="0">
                <a:solidFill>
                  <a:srgbClr val="FFFF00"/>
                </a:solidFill>
              </a:rPr>
              <a:t>Řešení:</a:t>
            </a:r>
            <a:endParaRPr lang="cs-CZ" sz="2800" dirty="0">
              <a:solidFill>
                <a:srgbClr val="FFFF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ovéPole 36"/>
              <p:cNvSpPr txBox="1"/>
              <p:nvPr/>
            </p:nvSpPr>
            <p:spPr>
              <a:xfrm>
                <a:off x="128887" y="6199185"/>
                <a:ext cx="717003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cs-CZ" sz="28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Za natření zaplatí </a:t>
                </a:r>
                <a14:m>
                  <m:oMath xmlns:m="http://schemas.openxmlformats.org/officeDocument/2006/math">
                    <m:r>
                      <a:rPr lang="cs-CZ" sz="2800" i="1" dirty="0" smtClean="0">
                        <a:solidFill>
                          <a:schemeClr val="bg1"/>
                        </a:solidFill>
                        <a:latin typeface="Cambria Math"/>
                        <a:cs typeface="Arial" pitchFamily="34" charset="0"/>
                      </a:rPr>
                      <m:t>1 507,2 </m:t>
                    </m:r>
                    <m:r>
                      <a:rPr lang="cs-CZ" sz="2800" i="1" dirty="0" smtClean="0">
                        <a:solidFill>
                          <a:schemeClr val="bg1"/>
                        </a:solidFill>
                        <a:latin typeface="Cambria Math"/>
                        <a:cs typeface="Arial" pitchFamily="34" charset="0"/>
                      </a:rPr>
                      <m:t>𝐾</m:t>
                    </m:r>
                    <m:r>
                      <a:rPr lang="cs-CZ" sz="2800" i="1" dirty="0" smtClean="0">
                        <a:solidFill>
                          <a:schemeClr val="bg1"/>
                        </a:solidFill>
                        <a:latin typeface="Cambria Math"/>
                        <a:cs typeface="Arial" pitchFamily="34" charset="0"/>
                      </a:rPr>
                      <m:t>č</m:t>
                    </m:r>
                  </m:oMath>
                </a14:m>
                <a:r>
                  <a:rPr lang="cs-CZ" sz="28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.</a:t>
                </a:r>
                <a:endParaRPr lang="cs-CZ" sz="28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7" name="TextovéPole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887" y="6199185"/>
                <a:ext cx="7170038" cy="523220"/>
              </a:xfrm>
              <a:prstGeom prst="rect">
                <a:avLst/>
              </a:prstGeom>
              <a:blipFill rotWithShape="1">
                <a:blip r:embed="rId9"/>
                <a:stretch>
                  <a:fillRect l="-1701" t="-11628" b="-3139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Skupina 8"/>
          <p:cNvGrpSpPr/>
          <p:nvPr/>
        </p:nvGrpSpPr>
        <p:grpSpPr>
          <a:xfrm>
            <a:off x="5360866" y="1301054"/>
            <a:ext cx="1853021" cy="2434361"/>
            <a:chOff x="9756576" y="1123637"/>
            <a:chExt cx="2716118" cy="4165262"/>
          </a:xfrm>
          <a:solidFill>
            <a:srgbClr val="FFFF00"/>
          </a:solidFill>
        </p:grpSpPr>
        <p:grpSp>
          <p:nvGrpSpPr>
            <p:cNvPr id="50" name="Skupina 49"/>
            <p:cNvGrpSpPr/>
            <p:nvPr/>
          </p:nvGrpSpPr>
          <p:grpSpPr>
            <a:xfrm>
              <a:off x="9756576" y="1123637"/>
              <a:ext cx="2716118" cy="4158901"/>
              <a:chOff x="5651999" y="1584000"/>
              <a:chExt cx="2716118" cy="4158901"/>
            </a:xfrm>
            <a:grpFill/>
          </p:grpSpPr>
          <p:sp>
            <p:nvSpPr>
              <p:cNvPr id="51" name="Plechovka 50"/>
              <p:cNvSpPr/>
              <p:nvPr/>
            </p:nvSpPr>
            <p:spPr>
              <a:xfrm>
                <a:off x="5652122" y="1584000"/>
                <a:ext cx="2715995" cy="4158901"/>
              </a:xfrm>
              <a:prstGeom prst="can">
                <a:avLst>
                  <a:gd name="adj" fmla="val 31546"/>
                </a:avLst>
              </a:prstGeom>
              <a:grpFill/>
              <a:ln w="412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52" name="Ovál 51"/>
              <p:cNvSpPr/>
              <p:nvPr/>
            </p:nvSpPr>
            <p:spPr>
              <a:xfrm>
                <a:off x="5651999" y="4896000"/>
                <a:ext cx="2700000" cy="846062"/>
              </a:xfrm>
              <a:prstGeom prst="ellipse">
                <a:avLst/>
              </a:prstGeom>
              <a:grpFill/>
              <a:ln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sp>
          <p:nvSpPr>
            <p:cNvPr id="53" name="Ovál 52"/>
            <p:cNvSpPr/>
            <p:nvPr/>
          </p:nvSpPr>
          <p:spPr>
            <a:xfrm>
              <a:off x="9787564" y="1139401"/>
              <a:ext cx="2664000" cy="985553"/>
            </a:xfrm>
            <a:prstGeom prst="ellipse">
              <a:avLst/>
            </a:prstGeom>
            <a:grpFill/>
            <a:ln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55" name="Přímá spojnice se šipkou 54"/>
            <p:cNvCxnSpPr/>
            <p:nvPr/>
          </p:nvCxnSpPr>
          <p:spPr>
            <a:xfrm flipV="1">
              <a:off x="9756576" y="1549959"/>
              <a:ext cx="2716116" cy="11836"/>
            </a:xfrm>
            <a:prstGeom prst="straightConnector1">
              <a:avLst/>
            </a:prstGeom>
            <a:grpFill/>
            <a:ln w="19050">
              <a:solidFill>
                <a:schemeClr val="bg1"/>
              </a:solidFill>
              <a:headEnd type="arrow" w="lg" len="lg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Ovál 61"/>
            <p:cNvSpPr/>
            <p:nvPr/>
          </p:nvSpPr>
          <p:spPr>
            <a:xfrm>
              <a:off x="9756576" y="4442837"/>
              <a:ext cx="2700000" cy="846062"/>
            </a:xfrm>
            <a:prstGeom prst="ellipse">
              <a:avLst/>
            </a:prstGeom>
            <a:grpFill/>
            <a:ln>
              <a:solidFill>
                <a:schemeClr val="bg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ovéPole 55"/>
              <p:cNvSpPr txBox="1"/>
              <p:nvPr/>
            </p:nvSpPr>
            <p:spPr>
              <a:xfrm>
                <a:off x="5552527" y="1472659"/>
                <a:ext cx="166136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000" b="0" i="1" dirty="0" smtClean="0">
                          <a:solidFill>
                            <a:schemeClr val="bg1"/>
                          </a:solidFill>
                          <a:latin typeface="Cambria Math"/>
                          <a:cs typeface="Arial" pitchFamily="34" charset="0"/>
                        </a:rPr>
                        <m:t>𝑑</m:t>
                      </m:r>
                      <m:r>
                        <a:rPr lang="cs-CZ" sz="2000" b="0" i="1" dirty="0" smtClean="0">
                          <a:solidFill>
                            <a:schemeClr val="bg1"/>
                          </a:solidFill>
                          <a:latin typeface="Cambria Math"/>
                          <a:cs typeface="Arial" pitchFamily="34" charset="0"/>
                        </a:rPr>
                        <m:t>=16 </m:t>
                      </m:r>
                      <m:r>
                        <a:rPr lang="cs-CZ" sz="2000" b="0" i="1" dirty="0" smtClean="0">
                          <a:solidFill>
                            <a:schemeClr val="bg1"/>
                          </a:solidFill>
                          <a:latin typeface="Cambria Math"/>
                          <a:cs typeface="Arial" pitchFamily="34" charset="0"/>
                        </a:rPr>
                        <m:t>𝑑𝑚</m:t>
                      </m:r>
                    </m:oMath>
                  </m:oMathPara>
                </a14:m>
                <a:endParaRPr lang="cs-CZ" sz="2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56" name="TextovéPole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2527" y="1472659"/>
                <a:ext cx="1661360" cy="40011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ovéPole 56"/>
              <p:cNvSpPr txBox="1"/>
              <p:nvPr/>
            </p:nvSpPr>
            <p:spPr>
              <a:xfrm>
                <a:off x="5378378" y="2316320"/>
                <a:ext cx="149102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000" b="0" i="1" dirty="0" smtClean="0">
                          <a:solidFill>
                            <a:schemeClr val="bg1"/>
                          </a:solidFill>
                          <a:latin typeface="Cambria Math"/>
                          <a:cs typeface="Arial" pitchFamily="34" charset="0"/>
                        </a:rPr>
                        <m:t>𝑣</m:t>
                      </m:r>
                      <m:r>
                        <a:rPr lang="cs-CZ" sz="2000" b="0" i="1" dirty="0" smtClean="0">
                          <a:solidFill>
                            <a:schemeClr val="bg1"/>
                          </a:solidFill>
                          <a:latin typeface="Cambria Math"/>
                          <a:cs typeface="Arial" pitchFamily="34" charset="0"/>
                        </a:rPr>
                        <m:t>=220 </m:t>
                      </m:r>
                      <m:r>
                        <a:rPr lang="cs-CZ" sz="2000" b="0" i="1" dirty="0" smtClean="0">
                          <a:solidFill>
                            <a:schemeClr val="bg1"/>
                          </a:solidFill>
                          <a:latin typeface="Cambria Math"/>
                          <a:cs typeface="Arial" pitchFamily="34" charset="0"/>
                        </a:rPr>
                        <m:t>𝑐𝑚</m:t>
                      </m:r>
                    </m:oMath>
                  </m:oMathPara>
                </a14:m>
                <a:endParaRPr lang="cs-CZ" sz="2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57" name="TextovéPole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8378" y="2316320"/>
                <a:ext cx="1491027" cy="400110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Zástupný symbol pro obsah 2"/>
              <p:cNvSpPr>
                <a:spLocks noGrp="1"/>
              </p:cNvSpPr>
              <p:nvPr/>
            </p:nvSpPr>
            <p:spPr>
              <a:xfrm>
                <a:off x="42777" y="5038415"/>
                <a:ext cx="4296425" cy="503646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>
                <a:lvl1pPr marL="274320" indent="-274320" algn="l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/>
                  <a:buChar char="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/>
                  <a:buChar char="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182880" algn="l" rtl="0" eaLnBrk="1" latinLnBrk="0" hangingPunct="1">
                  <a:spcBef>
                    <a:spcPct val="20000"/>
                  </a:spcBef>
                  <a:buClr>
                    <a:schemeClr val="accent2">
                      <a:tint val="60000"/>
                    </a:schemeClr>
                  </a:buClr>
                  <a:buSzPct val="68000"/>
                  <a:buFont typeface="Wingdings 2"/>
                  <a:buChar char="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18288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kumimoji="0"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201168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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2286000" indent="-18288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0" sz="1400" kern="1200" cap="small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5603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Char char="•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8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𝑆</m:t>
                      </m:r>
                      <m:r>
                        <a:rPr lang="cs-CZ" sz="280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=5</m:t>
                      </m:r>
                      <m:r>
                        <a:rPr lang="cs-CZ" sz="28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,024·3 </m:t>
                      </m:r>
                      <m:sSup>
                        <m:sSupPr>
                          <m:ctrlPr>
                            <a:rPr lang="cs-CZ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2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𝑚</m:t>
                          </m:r>
                        </m:e>
                        <m:sup>
                          <m:r>
                            <a:rPr lang="cs-CZ" sz="2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77" y="5038415"/>
                <a:ext cx="4296425" cy="503646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ovéPole 34"/>
              <p:cNvSpPr txBox="1"/>
              <p:nvPr/>
            </p:nvSpPr>
            <p:spPr>
              <a:xfrm>
                <a:off x="-51640" y="45925"/>
                <a:ext cx="9195641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cs-CZ" sz="28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Př.1) Kolik zaplatíme za natření válce vysokého </a:t>
                </a:r>
                <a14:m>
                  <m:oMath xmlns:m="http://schemas.openxmlformats.org/officeDocument/2006/math">
                    <m:r>
                      <a:rPr lang="cs-CZ" sz="2800" b="0" i="1" dirty="0" smtClean="0">
                        <a:solidFill>
                          <a:schemeClr val="bg1"/>
                        </a:solidFill>
                        <a:latin typeface="Cambria Math"/>
                        <a:cs typeface="Arial" pitchFamily="34" charset="0"/>
                      </a:rPr>
                      <m:t>16</m:t>
                    </m:r>
                    <m:r>
                      <a:rPr lang="cs-CZ" sz="2800" i="1" dirty="0" smtClean="0">
                        <a:solidFill>
                          <a:schemeClr val="bg1"/>
                        </a:solidFill>
                        <a:latin typeface="Cambria Math"/>
                        <a:cs typeface="Arial" pitchFamily="34" charset="0"/>
                      </a:rPr>
                      <m:t> </m:t>
                    </m:r>
                    <m:r>
                      <a:rPr lang="cs-CZ" sz="2800" i="1" dirty="0" smtClean="0">
                        <a:solidFill>
                          <a:schemeClr val="bg1"/>
                        </a:solidFill>
                        <a:latin typeface="Cambria Math"/>
                        <a:cs typeface="Arial" pitchFamily="34" charset="0"/>
                      </a:rPr>
                      <m:t>𝑑𝑚</m:t>
                    </m:r>
                  </m:oMath>
                </a14:m>
                <a:r>
                  <a:rPr lang="cs-CZ" sz="28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br>
                  <a:rPr lang="cs-CZ" sz="28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</a:br>
                <a:r>
                  <a:rPr lang="cs-CZ" sz="28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a průměrem podstavy </a:t>
                </a:r>
                <a14:m>
                  <m:oMath xmlns:m="http://schemas.openxmlformats.org/officeDocument/2006/math">
                    <m:r>
                      <a:rPr lang="cs-CZ" sz="2800" i="1" dirty="0" smtClean="0">
                        <a:solidFill>
                          <a:schemeClr val="bg1"/>
                        </a:solidFill>
                        <a:latin typeface="Cambria Math"/>
                        <a:cs typeface="Arial" pitchFamily="34" charset="0"/>
                      </a:rPr>
                      <m:t>220 </m:t>
                    </m:r>
                    <m:r>
                      <a:rPr lang="cs-CZ" sz="2800" i="1" dirty="0" smtClean="0">
                        <a:solidFill>
                          <a:schemeClr val="bg1"/>
                        </a:solidFill>
                        <a:latin typeface="Cambria Math"/>
                        <a:cs typeface="Arial" pitchFamily="34" charset="0"/>
                      </a:rPr>
                      <m:t>𝑐𝑚</m:t>
                    </m:r>
                  </m:oMath>
                </a14:m>
                <a:r>
                  <a:rPr lang="cs-CZ" sz="28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, jestliže </a:t>
                </a:r>
                <a14:m>
                  <m:oMath xmlns:m="http://schemas.openxmlformats.org/officeDocument/2006/math">
                    <m:r>
                      <a:rPr lang="cs-CZ" sz="2800" b="0" i="1" smtClean="0">
                        <a:solidFill>
                          <a:schemeClr val="bg1"/>
                        </a:solidFill>
                        <a:latin typeface="Cambria Math"/>
                        <a:cs typeface="Arial" pitchFamily="34" charset="0"/>
                      </a:rPr>
                      <m:t>1 </m:t>
                    </m:r>
                    <m:sSup>
                      <m:sSupPr>
                        <m:ctrlPr>
                          <a:rPr lang="cs-CZ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cs-CZ" sz="2800" b="0" i="1" smtClean="0">
                            <a:solidFill>
                              <a:schemeClr val="bg1"/>
                            </a:solidFill>
                            <a:latin typeface="Cambria Math"/>
                            <a:cs typeface="Arial" pitchFamily="34" charset="0"/>
                          </a:rPr>
                          <m:t>𝑚</m:t>
                        </m:r>
                      </m:e>
                      <m:sup>
                        <m:r>
                          <a:rPr lang="cs-CZ" sz="2800" b="0" i="1" smtClean="0">
                            <a:solidFill>
                              <a:schemeClr val="bg1"/>
                            </a:solidFill>
                            <a:latin typeface="Cambria Math"/>
                            <a:cs typeface="Arial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cs-CZ" sz="28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stojí </a:t>
                </a:r>
                <a14:m>
                  <m:oMath xmlns:m="http://schemas.openxmlformats.org/officeDocument/2006/math">
                    <m:r>
                      <a:rPr lang="cs-CZ" sz="2800" b="0" i="1" dirty="0" smtClean="0">
                        <a:solidFill>
                          <a:schemeClr val="bg1"/>
                        </a:solidFill>
                        <a:latin typeface="Cambria Math"/>
                        <a:cs typeface="Arial" pitchFamily="34" charset="0"/>
                      </a:rPr>
                      <m:t>10</m:t>
                    </m:r>
                    <m:r>
                      <a:rPr lang="cs-CZ" sz="2800" i="1" dirty="0" smtClean="0">
                        <a:solidFill>
                          <a:schemeClr val="bg1"/>
                        </a:solidFill>
                        <a:latin typeface="Cambria Math"/>
                        <a:cs typeface="Arial" pitchFamily="34" charset="0"/>
                      </a:rPr>
                      <m:t>0 </m:t>
                    </m:r>
                    <m:r>
                      <a:rPr lang="cs-CZ" sz="2800" i="1" dirty="0" smtClean="0">
                        <a:solidFill>
                          <a:schemeClr val="bg1"/>
                        </a:solidFill>
                        <a:latin typeface="Cambria Math"/>
                        <a:cs typeface="Arial" pitchFamily="34" charset="0"/>
                      </a:rPr>
                      <m:t>𝐾</m:t>
                    </m:r>
                    <m:r>
                      <a:rPr lang="cs-CZ" sz="2800" i="1" dirty="0" smtClean="0">
                        <a:solidFill>
                          <a:schemeClr val="bg1"/>
                        </a:solidFill>
                        <a:latin typeface="Cambria Math"/>
                        <a:cs typeface="Arial" pitchFamily="34" charset="0"/>
                      </a:rPr>
                      <m:t>č</m:t>
                    </m:r>
                  </m:oMath>
                </a14:m>
                <a:r>
                  <a:rPr lang="cs-CZ" sz="28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cs-CZ" sz="28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5" name="TextovéPole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1640" y="45925"/>
                <a:ext cx="9195641" cy="954107"/>
              </a:xfrm>
              <a:prstGeom prst="rect">
                <a:avLst/>
              </a:prstGeom>
              <a:blipFill rotWithShape="1">
                <a:blip r:embed="rId13"/>
                <a:stretch>
                  <a:fillRect l="-1393" t="-6410" r="-398" b="-1730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6" name="Picture 2" descr="C:\Users\spravce\AppData\Local\Microsoft\Windows\Temporary Internet Files\Content.IE5\AX2KZEMX\MC900438004[1].wmf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1158" y="1816276"/>
            <a:ext cx="1687525" cy="1287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3" name="Zástupný symbol pro obsah 2"/>
              <p:cNvSpPr>
                <a:spLocks noGrp="1"/>
              </p:cNvSpPr>
              <p:nvPr/>
            </p:nvSpPr>
            <p:spPr>
              <a:xfrm>
                <a:off x="38010" y="4470070"/>
                <a:ext cx="5159908" cy="503646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>
                <a:lvl1pPr marL="274320" indent="-274320" algn="l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/>
                  <a:buChar char="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/>
                  <a:buChar char="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182880" algn="l" rtl="0" eaLnBrk="1" latinLnBrk="0" hangingPunct="1">
                  <a:spcBef>
                    <a:spcPct val="20000"/>
                  </a:spcBef>
                  <a:buClr>
                    <a:schemeClr val="accent2">
                      <a:tint val="60000"/>
                    </a:schemeClr>
                  </a:buClr>
                  <a:buSzPct val="68000"/>
                  <a:buFont typeface="Wingdings 2"/>
                  <a:buChar char="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18288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kumimoji="0"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201168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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2286000" indent="-18288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0" sz="1400" kern="1200" cap="small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5603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Char char="•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8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𝑆</m:t>
                      </m:r>
                      <m:r>
                        <a:rPr lang="cs-CZ" sz="280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cs-CZ" sz="2800" i="1">
                          <a:solidFill>
                            <a:schemeClr val="bg1"/>
                          </a:solidFill>
                          <a:latin typeface="Cambria Math"/>
                        </a:rPr>
                        <m:t>2·</m:t>
                      </m:r>
                      <m:r>
                        <a:rPr lang="cs-CZ" sz="28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3,14</m:t>
                      </m:r>
                      <m:r>
                        <a:rPr lang="cs-CZ" sz="2800" i="1">
                          <a:solidFill>
                            <a:schemeClr val="bg1"/>
                          </a:solidFill>
                          <a:latin typeface="Cambria Math"/>
                        </a:rPr>
                        <m:t>·</m:t>
                      </m:r>
                      <m:r>
                        <a:rPr lang="cs-CZ" sz="280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0</m:t>
                      </m:r>
                      <m:r>
                        <a:rPr lang="cs-CZ" sz="28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,8·(0,8+2,2) </m:t>
                      </m:r>
                      <m:sSup>
                        <m:sSupPr>
                          <m:ctrlPr>
                            <a:rPr lang="cs-CZ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2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𝑚</m:t>
                          </m:r>
                        </m:e>
                        <m:sup>
                          <m:r>
                            <a:rPr lang="cs-CZ" sz="2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10" y="4470070"/>
                <a:ext cx="5159908" cy="503646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Zástupný symbol pro obsah 2"/>
              <p:cNvSpPr>
                <a:spLocks noGrp="1"/>
              </p:cNvSpPr>
              <p:nvPr/>
            </p:nvSpPr>
            <p:spPr>
              <a:xfrm>
                <a:off x="5297327" y="4007752"/>
                <a:ext cx="3660083" cy="503646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>
                <a:lvl1pPr marL="274320" indent="-274320" algn="l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/>
                  <a:buChar char="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/>
                  <a:buChar char="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182880" algn="l" rtl="0" eaLnBrk="1" latinLnBrk="0" hangingPunct="1">
                  <a:spcBef>
                    <a:spcPct val="20000"/>
                  </a:spcBef>
                  <a:buClr>
                    <a:schemeClr val="accent2">
                      <a:tint val="60000"/>
                    </a:schemeClr>
                  </a:buClr>
                  <a:buSzPct val="68000"/>
                  <a:buFont typeface="Wingdings 2"/>
                  <a:buChar char="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18288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kumimoji="0"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201168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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2286000" indent="-18288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0" sz="1400" kern="1200" cap="small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5603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Char char="•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80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  <a:cs typeface="Arial" pitchFamily="34" charset="0"/>
                        </a:rPr>
                        <m:t>1</m:t>
                      </m:r>
                      <m:sSup>
                        <m:sSupPr>
                          <m:ctrlPr>
                            <a:rPr lang="cs-CZ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Arial" pitchFamily="34" charset="0"/>
                            </a:rPr>
                          </m:ctrlPr>
                        </m:sSupPr>
                        <m:e>
                          <m:r>
                            <a:rPr lang="cs-CZ" sz="2800" i="1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  <a:cs typeface="Arial" pitchFamily="34" charset="0"/>
                            </a:rPr>
                            <m:t> </m:t>
                          </m:r>
                          <m:r>
                            <a:rPr lang="cs-CZ" sz="2800" i="1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  <a:cs typeface="Arial" pitchFamily="34" charset="0"/>
                            </a:rPr>
                            <m:t>𝑚</m:t>
                          </m:r>
                        </m:e>
                        <m:sup>
                          <m:r>
                            <a:rPr lang="cs-CZ" sz="2800" i="1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  <a:cs typeface="Arial" pitchFamily="34" charset="0"/>
                            </a:rPr>
                            <m:t>2</m:t>
                          </m:r>
                        </m:sup>
                      </m:sSup>
                      <m:r>
                        <a:rPr lang="cs-CZ" sz="2800" i="1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  <a:cs typeface="Arial" pitchFamily="34" charset="0"/>
                        </a:rPr>
                        <m:t>  </m:t>
                      </m:r>
                      <m:r>
                        <a:rPr lang="cs-CZ" sz="28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  <a:cs typeface="Arial" pitchFamily="34" charset="0"/>
                        </a:rPr>
                        <m:t> .  .  </m:t>
                      </m:r>
                      <m:r>
                        <a:rPr lang="cs-CZ" sz="2800" i="1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  <a:cs typeface="Arial" pitchFamily="34" charset="0"/>
                        </a:rPr>
                        <m:t>.  .  . </m:t>
                      </m:r>
                      <m:r>
                        <a:rPr lang="cs-CZ" sz="28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  <a:cs typeface="Arial" pitchFamily="34" charset="0"/>
                        </a:rPr>
                        <m:t>  10</m:t>
                      </m:r>
                      <m:r>
                        <a:rPr lang="cs-CZ" sz="2800" i="1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  <a:cs typeface="Arial" pitchFamily="34" charset="0"/>
                        </a:rPr>
                        <m:t>0 </m:t>
                      </m:r>
                      <m:r>
                        <a:rPr lang="cs-CZ" sz="2800" i="1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  <a:cs typeface="Arial" pitchFamily="34" charset="0"/>
                        </a:rPr>
                        <m:t>𝐾</m:t>
                      </m:r>
                      <m:r>
                        <a:rPr lang="cs-CZ" sz="2800" i="1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  <a:cs typeface="Arial" pitchFamily="34" charset="0"/>
                        </a:rPr>
                        <m:t>č</m:t>
                      </m:r>
                    </m:oMath>
                  </m:oMathPara>
                </a14:m>
                <a:endParaRPr lang="cs-CZ" sz="2800" spc="3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9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7327" y="4007752"/>
                <a:ext cx="3660083" cy="503646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Zástupný symbol pro obsah 2"/>
              <p:cNvSpPr>
                <a:spLocks noGrp="1"/>
              </p:cNvSpPr>
              <p:nvPr/>
            </p:nvSpPr>
            <p:spPr>
              <a:xfrm>
                <a:off x="5297327" y="4471545"/>
                <a:ext cx="3431414" cy="503646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>
                <a:lvl1pPr marL="274320" indent="-274320" algn="l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/>
                  <a:buChar char="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/>
                  <a:buChar char="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182880" algn="l" rtl="0" eaLnBrk="1" latinLnBrk="0" hangingPunct="1">
                  <a:spcBef>
                    <a:spcPct val="20000"/>
                  </a:spcBef>
                  <a:buClr>
                    <a:schemeClr val="accent2">
                      <a:tint val="60000"/>
                    </a:schemeClr>
                  </a:buClr>
                  <a:buSzPct val="68000"/>
                  <a:buFont typeface="Wingdings 2"/>
                  <a:buChar char="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18288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kumimoji="0"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201168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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2286000" indent="-18288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0" sz="1400" kern="1200" cap="small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5603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Char char="•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8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  <a:cs typeface="Arial" pitchFamily="34" charset="0"/>
                        </a:rPr>
                        <m:t>15,072</m:t>
                      </m:r>
                      <m:sSup>
                        <m:sSupPr>
                          <m:ctrlPr>
                            <a:rPr lang="cs-CZ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Arial" pitchFamily="34" charset="0"/>
                            </a:rPr>
                          </m:ctrlPr>
                        </m:sSupPr>
                        <m:e>
                          <m:r>
                            <a:rPr lang="cs-CZ" sz="2800" i="1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  <a:cs typeface="Arial" pitchFamily="34" charset="0"/>
                            </a:rPr>
                            <m:t> </m:t>
                          </m:r>
                          <m:r>
                            <a:rPr lang="cs-CZ" sz="2800" i="1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  <a:cs typeface="Arial" pitchFamily="34" charset="0"/>
                            </a:rPr>
                            <m:t>𝑚</m:t>
                          </m:r>
                        </m:e>
                        <m:sup>
                          <m:r>
                            <a:rPr lang="cs-CZ" sz="2800" i="1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  <a:cs typeface="Arial" pitchFamily="34" charset="0"/>
                            </a:rPr>
                            <m:t>2</m:t>
                          </m:r>
                        </m:sup>
                      </m:sSup>
                      <m:r>
                        <a:rPr lang="cs-CZ" sz="2800" i="1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  <a:cs typeface="Arial" pitchFamily="34" charset="0"/>
                        </a:rPr>
                        <m:t>  .  .  . </m:t>
                      </m:r>
                      <m:r>
                        <a:rPr lang="cs-CZ" sz="28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  <a:cs typeface="Arial" pitchFamily="34" charset="0"/>
                        </a:rPr>
                        <m:t> </m:t>
                      </m:r>
                      <m:r>
                        <a:rPr lang="cs-CZ" sz="28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  <a:cs typeface="Arial" pitchFamily="34" charset="0"/>
                        </a:rPr>
                        <m:t>𝑥</m:t>
                      </m:r>
                      <m:r>
                        <a:rPr lang="cs-CZ" sz="28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  <a:cs typeface="Arial" pitchFamily="34" charset="0"/>
                        </a:rPr>
                        <m:t>  </m:t>
                      </m:r>
                      <m:r>
                        <a:rPr lang="cs-CZ" sz="2800" i="1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  <a:cs typeface="Arial" pitchFamily="34" charset="0"/>
                        </a:rPr>
                        <m:t>𝐾</m:t>
                      </m:r>
                      <m:r>
                        <a:rPr lang="cs-CZ" sz="2800" i="1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  <a:cs typeface="Arial" pitchFamily="34" charset="0"/>
                        </a:rPr>
                        <m:t>č</m:t>
                      </m:r>
                    </m:oMath>
                  </m:oMathPara>
                </a14:m>
                <a:endParaRPr lang="cs-CZ" sz="2800" spc="3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0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7327" y="4471545"/>
                <a:ext cx="3431414" cy="503646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Přímá spojnice 40"/>
          <p:cNvCxnSpPr/>
          <p:nvPr/>
        </p:nvCxnSpPr>
        <p:spPr>
          <a:xfrm>
            <a:off x="5310060" y="5001180"/>
            <a:ext cx="3785661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Zástupný symbol pro obsah 2"/>
              <p:cNvSpPr>
                <a:spLocks noGrp="1"/>
              </p:cNvSpPr>
              <p:nvPr/>
            </p:nvSpPr>
            <p:spPr>
              <a:xfrm>
                <a:off x="5293664" y="5059256"/>
                <a:ext cx="3526808" cy="503646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>
                <a:lvl1pPr marL="274320" indent="-274320" algn="l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/>
                  <a:buChar char="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/>
                  <a:buChar char="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182880" algn="l" rtl="0" eaLnBrk="1" latinLnBrk="0" hangingPunct="1">
                  <a:spcBef>
                    <a:spcPct val="20000"/>
                  </a:spcBef>
                  <a:buClr>
                    <a:schemeClr val="accent2">
                      <a:tint val="60000"/>
                    </a:schemeClr>
                  </a:buClr>
                  <a:buSzPct val="68000"/>
                  <a:buFont typeface="Wingdings 2"/>
                  <a:buChar char="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18288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kumimoji="0"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201168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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2286000" indent="-18288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0" sz="1400" kern="1200" cap="small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5603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Char char="•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8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  <a:cs typeface="Arial" pitchFamily="34" charset="0"/>
                        </a:rPr>
                        <m:t>𝑥</m:t>
                      </m:r>
                      <m:r>
                        <a:rPr lang="cs-CZ" sz="28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  <a:cs typeface="Arial" pitchFamily="34" charset="0"/>
                        </a:rPr>
                        <m:t>=15,072·100 </m:t>
                      </m:r>
                      <m:r>
                        <a:rPr lang="cs-CZ" sz="2800" i="1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  <a:cs typeface="Arial" pitchFamily="34" charset="0"/>
                        </a:rPr>
                        <m:t>𝐾</m:t>
                      </m:r>
                      <m:r>
                        <a:rPr lang="cs-CZ" sz="2800" i="1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  <a:cs typeface="Arial" pitchFamily="34" charset="0"/>
                        </a:rPr>
                        <m:t>č</m:t>
                      </m:r>
                    </m:oMath>
                  </m:oMathPara>
                </a14:m>
                <a:endParaRPr lang="cs-CZ" sz="2800" spc="3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2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3664" y="5059256"/>
                <a:ext cx="3526808" cy="503646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Zástupný symbol pro obsah 2"/>
              <p:cNvSpPr>
                <a:spLocks noGrp="1"/>
              </p:cNvSpPr>
              <p:nvPr/>
            </p:nvSpPr>
            <p:spPr>
              <a:xfrm>
                <a:off x="5293663" y="5578827"/>
                <a:ext cx="2734721" cy="503646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>
                <a:lvl1pPr marL="274320" indent="-274320" algn="l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/>
                  <a:buChar char="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/>
                  <a:buChar char="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182880" algn="l" rtl="0" eaLnBrk="1" latinLnBrk="0" hangingPunct="1">
                  <a:spcBef>
                    <a:spcPct val="20000"/>
                  </a:spcBef>
                  <a:buClr>
                    <a:schemeClr val="accent2">
                      <a:tint val="60000"/>
                    </a:schemeClr>
                  </a:buClr>
                  <a:buSzPct val="68000"/>
                  <a:buFont typeface="Wingdings 2"/>
                  <a:buChar char="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18288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kumimoji="0"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201168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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2286000" indent="-18288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0" sz="1400" kern="1200" cap="small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5603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Char char="•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8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  <a:cs typeface="Arial" pitchFamily="34" charset="0"/>
                        </a:rPr>
                        <m:t>𝑥</m:t>
                      </m:r>
                      <m:r>
                        <a:rPr lang="cs-CZ" sz="28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  <a:cs typeface="Arial" pitchFamily="34" charset="0"/>
                        </a:rPr>
                        <m:t>=1 507,2  </m:t>
                      </m:r>
                      <m:r>
                        <a:rPr lang="cs-CZ" sz="2800" i="1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  <a:cs typeface="Arial" pitchFamily="34" charset="0"/>
                        </a:rPr>
                        <m:t>𝐾</m:t>
                      </m:r>
                      <m:r>
                        <a:rPr lang="cs-CZ" sz="2800" i="1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  <a:cs typeface="Arial" pitchFamily="34" charset="0"/>
                        </a:rPr>
                        <m:t>č</m:t>
                      </m:r>
                    </m:oMath>
                  </m:oMathPara>
                </a14:m>
                <a:endParaRPr lang="cs-CZ" sz="2800" spc="3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3663" y="5578827"/>
                <a:ext cx="2734721" cy="503646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0809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6" grpId="0"/>
      <p:bldP spid="17" grpId="0"/>
      <p:bldP spid="18" grpId="0"/>
      <p:bldP spid="19" grpId="0"/>
      <p:bldP spid="22" grpId="0"/>
      <p:bldP spid="24" grpId="0"/>
      <p:bldP spid="5" grpId="0" animBg="1"/>
      <p:bldP spid="37" grpId="0"/>
      <p:bldP spid="56" grpId="0"/>
      <p:bldP spid="57" grpId="0"/>
      <p:bldP spid="63" grpId="0"/>
      <p:bldP spid="23" grpId="0"/>
      <p:bldP spid="39" grpId="0"/>
      <p:bldP spid="40" grpId="0"/>
      <p:bldP spid="42" grpId="0"/>
      <p:bldP spid="4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1" y="-1"/>
            <a:ext cx="9144000" cy="1167137"/>
          </a:xfrm>
          <a:prstGeom prst="roundRect">
            <a:avLst>
              <a:gd name="adj" fmla="val 3065"/>
            </a:avLst>
          </a:prstGeom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95250" h="1016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sz="28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ovéPole 2"/>
              <p:cNvSpPr txBox="1"/>
              <p:nvPr/>
            </p:nvSpPr>
            <p:spPr>
              <a:xfrm>
                <a:off x="128887" y="34859"/>
                <a:ext cx="9035759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cs-CZ" sz="28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Př.2) Silniční  válec má průměr </a:t>
                </a:r>
                <a14:m>
                  <m:oMath xmlns:m="http://schemas.openxmlformats.org/officeDocument/2006/math">
                    <m:r>
                      <a:rPr lang="cs-CZ" sz="2800" i="1" dirty="0" smtClean="0">
                        <a:solidFill>
                          <a:schemeClr val="bg1"/>
                        </a:solidFill>
                        <a:latin typeface="Cambria Math"/>
                        <a:cs typeface="Arial" pitchFamily="34" charset="0"/>
                      </a:rPr>
                      <m:t>1,2 </m:t>
                    </m:r>
                    <m:r>
                      <a:rPr lang="cs-CZ" sz="2800" i="1" dirty="0" smtClean="0">
                        <a:solidFill>
                          <a:schemeClr val="bg1"/>
                        </a:solidFill>
                        <a:latin typeface="Cambria Math"/>
                        <a:cs typeface="Arial" pitchFamily="34" charset="0"/>
                      </a:rPr>
                      <m:t>𝑚</m:t>
                    </m:r>
                  </m:oMath>
                </a14:m>
                <a:r>
                  <a:rPr lang="cs-CZ" sz="28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a šířku </a:t>
                </a:r>
                <a14:m>
                  <m:oMath xmlns:m="http://schemas.openxmlformats.org/officeDocument/2006/math">
                    <m:r>
                      <a:rPr lang="cs-CZ" sz="2800" i="1" dirty="0" smtClean="0">
                        <a:solidFill>
                          <a:schemeClr val="bg1"/>
                        </a:solidFill>
                        <a:latin typeface="Cambria Math"/>
                        <a:cs typeface="Arial" pitchFamily="34" charset="0"/>
                      </a:rPr>
                      <m:t>18</m:t>
                    </m:r>
                    <m:r>
                      <a:rPr lang="cs-CZ" sz="2800" b="0" i="1" dirty="0" smtClean="0">
                        <a:solidFill>
                          <a:schemeClr val="bg1"/>
                        </a:solidFill>
                        <a:latin typeface="Cambria Math"/>
                        <a:cs typeface="Arial" pitchFamily="34" charset="0"/>
                      </a:rPr>
                      <m:t> </m:t>
                    </m:r>
                    <m:r>
                      <a:rPr lang="cs-CZ" sz="2800" b="0" i="1" dirty="0" smtClean="0">
                        <a:solidFill>
                          <a:schemeClr val="bg1"/>
                        </a:solidFill>
                        <a:latin typeface="Cambria Math"/>
                        <a:cs typeface="Arial" pitchFamily="34" charset="0"/>
                      </a:rPr>
                      <m:t>𝑑𝑚</m:t>
                    </m:r>
                  </m:oMath>
                </a14:m>
                <a:r>
                  <a:rPr lang="cs-CZ" sz="28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. Kolik čtverečných metrů urovná, otočí-li se 20krát?</a:t>
                </a:r>
                <a:endParaRPr lang="cs-CZ" sz="28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" name="TextovéPo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887" y="34859"/>
                <a:ext cx="9035759" cy="954107"/>
              </a:xfrm>
              <a:prstGeom prst="rect">
                <a:avLst/>
              </a:prstGeom>
              <a:blipFill rotWithShape="1">
                <a:blip r:embed="rId2"/>
                <a:stretch>
                  <a:fillRect l="-1350" t="-6410" r="-1417" b="-1730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aoblený obdélník 3"/>
          <p:cNvSpPr/>
          <p:nvPr/>
        </p:nvSpPr>
        <p:spPr>
          <a:xfrm>
            <a:off x="0" y="1167136"/>
            <a:ext cx="9143999" cy="5690864"/>
          </a:xfrm>
          <a:prstGeom prst="roundRect">
            <a:avLst>
              <a:gd name="adj" fmla="val 3065"/>
            </a:avLst>
          </a:prstGeom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95250" h="1016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sz="2800" dirty="0">
              <a:solidFill>
                <a:schemeClr val="bg1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26245" y="1167136"/>
            <a:ext cx="4281018" cy="2708976"/>
          </a:xfrm>
          <a:prstGeom prst="roundRect">
            <a:avLst>
              <a:gd name="adj" fmla="val 2100"/>
            </a:avLst>
          </a:prstGeom>
          <a:ln w="295275">
            <a:noFill/>
          </a:ln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63500" h="635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sz="2800" spc="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Zástupný symbol pro obsah 2"/>
              <p:cNvSpPr>
                <a:spLocks noGrp="1"/>
              </p:cNvSpPr>
              <p:nvPr/>
            </p:nvSpPr>
            <p:spPr>
              <a:xfrm>
                <a:off x="97588" y="1798562"/>
                <a:ext cx="2365356" cy="503646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>
                <a:lvl1pPr marL="274320" indent="-274320" algn="l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/>
                  <a:buChar char="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/>
                  <a:buChar char="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182880" algn="l" rtl="0" eaLnBrk="1" latinLnBrk="0" hangingPunct="1">
                  <a:spcBef>
                    <a:spcPct val="20000"/>
                  </a:spcBef>
                  <a:buClr>
                    <a:schemeClr val="accent2">
                      <a:tint val="60000"/>
                    </a:schemeClr>
                  </a:buClr>
                  <a:buSzPct val="68000"/>
                  <a:buFont typeface="Wingdings 2"/>
                  <a:buChar char="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18288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kumimoji="0"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201168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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2286000" indent="-18288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0" sz="1400" kern="1200" cap="small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5603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Char char="•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800" b="0" i="1" spc="300" dirty="0" smtClean="0">
                          <a:solidFill>
                            <a:schemeClr val="bg1"/>
                          </a:solidFill>
                          <a:latin typeface="Cambria Math"/>
                          <a:cs typeface="Arial" panose="020B0604020202020204" pitchFamily="34" charset="0"/>
                        </a:rPr>
                        <m:t>𝑣</m:t>
                      </m:r>
                      <m:r>
                        <a:rPr lang="cs-CZ" sz="2800" i="1" spc="300" dirty="0" smtClean="0">
                          <a:solidFill>
                            <a:schemeClr val="bg1"/>
                          </a:solidFill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r>
                        <a:rPr lang="cs-CZ" sz="2800" b="0" i="1" spc="300" dirty="0" smtClean="0">
                          <a:solidFill>
                            <a:schemeClr val="bg1"/>
                          </a:solidFill>
                          <a:latin typeface="Cambria Math"/>
                          <a:cs typeface="Arial" panose="020B0604020202020204" pitchFamily="34" charset="0"/>
                        </a:rPr>
                        <m:t>18 </m:t>
                      </m:r>
                      <m:r>
                        <a:rPr lang="cs-CZ" sz="2800" b="0" i="1" spc="300" dirty="0" smtClean="0">
                          <a:solidFill>
                            <a:schemeClr val="bg1"/>
                          </a:solidFill>
                          <a:latin typeface="Cambria Math"/>
                          <a:cs typeface="Arial" panose="020B0604020202020204" pitchFamily="34" charset="0"/>
                        </a:rPr>
                        <m:t>𝑑𝑚</m:t>
                      </m:r>
                    </m:oMath>
                  </m:oMathPara>
                </a14:m>
                <a:endParaRPr lang="cs-CZ" sz="2800" spc="3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88" y="1798562"/>
                <a:ext cx="2365356" cy="50364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Zaoblený obdélník 15"/>
          <p:cNvSpPr/>
          <p:nvPr/>
        </p:nvSpPr>
        <p:spPr>
          <a:xfrm>
            <a:off x="-17760" y="6169718"/>
            <a:ext cx="9143998" cy="688282"/>
          </a:xfrm>
          <a:prstGeom prst="roundRect">
            <a:avLst>
              <a:gd name="adj" fmla="val 2100"/>
            </a:avLst>
          </a:prstGeom>
          <a:ln w="295275">
            <a:noFill/>
          </a:ln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63500" h="635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sz="2800" spc="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4307263" y="1167136"/>
            <a:ext cx="4857383" cy="2708976"/>
          </a:xfrm>
          <a:prstGeom prst="roundRect">
            <a:avLst>
              <a:gd name="adj" fmla="val 2100"/>
            </a:avLst>
          </a:prstGeom>
          <a:solidFill>
            <a:schemeClr val="tx1"/>
          </a:solidFill>
          <a:ln w="295275">
            <a:noFill/>
          </a:ln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63500" h="635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sz="2800" spc="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Vývojový diagram: postup 22"/>
          <p:cNvSpPr/>
          <p:nvPr/>
        </p:nvSpPr>
        <p:spPr>
          <a:xfrm>
            <a:off x="1" y="1167136"/>
            <a:ext cx="1800197" cy="461664"/>
          </a:xfrm>
          <a:prstGeom prst="flowChartProcess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800" dirty="0" smtClean="0">
                <a:solidFill>
                  <a:srgbClr val="FFFF00"/>
                </a:solidFill>
              </a:rPr>
              <a:t>Řešení:</a:t>
            </a:r>
            <a:endParaRPr lang="cs-CZ" sz="2800" dirty="0">
              <a:solidFill>
                <a:srgbClr val="FFFF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Zástupný symbol pro obsah 2"/>
              <p:cNvSpPr>
                <a:spLocks noGrp="1"/>
              </p:cNvSpPr>
              <p:nvPr/>
            </p:nvSpPr>
            <p:spPr>
              <a:xfrm>
                <a:off x="4626230" y="4059612"/>
                <a:ext cx="3681807" cy="503646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>
                <a:lvl1pPr marL="274320" indent="-274320" algn="l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/>
                  <a:buChar char="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/>
                  <a:buChar char="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182880" algn="l" rtl="0" eaLnBrk="1" latinLnBrk="0" hangingPunct="1">
                  <a:spcBef>
                    <a:spcPct val="20000"/>
                  </a:spcBef>
                  <a:buClr>
                    <a:schemeClr val="accent2">
                      <a:tint val="60000"/>
                    </a:schemeClr>
                  </a:buClr>
                  <a:buSzPct val="68000"/>
                  <a:buFont typeface="Wingdings 2"/>
                  <a:buChar char="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18288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kumimoji="0"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201168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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2286000" indent="-18288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0" sz="1400" kern="1200" cap="small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5603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Char char="•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8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1 </m:t>
                      </m:r>
                      <m:r>
                        <a:rPr lang="cs-CZ" sz="28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𝑜𝑡𝑜</m:t>
                      </m:r>
                      <m:r>
                        <a:rPr lang="cs-CZ" sz="28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č</m:t>
                      </m:r>
                      <m:r>
                        <a:rPr lang="cs-CZ" sz="28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𝑘𝑎</m:t>
                      </m:r>
                      <m:r>
                        <a:rPr lang="cs-CZ" sz="28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  .  .  . 6,78 </m:t>
                      </m:r>
                      <m:sSup>
                        <m:sSupPr>
                          <m:ctrlPr>
                            <a:rPr lang="cs-CZ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2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𝑚</m:t>
                          </m:r>
                        </m:e>
                        <m:sup>
                          <m:r>
                            <a:rPr lang="cs-CZ" sz="2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8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cs-CZ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4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6230" y="4059612"/>
                <a:ext cx="3681807" cy="50364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ovéPole 27"/>
              <p:cNvSpPr txBox="1"/>
              <p:nvPr/>
            </p:nvSpPr>
            <p:spPr>
              <a:xfrm>
                <a:off x="49429" y="6328484"/>
                <a:ext cx="894142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cs-CZ" sz="28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Silniční válec urovná asi  </a:t>
                </a:r>
                <a14:m>
                  <m:oMath xmlns:m="http://schemas.openxmlformats.org/officeDocument/2006/math">
                    <m:r>
                      <a:rPr lang="cs-CZ" sz="2800" i="1">
                        <a:solidFill>
                          <a:schemeClr val="bg1"/>
                        </a:solidFill>
                        <a:latin typeface="Cambria Math"/>
                      </a:rPr>
                      <m:t>135,6  </m:t>
                    </m:r>
                    <m:sSup>
                      <m:sSupPr>
                        <m:ctrlPr>
                          <a:rPr lang="cs-CZ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8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𝑚</m:t>
                        </m:r>
                      </m:e>
                      <m:sup>
                        <m:r>
                          <a:rPr lang="cs-CZ" sz="28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cs-CZ" sz="28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silnice.</a:t>
                </a:r>
                <a:endParaRPr lang="cs-CZ" sz="28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8" name="TextovéPole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29" y="6328484"/>
                <a:ext cx="8941423" cy="523220"/>
              </a:xfrm>
              <a:prstGeom prst="rect">
                <a:avLst/>
              </a:prstGeom>
              <a:blipFill rotWithShape="1">
                <a:blip r:embed="rId5"/>
                <a:stretch>
                  <a:fillRect l="-1363" t="-11628" b="-3139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Zástupný symbol pro obsah 2"/>
              <p:cNvSpPr>
                <a:spLocks noGrp="1"/>
              </p:cNvSpPr>
              <p:nvPr/>
            </p:nvSpPr>
            <p:spPr>
              <a:xfrm>
                <a:off x="125072" y="2423978"/>
                <a:ext cx="2727191" cy="503646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>
                <a:lvl1pPr marL="274320" indent="-274320" algn="l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/>
                  <a:buChar char="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/>
                  <a:buChar char="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182880" algn="l" rtl="0" eaLnBrk="1" latinLnBrk="0" hangingPunct="1">
                  <a:spcBef>
                    <a:spcPct val="20000"/>
                  </a:spcBef>
                  <a:buClr>
                    <a:schemeClr val="accent2">
                      <a:tint val="60000"/>
                    </a:schemeClr>
                  </a:buClr>
                  <a:buSzPct val="68000"/>
                  <a:buFont typeface="Wingdings 2"/>
                  <a:buChar char="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18288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kumimoji="0"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201168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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2286000" indent="-18288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0" sz="1400" kern="1200" cap="small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5603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Char char="•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800" b="0" i="1" spc="300" dirty="0" smtClean="0">
                          <a:solidFill>
                            <a:schemeClr val="bg1"/>
                          </a:solidFill>
                          <a:latin typeface="Cambria Math"/>
                          <a:cs typeface="Arial" panose="020B0604020202020204" pitchFamily="34" charset="0"/>
                        </a:rPr>
                        <m:t>𝑑</m:t>
                      </m:r>
                      <m:r>
                        <a:rPr lang="cs-CZ" sz="2800" i="1" spc="300" dirty="0" smtClean="0">
                          <a:solidFill>
                            <a:schemeClr val="bg1"/>
                          </a:solidFill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r>
                        <a:rPr lang="cs-CZ" sz="2800" b="0" i="1" spc="300" dirty="0" smtClean="0">
                          <a:solidFill>
                            <a:schemeClr val="bg1"/>
                          </a:solidFill>
                          <a:latin typeface="Cambria Math"/>
                          <a:cs typeface="Arial" panose="020B0604020202020204" pitchFamily="34" charset="0"/>
                        </a:rPr>
                        <m:t>1,2 </m:t>
                      </m:r>
                      <m:r>
                        <a:rPr lang="cs-CZ" sz="2800" b="0" i="1" spc="300" dirty="0" smtClean="0">
                          <a:solidFill>
                            <a:schemeClr val="bg1"/>
                          </a:solidFill>
                          <a:latin typeface="Cambria Math"/>
                          <a:cs typeface="Arial" panose="020B0604020202020204" pitchFamily="34" charset="0"/>
                        </a:rPr>
                        <m:t>𝑚</m:t>
                      </m:r>
                    </m:oMath>
                  </m:oMathPara>
                </a14:m>
                <a:endParaRPr lang="cs-CZ" sz="2800" spc="3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6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072" y="2423978"/>
                <a:ext cx="2727191" cy="50364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Zástupný symbol pro obsah 2"/>
              <p:cNvSpPr>
                <a:spLocks noGrp="1"/>
              </p:cNvSpPr>
              <p:nvPr/>
            </p:nvSpPr>
            <p:spPr>
              <a:xfrm>
                <a:off x="2221835" y="1789370"/>
                <a:ext cx="2388343" cy="503646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>
                <a:lvl1pPr marL="274320" indent="-274320" algn="l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/>
                  <a:buChar char="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/>
                  <a:buChar char="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182880" algn="l" rtl="0" eaLnBrk="1" latinLnBrk="0" hangingPunct="1">
                  <a:spcBef>
                    <a:spcPct val="20000"/>
                  </a:spcBef>
                  <a:buClr>
                    <a:schemeClr val="accent2">
                      <a:tint val="60000"/>
                    </a:schemeClr>
                  </a:buClr>
                  <a:buSzPct val="68000"/>
                  <a:buFont typeface="Wingdings 2"/>
                  <a:buChar char="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18288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kumimoji="0"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201168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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2286000" indent="-18288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0" sz="1400" kern="1200" cap="small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5603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Char char="•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800" i="1" spc="300" dirty="0" smtClean="0">
                          <a:solidFill>
                            <a:schemeClr val="bg1"/>
                          </a:solidFill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r>
                        <a:rPr lang="cs-CZ" sz="2800" b="0" i="1" spc="300" dirty="0" smtClean="0">
                          <a:solidFill>
                            <a:schemeClr val="bg1"/>
                          </a:solidFill>
                          <a:latin typeface="Cambria Math"/>
                          <a:cs typeface="Arial" panose="020B0604020202020204" pitchFamily="34" charset="0"/>
                        </a:rPr>
                        <m:t>1,8 </m:t>
                      </m:r>
                      <m:r>
                        <a:rPr lang="cs-CZ" sz="2800" b="0" i="1" spc="300" dirty="0" smtClean="0">
                          <a:solidFill>
                            <a:schemeClr val="bg1"/>
                          </a:solidFill>
                          <a:latin typeface="Cambria Math"/>
                          <a:cs typeface="Arial" panose="020B0604020202020204" pitchFamily="34" charset="0"/>
                        </a:rPr>
                        <m:t>𝑚</m:t>
                      </m:r>
                    </m:oMath>
                  </m:oMathPara>
                </a14:m>
                <a:endParaRPr lang="cs-CZ" sz="2800" spc="3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8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1835" y="1789370"/>
                <a:ext cx="2388343" cy="503646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C:\Users\spravce\AppData\Local\Microsoft\Windows\Temporary Internet Files\Content.IE5\BXRP5YH2\MC900318256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2098" y="1424163"/>
            <a:ext cx="2599595" cy="2041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0" name="Zástupný symbol pro obsah 2"/>
              <p:cNvSpPr>
                <a:spLocks noGrp="1"/>
              </p:cNvSpPr>
              <p:nvPr/>
            </p:nvSpPr>
            <p:spPr>
              <a:xfrm>
                <a:off x="136407" y="2927624"/>
                <a:ext cx="2727191" cy="503646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>
                <a:lvl1pPr marL="274320" indent="-274320" algn="l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/>
                  <a:buChar char="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/>
                  <a:buChar char="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182880" algn="l" rtl="0" eaLnBrk="1" latinLnBrk="0" hangingPunct="1">
                  <a:spcBef>
                    <a:spcPct val="20000"/>
                  </a:spcBef>
                  <a:buClr>
                    <a:schemeClr val="accent2">
                      <a:tint val="60000"/>
                    </a:schemeClr>
                  </a:buClr>
                  <a:buSzPct val="68000"/>
                  <a:buFont typeface="Wingdings 2"/>
                  <a:buChar char="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18288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kumimoji="0"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201168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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2286000" indent="-18288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0" sz="1400" kern="1200" cap="small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5603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Char char="•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800" b="0" i="1" spc="300" dirty="0" smtClean="0">
                          <a:solidFill>
                            <a:schemeClr val="bg1"/>
                          </a:solidFill>
                          <a:latin typeface="Cambria Math"/>
                          <a:cs typeface="Arial" panose="020B0604020202020204" pitchFamily="34" charset="0"/>
                        </a:rPr>
                        <m:t>𝑟</m:t>
                      </m:r>
                      <m:r>
                        <a:rPr lang="cs-CZ" sz="2800" i="1" spc="300" dirty="0" smtClean="0">
                          <a:solidFill>
                            <a:schemeClr val="bg1"/>
                          </a:solidFill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r>
                        <a:rPr lang="cs-CZ" sz="2800" b="0" i="1" spc="300" dirty="0" smtClean="0">
                          <a:solidFill>
                            <a:schemeClr val="bg1"/>
                          </a:solidFill>
                          <a:latin typeface="Cambria Math"/>
                          <a:cs typeface="Arial" panose="020B0604020202020204" pitchFamily="34" charset="0"/>
                        </a:rPr>
                        <m:t>0,6 </m:t>
                      </m:r>
                      <m:r>
                        <a:rPr lang="cs-CZ" sz="2800" b="0" i="1" spc="300" dirty="0" smtClean="0">
                          <a:solidFill>
                            <a:schemeClr val="bg1"/>
                          </a:solidFill>
                          <a:latin typeface="Cambria Math"/>
                          <a:cs typeface="Arial" panose="020B0604020202020204" pitchFamily="34" charset="0"/>
                        </a:rPr>
                        <m:t>𝑚</m:t>
                      </m:r>
                    </m:oMath>
                  </m:oMathPara>
                </a14:m>
                <a:endParaRPr lang="cs-CZ" sz="2800" spc="3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0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407" y="2927624"/>
                <a:ext cx="2727191" cy="503646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1" name="Přímá spojnice 50"/>
          <p:cNvCxnSpPr/>
          <p:nvPr/>
        </p:nvCxnSpPr>
        <p:spPr>
          <a:xfrm>
            <a:off x="4596655" y="5130930"/>
            <a:ext cx="3681807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Zástupný symbol pro obsah 2"/>
              <p:cNvSpPr>
                <a:spLocks noGrp="1"/>
              </p:cNvSpPr>
              <p:nvPr/>
            </p:nvSpPr>
            <p:spPr>
              <a:xfrm>
                <a:off x="125141" y="3876112"/>
                <a:ext cx="4286136" cy="503646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>
                <a:lvl1pPr marL="274320" indent="-274320" algn="l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/>
                  <a:buChar char="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/>
                  <a:buChar char="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182880" algn="l" rtl="0" eaLnBrk="1" latinLnBrk="0" hangingPunct="1">
                  <a:spcBef>
                    <a:spcPct val="20000"/>
                  </a:spcBef>
                  <a:buClr>
                    <a:schemeClr val="accent2">
                      <a:tint val="60000"/>
                    </a:schemeClr>
                  </a:buClr>
                  <a:buSzPct val="68000"/>
                  <a:buFont typeface="Wingdings 2"/>
                  <a:buChar char="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18288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kumimoji="0"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201168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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2286000" indent="-18288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0" sz="1400" kern="1200" cap="small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5603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Char char="•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8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𝑄</m:t>
                      </m:r>
                      <m:r>
                        <a:rPr lang="cs-CZ" sz="2800" i="1">
                          <a:solidFill>
                            <a:schemeClr val="bg1"/>
                          </a:solidFill>
                          <a:latin typeface="Cambria Math"/>
                        </a:rPr>
                        <m:t>=2·</m:t>
                      </m:r>
                      <m:r>
                        <a:rPr lang="cs-CZ" sz="2800" i="1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cs-CZ" sz="2800" i="1">
                          <a:solidFill>
                            <a:schemeClr val="bg1"/>
                          </a:solidFill>
                          <a:latin typeface="Cambria Math"/>
                        </a:rPr>
                        <m:t>·</m:t>
                      </m:r>
                      <m:r>
                        <a:rPr lang="cs-CZ" sz="2800" i="1">
                          <a:solidFill>
                            <a:schemeClr val="bg1"/>
                          </a:solidFill>
                          <a:latin typeface="Cambria Math"/>
                        </a:rPr>
                        <m:t>𝑟</m:t>
                      </m:r>
                      <m:r>
                        <a:rPr lang="cs-CZ" sz="2800" i="1">
                          <a:solidFill>
                            <a:schemeClr val="bg1"/>
                          </a:solidFill>
                          <a:latin typeface="Cambria Math"/>
                        </a:rPr>
                        <m:t>·</m:t>
                      </m:r>
                      <m:r>
                        <a:rPr lang="cs-CZ" sz="2800" i="1">
                          <a:solidFill>
                            <a:schemeClr val="bg1"/>
                          </a:solidFill>
                          <a:latin typeface="Cambria Math"/>
                        </a:rPr>
                        <m:t>𝑣</m:t>
                      </m:r>
                    </m:oMath>
                  </m:oMathPara>
                </a14:m>
                <a:endParaRPr lang="cs-CZ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2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141" y="3876112"/>
                <a:ext cx="4286136" cy="503646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Zástupný symbol pro obsah 2"/>
              <p:cNvSpPr>
                <a:spLocks noGrp="1"/>
              </p:cNvSpPr>
              <p:nvPr/>
            </p:nvSpPr>
            <p:spPr>
              <a:xfrm>
                <a:off x="129908" y="5038415"/>
                <a:ext cx="4296425" cy="503646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>
                <a:lvl1pPr marL="274320" indent="-274320" algn="l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/>
                  <a:buChar char="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/>
                  <a:buChar char="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182880" algn="l" rtl="0" eaLnBrk="1" latinLnBrk="0" hangingPunct="1">
                  <a:spcBef>
                    <a:spcPct val="20000"/>
                  </a:spcBef>
                  <a:buClr>
                    <a:schemeClr val="accent2">
                      <a:tint val="60000"/>
                    </a:schemeClr>
                  </a:buClr>
                  <a:buSzPct val="68000"/>
                  <a:buFont typeface="Wingdings 2"/>
                  <a:buChar char="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18288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kumimoji="0"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201168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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2286000" indent="-18288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0" sz="1400" kern="1200" cap="small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5603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Char char="•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8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𝑄</m:t>
                      </m:r>
                      <m:r>
                        <a:rPr lang="cs-CZ" sz="280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=6</m:t>
                      </m:r>
                      <m:r>
                        <a:rPr lang="cs-CZ" sz="28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,782 4 </m:t>
                      </m:r>
                      <m:sSup>
                        <m:sSupPr>
                          <m:ctrlPr>
                            <a:rPr lang="cs-CZ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2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𝑚</m:t>
                          </m:r>
                        </m:e>
                        <m:sup>
                          <m:r>
                            <a:rPr lang="cs-CZ" sz="2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4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908" y="5038415"/>
                <a:ext cx="4296425" cy="503646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Zástupný symbol pro obsah 2"/>
              <p:cNvSpPr>
                <a:spLocks noGrp="1"/>
              </p:cNvSpPr>
              <p:nvPr/>
            </p:nvSpPr>
            <p:spPr>
              <a:xfrm>
                <a:off x="136407" y="4470070"/>
                <a:ext cx="4085704" cy="503646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>
                <a:lvl1pPr marL="274320" indent="-274320" algn="l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/>
                  <a:buChar char="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/>
                  <a:buChar char="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182880" algn="l" rtl="0" eaLnBrk="1" latinLnBrk="0" hangingPunct="1">
                  <a:spcBef>
                    <a:spcPct val="20000"/>
                  </a:spcBef>
                  <a:buClr>
                    <a:schemeClr val="accent2">
                      <a:tint val="60000"/>
                    </a:schemeClr>
                  </a:buClr>
                  <a:buSzPct val="68000"/>
                  <a:buFont typeface="Wingdings 2"/>
                  <a:buChar char="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18288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kumimoji="0"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201168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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2286000" indent="-18288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0" sz="1400" kern="1200" cap="small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5603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Char char="•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8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𝑄</m:t>
                      </m:r>
                      <m:r>
                        <a:rPr lang="cs-CZ" sz="280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cs-CZ" sz="2800" i="1">
                          <a:solidFill>
                            <a:schemeClr val="bg1"/>
                          </a:solidFill>
                          <a:latin typeface="Cambria Math"/>
                        </a:rPr>
                        <m:t>2·</m:t>
                      </m:r>
                      <m:r>
                        <a:rPr lang="cs-CZ" sz="28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3,14</m:t>
                      </m:r>
                      <m:r>
                        <a:rPr lang="cs-CZ" sz="2800" i="1">
                          <a:solidFill>
                            <a:schemeClr val="bg1"/>
                          </a:solidFill>
                          <a:latin typeface="Cambria Math"/>
                        </a:rPr>
                        <m:t>·</m:t>
                      </m:r>
                      <m:r>
                        <a:rPr lang="cs-CZ" sz="280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0</m:t>
                      </m:r>
                      <m:r>
                        <a:rPr lang="cs-CZ" sz="28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,6·1,8 </m:t>
                      </m:r>
                      <m:sSup>
                        <m:sSupPr>
                          <m:ctrlPr>
                            <a:rPr lang="cs-CZ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2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𝑚</m:t>
                          </m:r>
                        </m:e>
                        <m:sup>
                          <m:r>
                            <a:rPr lang="cs-CZ" sz="2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5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407" y="4470070"/>
                <a:ext cx="4085704" cy="503646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Zástupný symbol pro obsah 2"/>
              <p:cNvSpPr>
                <a:spLocks noGrp="1"/>
              </p:cNvSpPr>
              <p:nvPr/>
            </p:nvSpPr>
            <p:spPr>
              <a:xfrm>
                <a:off x="141328" y="5658233"/>
                <a:ext cx="2625243" cy="503646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>
                <a:lvl1pPr marL="274320" indent="-274320" algn="l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/>
                  <a:buChar char="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/>
                  <a:buChar char="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182880" algn="l" rtl="0" eaLnBrk="1" latinLnBrk="0" hangingPunct="1">
                  <a:spcBef>
                    <a:spcPct val="20000"/>
                  </a:spcBef>
                  <a:buClr>
                    <a:schemeClr val="accent2">
                      <a:tint val="60000"/>
                    </a:schemeClr>
                  </a:buClr>
                  <a:buSzPct val="68000"/>
                  <a:buFont typeface="Wingdings 2"/>
                  <a:buChar char="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18288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kumimoji="0"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201168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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2286000" indent="-18288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0" sz="1400" kern="1200" cap="small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5603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Char char="•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8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𝑄</m:t>
                      </m:r>
                      <m:r>
                        <a:rPr lang="cs-CZ" sz="28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≐6,78  </m:t>
                      </m:r>
                      <m:sSup>
                        <m:sSupPr>
                          <m:ctrlPr>
                            <a:rPr lang="cs-CZ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2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𝑚</m:t>
                          </m:r>
                        </m:e>
                        <m:sup>
                          <m:r>
                            <a:rPr lang="cs-CZ" sz="2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6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328" y="5658233"/>
                <a:ext cx="2625243" cy="503646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7" name="Přímá spojnice 56"/>
          <p:cNvCxnSpPr/>
          <p:nvPr/>
        </p:nvCxnSpPr>
        <p:spPr>
          <a:xfrm>
            <a:off x="4293503" y="4040254"/>
            <a:ext cx="0" cy="2121625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Zástupný symbol pro obsah 2"/>
              <p:cNvSpPr>
                <a:spLocks noGrp="1"/>
              </p:cNvSpPr>
              <p:nvPr/>
            </p:nvSpPr>
            <p:spPr>
              <a:xfrm>
                <a:off x="4572001" y="4585262"/>
                <a:ext cx="3681807" cy="503646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>
                <a:lvl1pPr marL="274320" indent="-274320" algn="l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/>
                  <a:buChar char="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/>
                  <a:buChar char="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182880" algn="l" rtl="0" eaLnBrk="1" latinLnBrk="0" hangingPunct="1">
                  <a:spcBef>
                    <a:spcPct val="20000"/>
                  </a:spcBef>
                  <a:buClr>
                    <a:schemeClr val="accent2">
                      <a:tint val="60000"/>
                    </a:schemeClr>
                  </a:buClr>
                  <a:buSzPct val="68000"/>
                  <a:buFont typeface="Wingdings 2"/>
                  <a:buChar char="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18288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kumimoji="0"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201168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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2286000" indent="-18288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0" sz="1400" kern="1200" cap="small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5603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Char char="•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8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1 </m:t>
                      </m:r>
                      <m:r>
                        <a:rPr lang="cs-CZ" sz="28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𝑜𝑡𝑜</m:t>
                      </m:r>
                      <m:r>
                        <a:rPr lang="cs-CZ" sz="28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č</m:t>
                      </m:r>
                      <m:r>
                        <a:rPr lang="cs-CZ" sz="28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𝑒𝑘</m:t>
                      </m:r>
                      <m:r>
                        <a:rPr lang="cs-CZ" sz="28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 .   .  .  .   </m:t>
                      </m:r>
                      <m:r>
                        <a:rPr lang="cs-CZ" sz="28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𝑥</m:t>
                      </m:r>
                      <m:r>
                        <a:rPr lang="cs-CZ" sz="28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  </m:t>
                      </m:r>
                      <m:sSup>
                        <m:sSupPr>
                          <m:ctrlPr>
                            <a:rPr lang="cs-CZ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2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𝑚</m:t>
                          </m:r>
                        </m:e>
                        <m:sup>
                          <m:r>
                            <a:rPr lang="cs-CZ" sz="2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8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cs-CZ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8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1" y="4585262"/>
                <a:ext cx="3681807" cy="503646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Zástupný symbol pro obsah 2"/>
              <p:cNvSpPr>
                <a:spLocks noGrp="1"/>
              </p:cNvSpPr>
              <p:nvPr/>
            </p:nvSpPr>
            <p:spPr>
              <a:xfrm>
                <a:off x="4596656" y="5162426"/>
                <a:ext cx="3681807" cy="503646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>
                <a:lvl1pPr marL="274320" indent="-274320" algn="l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/>
                  <a:buChar char="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/>
                  <a:buChar char="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182880" algn="l" rtl="0" eaLnBrk="1" latinLnBrk="0" hangingPunct="1">
                  <a:spcBef>
                    <a:spcPct val="20000"/>
                  </a:spcBef>
                  <a:buClr>
                    <a:schemeClr val="accent2">
                      <a:tint val="60000"/>
                    </a:schemeClr>
                  </a:buClr>
                  <a:buSzPct val="68000"/>
                  <a:buFont typeface="Wingdings 2"/>
                  <a:buChar char="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18288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kumimoji="0"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201168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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2286000" indent="-18288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0" sz="1400" kern="1200" cap="small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5603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Char char="•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8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𝑥</m:t>
                      </m:r>
                      <m:r>
                        <a:rPr lang="cs-CZ" sz="28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=6,78·20  </m:t>
                      </m:r>
                      <m:sSup>
                        <m:sSupPr>
                          <m:ctrlPr>
                            <a:rPr lang="cs-CZ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2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𝑚</m:t>
                          </m:r>
                        </m:e>
                        <m:sup>
                          <m:r>
                            <a:rPr lang="cs-CZ" sz="2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8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cs-CZ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9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6656" y="5162426"/>
                <a:ext cx="3681807" cy="503646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Zástupný symbol pro obsah 2"/>
              <p:cNvSpPr>
                <a:spLocks noGrp="1"/>
              </p:cNvSpPr>
              <p:nvPr/>
            </p:nvSpPr>
            <p:spPr>
              <a:xfrm>
                <a:off x="4596656" y="5666072"/>
                <a:ext cx="3681807" cy="503646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>
                <a:lvl1pPr marL="274320" indent="-274320" algn="l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/>
                  <a:buChar char="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/>
                  <a:buChar char="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182880" algn="l" rtl="0" eaLnBrk="1" latinLnBrk="0" hangingPunct="1">
                  <a:spcBef>
                    <a:spcPct val="20000"/>
                  </a:spcBef>
                  <a:buClr>
                    <a:schemeClr val="accent2">
                      <a:tint val="60000"/>
                    </a:schemeClr>
                  </a:buClr>
                  <a:buSzPct val="68000"/>
                  <a:buFont typeface="Wingdings 2"/>
                  <a:buChar char="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18288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kumimoji="0"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201168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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2286000" indent="-18288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0" sz="1400" kern="1200" cap="small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5603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Char char="•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8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𝑥</m:t>
                      </m:r>
                      <m:r>
                        <a:rPr lang="cs-CZ" sz="28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=135,6  </m:t>
                      </m:r>
                      <m:sSup>
                        <m:sSupPr>
                          <m:ctrlPr>
                            <a:rPr lang="cs-CZ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2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𝑚</m:t>
                          </m:r>
                        </m:e>
                        <m:sup>
                          <m:r>
                            <a:rPr lang="cs-CZ" sz="2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8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cs-CZ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0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6656" y="5666072"/>
                <a:ext cx="3681807" cy="503646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25724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3" grpId="0" animBg="1"/>
      <p:bldP spid="24" grpId="0"/>
      <p:bldP spid="28" grpId="0"/>
      <p:bldP spid="36" grpId="0"/>
      <p:bldP spid="38" grpId="0"/>
      <p:bldP spid="50" grpId="0"/>
      <p:bldP spid="52" grpId="0"/>
      <p:bldP spid="54" grpId="0"/>
      <p:bldP spid="55" grpId="0"/>
      <p:bldP spid="56" grpId="0"/>
      <p:bldP spid="58" grpId="0"/>
      <p:bldP spid="59" grpId="0"/>
      <p:bldP spid="6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40728" y="766539"/>
            <a:ext cx="9144000" cy="5974829"/>
          </a:xfrm>
          <a:prstGeom prst="roundRect">
            <a:avLst>
              <a:gd name="adj" fmla="val 0"/>
            </a:avLst>
          </a:prstGeom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95250" h="1016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sz="2800" dirty="0">
              <a:solidFill>
                <a:schemeClr val="bg1"/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310504" y="1004092"/>
            <a:ext cx="8522126" cy="1728854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</a:gradFill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95250" h="1016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sz="28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Zástupný symbol pro obsah 2"/>
              <p:cNvSpPr>
                <a:spLocks noGrp="1"/>
              </p:cNvSpPr>
              <p:nvPr/>
            </p:nvSpPr>
            <p:spPr>
              <a:xfrm>
                <a:off x="310504" y="1241653"/>
                <a:ext cx="8460431" cy="1253731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>
                <a:lvl1pPr marL="274320" indent="-274320" algn="l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/>
                  <a:buChar char="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/>
                  <a:buChar char="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182880" algn="l" rtl="0" eaLnBrk="1" latinLnBrk="0" hangingPunct="1">
                  <a:spcBef>
                    <a:spcPct val="20000"/>
                  </a:spcBef>
                  <a:buClr>
                    <a:schemeClr val="accent2">
                      <a:tint val="60000"/>
                    </a:schemeClr>
                  </a:buClr>
                  <a:buSzPct val="68000"/>
                  <a:buFont typeface="Wingdings 2"/>
                  <a:buChar char="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18288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kumimoji="0"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201168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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2286000" indent="-18288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0" sz="1400" kern="1200" cap="small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5603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Char char="•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cs-CZ" sz="28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1) Vypočítejte povrch válce, jestliže průměr  </a:t>
                </a:r>
                <a:br>
                  <a:rPr lang="cs-CZ" sz="28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</a:br>
                <a:r>
                  <a:rPr lang="cs-CZ" sz="28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  podstavy válce je </a:t>
                </a:r>
                <a14:m>
                  <m:oMath xmlns:m="http://schemas.openxmlformats.org/officeDocument/2006/math">
                    <m:r>
                      <a:rPr lang="cs-CZ" sz="2800" i="1" dirty="0" smtClean="0">
                        <a:solidFill>
                          <a:schemeClr val="bg1"/>
                        </a:solidFill>
                        <a:latin typeface="Cambria Math"/>
                        <a:cs typeface="Arial" pitchFamily="34" charset="0"/>
                      </a:rPr>
                      <m:t>28 </m:t>
                    </m:r>
                    <m:r>
                      <a:rPr lang="cs-CZ" sz="2800" i="1" dirty="0" smtClean="0">
                        <a:solidFill>
                          <a:schemeClr val="bg1"/>
                        </a:solidFill>
                        <a:latin typeface="Cambria Math"/>
                        <a:cs typeface="Arial" pitchFamily="34" charset="0"/>
                      </a:rPr>
                      <m:t>𝑐𝑚</m:t>
                    </m:r>
                    <m:r>
                      <a:rPr lang="cs-CZ" sz="2800" i="1" dirty="0" smtClean="0">
                        <a:solidFill>
                          <a:schemeClr val="bg1"/>
                        </a:solidFill>
                        <a:latin typeface="Cambria Math"/>
                        <a:cs typeface="Arial" pitchFamily="34" charset="0"/>
                      </a:rPr>
                      <m:t> </m:t>
                    </m:r>
                  </m:oMath>
                </a14:m>
                <a:r>
                  <a:rPr lang="cs-CZ" sz="28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a jeho výška je </a:t>
                </a:r>
                <a14:m>
                  <m:oMath xmlns:m="http://schemas.openxmlformats.org/officeDocument/2006/math">
                    <m:r>
                      <a:rPr lang="cs-CZ" sz="2800" i="1" dirty="0" smtClean="0">
                        <a:solidFill>
                          <a:schemeClr val="bg1"/>
                        </a:solidFill>
                        <a:latin typeface="Cambria Math"/>
                        <a:cs typeface="Arial" pitchFamily="34" charset="0"/>
                      </a:rPr>
                      <m:t>12 </m:t>
                    </m:r>
                    <m:r>
                      <a:rPr lang="cs-CZ" sz="2800" i="1" dirty="0" smtClean="0">
                        <a:solidFill>
                          <a:schemeClr val="bg1"/>
                        </a:solidFill>
                        <a:latin typeface="Cambria Math"/>
                        <a:cs typeface="Arial" pitchFamily="34" charset="0"/>
                      </a:rPr>
                      <m:t>𝑐𝑚</m:t>
                    </m:r>
                  </m:oMath>
                </a14:m>
                <a:r>
                  <a:rPr lang="cs-CZ" sz="28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? </a:t>
                </a:r>
                <a:endParaRPr lang="cs-CZ" sz="28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6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504" y="1241653"/>
                <a:ext cx="8460431" cy="1253731"/>
              </a:xfrm>
              <a:prstGeom prst="rect">
                <a:avLst/>
              </a:prstGeom>
              <a:blipFill rotWithShape="1">
                <a:blip r:embed="rId2"/>
                <a:stretch>
                  <a:fillRect l="-1513" t="-487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Zaoblený obdélník 10"/>
          <p:cNvSpPr/>
          <p:nvPr/>
        </p:nvSpPr>
        <p:spPr>
          <a:xfrm>
            <a:off x="12107" y="38271"/>
            <a:ext cx="9036601" cy="726433"/>
          </a:xfrm>
          <a:prstGeom prst="roundRect">
            <a:avLst>
              <a:gd name="adj" fmla="val 2614"/>
            </a:avLst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11000">
                <a:schemeClr val="accent3">
                  <a:lumMod val="60000"/>
                  <a:lumOff val="40000"/>
                </a:schemeClr>
              </a:gs>
              <a:gs pos="9400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75000"/>
                </a:schemeClr>
              </a:gs>
            </a:gsLst>
            <a:lin ang="5400000" scaled="0"/>
          </a:gradFill>
          <a:ln w="127000">
            <a:noFill/>
          </a:ln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95250" h="1016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sz="2800" dirty="0">
              <a:solidFill>
                <a:schemeClr val="bg1"/>
              </a:solidFill>
            </a:endParaRPr>
          </a:p>
        </p:txBody>
      </p:sp>
      <p:sp>
        <p:nvSpPr>
          <p:cNvPr id="5" name="Zástupný symbol pro obsah 2"/>
          <p:cNvSpPr>
            <a:spLocks noGrp="1"/>
          </p:cNvSpPr>
          <p:nvPr/>
        </p:nvSpPr>
        <p:spPr>
          <a:xfrm>
            <a:off x="138849" y="118891"/>
            <a:ext cx="6946911" cy="565191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2800" dirty="0" smtClean="0">
                <a:solidFill>
                  <a:schemeClr val="bg1"/>
                </a:solidFill>
              </a:rPr>
              <a:t>Příklady na samostatné procvičení:</a:t>
            </a:r>
            <a:endParaRPr lang="cs-CZ" sz="28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310505" y="2825950"/>
            <a:ext cx="8522126" cy="1827186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</a:gradFill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95250" h="1016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sz="2800" dirty="0">
              <a:solidFill>
                <a:schemeClr val="bg1"/>
              </a:solidFill>
            </a:endParaRPr>
          </a:p>
        </p:txBody>
      </p:sp>
      <p:pic>
        <p:nvPicPr>
          <p:cNvPr id="3074" name="Picture 2" descr="C:\Users\spravce\AppData\Local\Microsoft\Windows\Temporary Internet Files\Content.IE5\KFRZHZFF\MC90043440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1192" y="363006"/>
            <a:ext cx="879743" cy="1232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Zástupný symbol pro obsah 2"/>
              <p:cNvSpPr>
                <a:spLocks noGrp="1"/>
              </p:cNvSpPr>
              <p:nvPr/>
            </p:nvSpPr>
            <p:spPr>
              <a:xfrm>
                <a:off x="310140" y="2980583"/>
                <a:ext cx="8792344" cy="1546740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>
                <a:lvl1pPr marL="274320" indent="-274320" algn="l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/>
                  <a:buChar char="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/>
                  <a:buChar char="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182880" algn="l" rtl="0" eaLnBrk="1" latinLnBrk="0" hangingPunct="1">
                  <a:spcBef>
                    <a:spcPct val="20000"/>
                  </a:spcBef>
                  <a:buClr>
                    <a:schemeClr val="accent2">
                      <a:tint val="60000"/>
                    </a:schemeClr>
                  </a:buClr>
                  <a:buSzPct val="68000"/>
                  <a:buFont typeface="Wingdings 2"/>
                  <a:buChar char="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18288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kumimoji="0"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201168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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2286000" indent="-18288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0" sz="1400" kern="1200" cap="small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5603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Char char="•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cs-CZ" sz="28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2) Kolik korun bude stát nátěr vnitřku nádrže tvaru  </a:t>
                </a:r>
                <a:br>
                  <a:rPr lang="cs-CZ" sz="28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</a:br>
                <a:r>
                  <a:rPr lang="cs-CZ" sz="28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    válce s rozměry </a:t>
                </a:r>
                <a14:m>
                  <m:oMath xmlns:m="http://schemas.openxmlformats.org/officeDocument/2006/math">
                    <m:r>
                      <a:rPr lang="cs-CZ" sz="2800" i="1" dirty="0" smtClean="0">
                        <a:solidFill>
                          <a:schemeClr val="bg1"/>
                        </a:solidFill>
                        <a:latin typeface="Cambria Math"/>
                        <a:cs typeface="Arial" pitchFamily="34" charset="0"/>
                      </a:rPr>
                      <m:t>𝑑</m:t>
                    </m:r>
                    <m:r>
                      <a:rPr lang="cs-CZ" sz="2800" i="1" dirty="0" smtClean="0">
                        <a:solidFill>
                          <a:schemeClr val="bg1"/>
                        </a:solidFill>
                        <a:latin typeface="Cambria Math"/>
                        <a:cs typeface="Arial" pitchFamily="34" charset="0"/>
                      </a:rPr>
                      <m:t>= 217 </m:t>
                    </m:r>
                    <m:r>
                      <a:rPr lang="cs-CZ" sz="2800" i="1" dirty="0" smtClean="0">
                        <a:solidFill>
                          <a:schemeClr val="bg1"/>
                        </a:solidFill>
                        <a:latin typeface="Cambria Math"/>
                        <a:cs typeface="Arial" pitchFamily="34" charset="0"/>
                      </a:rPr>
                      <m:t>𝑐𝑚</m:t>
                    </m:r>
                    <m:r>
                      <a:rPr lang="cs-CZ" sz="2800" i="1" dirty="0" smtClean="0">
                        <a:solidFill>
                          <a:schemeClr val="bg1"/>
                        </a:solidFill>
                        <a:latin typeface="Cambria Math"/>
                        <a:cs typeface="Arial" pitchFamily="34" charset="0"/>
                      </a:rPr>
                      <m:t>, </m:t>
                    </m:r>
                    <m:r>
                      <a:rPr lang="cs-CZ" sz="2800" i="1" dirty="0" smtClean="0">
                        <a:solidFill>
                          <a:schemeClr val="bg1"/>
                        </a:solidFill>
                        <a:latin typeface="Cambria Math"/>
                        <a:cs typeface="Arial" pitchFamily="34" charset="0"/>
                      </a:rPr>
                      <m:t>𝑣</m:t>
                    </m:r>
                    <m:r>
                      <a:rPr lang="cs-CZ" sz="2800" i="1" dirty="0" smtClean="0">
                        <a:solidFill>
                          <a:schemeClr val="bg1"/>
                        </a:solidFill>
                        <a:latin typeface="Cambria Math"/>
                        <a:cs typeface="Arial" pitchFamily="34" charset="0"/>
                      </a:rPr>
                      <m:t>= 160 </m:t>
                    </m:r>
                    <m:r>
                      <a:rPr lang="cs-CZ" sz="2800" i="1" dirty="0" smtClean="0">
                        <a:solidFill>
                          <a:schemeClr val="bg1"/>
                        </a:solidFill>
                        <a:latin typeface="Cambria Math"/>
                        <a:cs typeface="Arial" pitchFamily="34" charset="0"/>
                      </a:rPr>
                      <m:t>𝑐𝑚</m:t>
                    </m:r>
                  </m:oMath>
                </a14:m>
                <a:r>
                  <a:rPr lang="cs-CZ" sz="28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, </a:t>
                </a:r>
                <a:br>
                  <a:rPr lang="cs-CZ" sz="28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</a:br>
                <a:r>
                  <a:rPr lang="cs-CZ" sz="28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    platí-li se za </a:t>
                </a:r>
                <a14:m>
                  <m:oMath xmlns:m="http://schemas.openxmlformats.org/officeDocument/2006/math">
                    <m:r>
                      <a:rPr lang="cs-CZ" sz="2800" b="0" i="1" smtClean="0">
                        <a:solidFill>
                          <a:schemeClr val="bg1"/>
                        </a:solidFill>
                        <a:latin typeface="Cambria Math"/>
                        <a:cs typeface="Arial" pitchFamily="34" charset="0"/>
                      </a:rPr>
                      <m:t>1 </m:t>
                    </m:r>
                    <m:sSup>
                      <m:sSupPr>
                        <m:ctrlPr>
                          <a:rPr lang="cs-CZ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cs-CZ" sz="2800" b="0" i="1" smtClean="0">
                            <a:solidFill>
                              <a:schemeClr val="bg1"/>
                            </a:solidFill>
                            <a:latin typeface="Cambria Math"/>
                            <a:cs typeface="Arial" pitchFamily="34" charset="0"/>
                          </a:rPr>
                          <m:t>𝑚</m:t>
                        </m:r>
                      </m:e>
                      <m:sup>
                        <m:r>
                          <a:rPr lang="cs-CZ" sz="2800" b="0" i="1" smtClean="0">
                            <a:solidFill>
                              <a:schemeClr val="bg1"/>
                            </a:solidFill>
                            <a:latin typeface="Cambria Math"/>
                            <a:cs typeface="Arial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cs-CZ" sz="28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nátěru </a:t>
                </a:r>
                <a14:m>
                  <m:oMath xmlns:m="http://schemas.openxmlformats.org/officeDocument/2006/math">
                    <m:r>
                      <a:rPr lang="cs-CZ" sz="2800" i="1" dirty="0" smtClean="0">
                        <a:solidFill>
                          <a:schemeClr val="bg1"/>
                        </a:solidFill>
                        <a:latin typeface="Cambria Math"/>
                        <a:cs typeface="Arial" pitchFamily="34" charset="0"/>
                      </a:rPr>
                      <m:t>38,50 </m:t>
                    </m:r>
                    <m:r>
                      <a:rPr lang="cs-CZ" sz="2800" i="1" dirty="0" smtClean="0">
                        <a:solidFill>
                          <a:schemeClr val="bg1"/>
                        </a:solidFill>
                        <a:latin typeface="Cambria Math"/>
                        <a:cs typeface="Arial" pitchFamily="34" charset="0"/>
                      </a:rPr>
                      <m:t>𝐾</m:t>
                    </m:r>
                    <m:r>
                      <a:rPr lang="cs-CZ" sz="2800" i="1" dirty="0" smtClean="0">
                        <a:solidFill>
                          <a:schemeClr val="bg1"/>
                        </a:solidFill>
                        <a:latin typeface="Cambria Math"/>
                        <a:cs typeface="Arial" pitchFamily="34" charset="0"/>
                      </a:rPr>
                      <m:t>č</m:t>
                    </m:r>
                  </m:oMath>
                </a14:m>
                <a:r>
                  <a:rPr lang="cs-CZ" sz="28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cs-CZ" sz="28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140" y="2980583"/>
                <a:ext cx="8792344" cy="1546740"/>
              </a:xfrm>
              <a:prstGeom prst="rect">
                <a:avLst/>
              </a:prstGeom>
              <a:blipFill rotWithShape="1">
                <a:blip r:embed="rId4"/>
                <a:stretch>
                  <a:fillRect l="-1456" t="-393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Zaoblený obdélník 16"/>
          <p:cNvSpPr/>
          <p:nvPr/>
        </p:nvSpPr>
        <p:spPr>
          <a:xfrm>
            <a:off x="314311" y="4732290"/>
            <a:ext cx="8522126" cy="1690756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</a:gradFill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95250" h="1016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sz="28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Zástupný symbol pro obsah 2"/>
              <p:cNvSpPr>
                <a:spLocks noGrp="1"/>
              </p:cNvSpPr>
              <p:nvPr/>
            </p:nvSpPr>
            <p:spPr>
              <a:xfrm>
                <a:off x="334672" y="5017195"/>
                <a:ext cx="8576320" cy="1120946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>
                <a:lvl1pPr marL="274320" indent="-274320" algn="l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/>
                  <a:buChar char="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/>
                  <a:buChar char="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182880" algn="l" rtl="0" eaLnBrk="1" latinLnBrk="0" hangingPunct="1">
                  <a:spcBef>
                    <a:spcPct val="20000"/>
                  </a:spcBef>
                  <a:buClr>
                    <a:schemeClr val="accent2">
                      <a:tint val="60000"/>
                    </a:schemeClr>
                  </a:buClr>
                  <a:buSzPct val="68000"/>
                  <a:buFont typeface="Wingdings 2"/>
                  <a:buChar char="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18288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kumimoji="0"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201168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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2286000" indent="-18288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0" sz="1400" kern="1200" cap="small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5603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Char char="•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cs-CZ" sz="28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3) Jak velký povrch má válcová cisterna délky </a:t>
                </a:r>
                <a14:m>
                  <m:oMath xmlns:m="http://schemas.openxmlformats.org/officeDocument/2006/math">
                    <m:r>
                      <a:rPr lang="cs-CZ" sz="2800" i="1" dirty="0" smtClean="0">
                        <a:solidFill>
                          <a:schemeClr val="bg1"/>
                        </a:solidFill>
                        <a:latin typeface="Cambria Math"/>
                        <a:cs typeface="Arial" pitchFamily="34" charset="0"/>
                      </a:rPr>
                      <m:t>6,7 </m:t>
                    </m:r>
                    <m:r>
                      <a:rPr lang="cs-CZ" sz="2800" i="1" dirty="0" smtClean="0">
                        <a:solidFill>
                          <a:schemeClr val="bg1"/>
                        </a:solidFill>
                        <a:latin typeface="Cambria Math"/>
                        <a:cs typeface="Arial" pitchFamily="34" charset="0"/>
                      </a:rPr>
                      <m:t>𝑚</m:t>
                    </m:r>
                  </m:oMath>
                </a14:m>
                <a:r>
                  <a:rPr lang="cs-CZ" sz="28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, </a:t>
                </a:r>
                <a:br>
                  <a:rPr lang="cs-CZ" sz="28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</a:br>
                <a:r>
                  <a:rPr lang="cs-CZ" sz="28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   jestliže průměr jejího dna je </a:t>
                </a:r>
                <a14:m>
                  <m:oMath xmlns:m="http://schemas.openxmlformats.org/officeDocument/2006/math">
                    <m:r>
                      <a:rPr lang="cs-CZ" sz="2800" i="1" dirty="0" smtClean="0">
                        <a:solidFill>
                          <a:schemeClr val="bg1"/>
                        </a:solidFill>
                        <a:latin typeface="Cambria Math"/>
                        <a:cs typeface="Arial" pitchFamily="34" charset="0"/>
                      </a:rPr>
                      <m:t>1,8 </m:t>
                    </m:r>
                    <m:r>
                      <a:rPr lang="cs-CZ" sz="2800" i="1" dirty="0" smtClean="0">
                        <a:solidFill>
                          <a:schemeClr val="bg1"/>
                        </a:solidFill>
                        <a:latin typeface="Cambria Math"/>
                        <a:cs typeface="Arial" pitchFamily="34" charset="0"/>
                      </a:rPr>
                      <m:t>𝑚</m:t>
                    </m:r>
                  </m:oMath>
                </a14:m>
                <a:r>
                  <a:rPr lang="cs-CZ" sz="28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cs-CZ" sz="28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8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672" y="5017195"/>
                <a:ext cx="8576320" cy="1120946"/>
              </a:xfrm>
              <a:prstGeom prst="rect">
                <a:avLst/>
              </a:prstGeom>
              <a:blipFill rotWithShape="1">
                <a:blip r:embed="rId5"/>
                <a:stretch>
                  <a:fillRect l="-1493" t="-5435" r="-113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94434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3" grpId="0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cs-CZ" b="1" dirty="0">
                <a:solidFill>
                  <a:schemeClr val="accent2"/>
                </a:solidFill>
              </a:rPr>
              <a:t>S</a:t>
            </a:r>
            <a:r>
              <a:rPr lang="cs-CZ" b="1" dirty="0" smtClean="0">
                <a:solidFill>
                  <a:schemeClr val="accent2"/>
                </a:solidFill>
              </a:rPr>
              <a:t>íť válce:</a:t>
            </a:r>
            <a:endParaRPr lang="cs-CZ" b="1" dirty="0">
              <a:solidFill>
                <a:schemeClr val="accent2"/>
              </a:solidFill>
            </a:endParaRPr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sz="half" idx="4294967295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632"/>
          <a:stretch/>
        </p:blipFill>
        <p:spPr>
          <a:xfrm>
            <a:off x="4866395" y="2217123"/>
            <a:ext cx="3298506" cy="2960184"/>
          </a:xfrm>
          <a:prstGeom prst="rect">
            <a:avLst/>
          </a:prstGeom>
        </p:spPr>
      </p:pic>
      <p:grpSp>
        <p:nvGrpSpPr>
          <p:cNvPr id="10" name="Skupina 9"/>
          <p:cNvGrpSpPr/>
          <p:nvPr/>
        </p:nvGrpSpPr>
        <p:grpSpPr>
          <a:xfrm>
            <a:off x="1378039" y="2581482"/>
            <a:ext cx="3593206" cy="2398863"/>
            <a:chOff x="1378039" y="2581482"/>
            <a:chExt cx="3593206" cy="2398863"/>
          </a:xfrm>
        </p:grpSpPr>
        <p:pic>
          <p:nvPicPr>
            <p:cNvPr id="8" name="Obrázek 7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254"/>
            <a:stretch/>
          </p:blipFill>
          <p:spPr>
            <a:xfrm>
              <a:off x="1378039" y="2581482"/>
              <a:ext cx="1918953" cy="2398863"/>
            </a:xfrm>
            <a:prstGeom prst="rect">
              <a:avLst/>
            </a:prstGeom>
          </p:spPr>
        </p:pic>
        <p:sp>
          <p:nvSpPr>
            <p:cNvPr id="9" name="Čárový bublinový popisek 2 (bez ohraničení) 8"/>
            <p:cNvSpPr/>
            <p:nvPr/>
          </p:nvSpPr>
          <p:spPr>
            <a:xfrm>
              <a:off x="3631842" y="3199489"/>
              <a:ext cx="1339403" cy="399245"/>
            </a:xfrm>
            <a:prstGeom prst="callout2">
              <a:avLst>
                <a:gd name="adj1" fmla="val 54234"/>
                <a:gd name="adj2" fmla="val 6090"/>
                <a:gd name="adj3" fmla="val 57459"/>
                <a:gd name="adj4" fmla="val -22436"/>
                <a:gd name="adj5" fmla="val 112500"/>
                <a:gd name="adj6" fmla="val -46667"/>
              </a:avLst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cs-CZ" dirty="0" smtClean="0"/>
                <a:t>plášť</a:t>
              </a:r>
              <a:endParaRPr lang="cs-CZ" dirty="0"/>
            </a:p>
          </p:txBody>
        </p:sp>
      </p:grpSp>
    </p:spTree>
    <p:extLst>
      <p:ext uri="{BB962C8B-B14F-4D97-AF65-F5344CB8AC3E}">
        <p14:creationId xmlns:p14="http://schemas.microsoft.com/office/powerpoint/2010/main" val="3052004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40728" y="766539"/>
            <a:ext cx="9144000" cy="5974829"/>
          </a:xfrm>
          <a:prstGeom prst="roundRect">
            <a:avLst>
              <a:gd name="adj" fmla="val 0"/>
            </a:avLst>
          </a:prstGeom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95250" h="1016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sz="2800" dirty="0">
              <a:solidFill>
                <a:schemeClr val="bg1"/>
              </a:solidFill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310504" y="1004092"/>
            <a:ext cx="8522126" cy="1728854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</a:gradFill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95250" h="1016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sz="28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Zástupný symbol pro obsah 2"/>
              <p:cNvSpPr>
                <a:spLocks noGrp="1"/>
              </p:cNvSpPr>
              <p:nvPr/>
            </p:nvSpPr>
            <p:spPr>
              <a:xfrm>
                <a:off x="310504" y="1095149"/>
                <a:ext cx="8653984" cy="1546740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>
                <a:lvl1pPr marL="274320" indent="-274320" algn="l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/>
                  <a:buChar char="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/>
                  <a:buChar char="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182880" algn="l" rtl="0" eaLnBrk="1" latinLnBrk="0" hangingPunct="1">
                  <a:spcBef>
                    <a:spcPct val="20000"/>
                  </a:spcBef>
                  <a:buClr>
                    <a:schemeClr val="accent2">
                      <a:tint val="60000"/>
                    </a:schemeClr>
                  </a:buClr>
                  <a:buSzPct val="68000"/>
                  <a:buFont typeface="Wingdings 2"/>
                  <a:buChar char="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18288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kumimoji="0"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201168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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2286000" indent="-18288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0" sz="1400" kern="1200" cap="small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5603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Char char="•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cs-CZ" sz="28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4) Kolik čtverečných metrů plechu se spotřebuje na </a:t>
                </a:r>
                <a:br>
                  <a:rPr lang="cs-CZ" sz="28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</a:br>
                <a:r>
                  <a:rPr lang="cs-CZ" sz="28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   okapovou rouru délky </a:t>
                </a:r>
                <a14:m>
                  <m:oMath xmlns:m="http://schemas.openxmlformats.org/officeDocument/2006/math">
                    <m:r>
                      <a:rPr lang="cs-CZ" sz="2800" i="1" dirty="0" smtClean="0">
                        <a:solidFill>
                          <a:schemeClr val="bg1"/>
                        </a:solidFill>
                        <a:latin typeface="Cambria Math"/>
                        <a:cs typeface="Arial" pitchFamily="34" charset="0"/>
                      </a:rPr>
                      <m:t>25 </m:t>
                    </m:r>
                    <m:r>
                      <a:rPr lang="cs-CZ" sz="2800" i="1" dirty="0" smtClean="0">
                        <a:solidFill>
                          <a:schemeClr val="bg1"/>
                        </a:solidFill>
                        <a:latin typeface="Cambria Math"/>
                        <a:cs typeface="Arial" pitchFamily="34" charset="0"/>
                      </a:rPr>
                      <m:t>𝑚</m:t>
                    </m:r>
                  </m:oMath>
                </a14:m>
                <a:r>
                  <a:rPr lang="cs-CZ" sz="28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, je-li její průměr </a:t>
                </a:r>
                <a14:m>
                  <m:oMath xmlns:m="http://schemas.openxmlformats.org/officeDocument/2006/math">
                    <m:r>
                      <a:rPr lang="cs-CZ" sz="2800" i="1" dirty="0" smtClean="0">
                        <a:solidFill>
                          <a:schemeClr val="bg1"/>
                        </a:solidFill>
                        <a:latin typeface="Cambria Math"/>
                        <a:cs typeface="Arial" pitchFamily="34" charset="0"/>
                      </a:rPr>
                      <m:t>8 </m:t>
                    </m:r>
                    <m:r>
                      <a:rPr lang="cs-CZ" sz="2800" i="1" dirty="0" smtClean="0">
                        <a:solidFill>
                          <a:schemeClr val="bg1"/>
                        </a:solidFill>
                        <a:latin typeface="Cambria Math"/>
                        <a:cs typeface="Arial" pitchFamily="34" charset="0"/>
                      </a:rPr>
                      <m:t>𝑐𝑚</m:t>
                    </m:r>
                  </m:oMath>
                </a14:m>
                <a:r>
                  <a:rPr lang="cs-CZ" sz="28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?  </a:t>
                </a:r>
                <a:br>
                  <a:rPr lang="cs-CZ" sz="28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</a:br>
                <a:r>
                  <a:rPr lang="cs-CZ" sz="28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   Počítejte </a:t>
                </a:r>
                <a14:m>
                  <m:oMath xmlns:m="http://schemas.openxmlformats.org/officeDocument/2006/math">
                    <m:r>
                      <a:rPr lang="cs-CZ" sz="2800" i="1" dirty="0" smtClean="0">
                        <a:solidFill>
                          <a:schemeClr val="bg1"/>
                        </a:solidFill>
                        <a:latin typeface="Cambria Math"/>
                        <a:cs typeface="Arial" pitchFamily="34" charset="0"/>
                      </a:rPr>
                      <m:t>6 </m:t>
                    </m:r>
                    <m:r>
                      <a:rPr lang="en-US" sz="2800" i="1" dirty="0" smtClean="0">
                        <a:solidFill>
                          <a:schemeClr val="bg1"/>
                        </a:solidFill>
                        <a:latin typeface="Cambria Math"/>
                        <a:cs typeface="Arial" pitchFamily="34" charset="0"/>
                      </a:rPr>
                      <m:t>%</m:t>
                    </m:r>
                  </m:oMath>
                </a14:m>
                <a:r>
                  <a:rPr lang="cs-CZ" sz="28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na švy a odpad.</a:t>
                </a:r>
                <a:endParaRPr lang="cs-CZ" sz="28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504" y="1095149"/>
                <a:ext cx="8653984" cy="1546740"/>
              </a:xfrm>
              <a:prstGeom prst="rect">
                <a:avLst/>
              </a:prstGeom>
              <a:blipFill rotWithShape="1">
                <a:blip r:embed="rId2"/>
                <a:stretch>
                  <a:fillRect l="-1479" t="-3953" r="-225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Zaoblený obdélník 4"/>
          <p:cNvSpPr/>
          <p:nvPr/>
        </p:nvSpPr>
        <p:spPr>
          <a:xfrm>
            <a:off x="12107" y="38271"/>
            <a:ext cx="9036601" cy="726433"/>
          </a:xfrm>
          <a:prstGeom prst="roundRect">
            <a:avLst>
              <a:gd name="adj" fmla="val 2614"/>
            </a:avLst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11000">
                <a:schemeClr val="accent3">
                  <a:lumMod val="60000"/>
                  <a:lumOff val="40000"/>
                </a:schemeClr>
              </a:gs>
              <a:gs pos="9400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75000"/>
                </a:schemeClr>
              </a:gs>
            </a:gsLst>
            <a:lin ang="5400000" scaled="0"/>
          </a:gradFill>
          <a:ln w="127000">
            <a:noFill/>
          </a:ln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95250" h="1016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sz="2800" dirty="0">
              <a:solidFill>
                <a:schemeClr val="bg1"/>
              </a:solidFill>
            </a:endParaRPr>
          </a:p>
        </p:txBody>
      </p:sp>
      <p:sp>
        <p:nvSpPr>
          <p:cNvPr id="6" name="Zástupný symbol pro obsah 2"/>
          <p:cNvSpPr>
            <a:spLocks noGrp="1"/>
          </p:cNvSpPr>
          <p:nvPr/>
        </p:nvSpPr>
        <p:spPr>
          <a:xfrm>
            <a:off x="138849" y="118891"/>
            <a:ext cx="6946911" cy="565191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2800" dirty="0" smtClean="0">
                <a:solidFill>
                  <a:schemeClr val="bg1"/>
                </a:solidFill>
              </a:rPr>
              <a:t>Příklady na samostatné procvičení:</a:t>
            </a:r>
            <a:endParaRPr lang="cs-CZ" sz="28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310505" y="2825950"/>
            <a:ext cx="8522126" cy="1690756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</a:gradFill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95250" h="1016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sz="2800" dirty="0">
              <a:solidFill>
                <a:schemeClr val="bg1"/>
              </a:solidFill>
            </a:endParaRPr>
          </a:p>
        </p:txBody>
      </p:sp>
      <p:pic>
        <p:nvPicPr>
          <p:cNvPr id="9" name="Picture 2" descr="C:\Users\spravce\AppData\Local\Microsoft\Windows\Temporary Internet Files\Content.IE5\KFRZHZFF\MC90043440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2887" y="3055097"/>
            <a:ext cx="879743" cy="1232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Zástupný symbol pro obsah 2"/>
          <p:cNvSpPr>
            <a:spLocks noGrp="1"/>
          </p:cNvSpPr>
          <p:nvPr/>
        </p:nvSpPr>
        <p:spPr>
          <a:xfrm>
            <a:off x="310140" y="2980583"/>
            <a:ext cx="8792344" cy="154674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5) Silniční válec má průměr 1,8 m a šířku 2,2 m. </a:t>
            </a:r>
            <a:br>
              <a:rPr lang="cs-CZ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s-CZ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Kolik čtverečných metrů silnice urovná, </a:t>
            </a:r>
            <a:br>
              <a:rPr lang="cs-CZ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s-CZ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otočí-li se 50 krát? </a:t>
            </a:r>
            <a:endParaRPr lang="cs-CZ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310504" y="4684318"/>
            <a:ext cx="8522126" cy="1690756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</a:gradFill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95250" h="1016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sz="28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Zástupný symbol pro obsah 2"/>
              <p:cNvSpPr>
                <a:spLocks noGrp="1"/>
              </p:cNvSpPr>
              <p:nvPr/>
            </p:nvSpPr>
            <p:spPr>
              <a:xfrm>
                <a:off x="283407" y="4756326"/>
                <a:ext cx="8576320" cy="1546740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>
                <a:lvl1pPr marL="274320" indent="-274320" algn="l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/>
                  <a:buChar char="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/>
                  <a:buChar char="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182880" algn="l" rtl="0" eaLnBrk="1" latinLnBrk="0" hangingPunct="1">
                  <a:spcBef>
                    <a:spcPct val="20000"/>
                  </a:spcBef>
                  <a:buClr>
                    <a:schemeClr val="accent2">
                      <a:tint val="60000"/>
                    </a:schemeClr>
                  </a:buClr>
                  <a:buSzPct val="68000"/>
                  <a:buFont typeface="Wingdings 2"/>
                  <a:buChar char="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18288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kumimoji="0"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201168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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2286000" indent="-18288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0" sz="1400" kern="1200" cap="small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5603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Char char="•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cs-CZ" sz="28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6) Kolik korun se zaplatí za nátěr plynojemu tvaru </a:t>
                </a:r>
                <a:br>
                  <a:rPr lang="cs-CZ" sz="28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</a:br>
                <a:r>
                  <a:rPr lang="cs-CZ" sz="28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   válce, který má průměr podstavy </a:t>
                </a:r>
                <a14:m>
                  <m:oMath xmlns:m="http://schemas.openxmlformats.org/officeDocument/2006/math">
                    <m:r>
                      <a:rPr lang="cs-CZ" sz="2800" i="1" dirty="0" smtClean="0">
                        <a:solidFill>
                          <a:schemeClr val="bg1"/>
                        </a:solidFill>
                        <a:latin typeface="Cambria Math"/>
                        <a:cs typeface="Arial" pitchFamily="34" charset="0"/>
                      </a:rPr>
                      <m:t>21 </m:t>
                    </m:r>
                    <m:r>
                      <a:rPr lang="cs-CZ" sz="2800" i="1" dirty="0" smtClean="0">
                        <a:solidFill>
                          <a:schemeClr val="bg1"/>
                        </a:solidFill>
                        <a:latin typeface="Cambria Math"/>
                        <a:cs typeface="Arial" pitchFamily="34" charset="0"/>
                      </a:rPr>
                      <m:t>𝑚</m:t>
                    </m:r>
                  </m:oMath>
                </a14:m>
                <a:r>
                  <a:rPr lang="cs-CZ" sz="28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a výšku </a:t>
                </a:r>
                <a14:m>
                  <m:oMath xmlns:m="http://schemas.openxmlformats.org/officeDocument/2006/math">
                    <m:r>
                      <a:rPr lang="cs-CZ" sz="2800" b="0" i="0" dirty="0" smtClean="0">
                        <a:solidFill>
                          <a:schemeClr val="bg1"/>
                        </a:solidFill>
                        <a:latin typeface="Cambria Math"/>
                        <a:cs typeface="Arial" pitchFamily="34" charset="0"/>
                      </a:rPr>
                      <m:t>      </m:t>
                    </m:r>
                    <m:r>
                      <a:rPr lang="cs-CZ" sz="2800" i="1" dirty="0" smtClean="0">
                        <a:solidFill>
                          <a:schemeClr val="bg1"/>
                        </a:solidFill>
                        <a:latin typeface="Cambria Math"/>
                        <a:cs typeface="Arial" pitchFamily="34" charset="0"/>
                      </a:rPr>
                      <m:t>25 </m:t>
                    </m:r>
                    <m:r>
                      <a:rPr lang="cs-CZ" sz="2800" i="1" dirty="0" smtClean="0">
                        <a:solidFill>
                          <a:schemeClr val="bg1"/>
                        </a:solidFill>
                        <a:latin typeface="Cambria Math"/>
                        <a:cs typeface="Arial" pitchFamily="34" charset="0"/>
                      </a:rPr>
                      <m:t>𝑚</m:t>
                    </m:r>
                  </m:oMath>
                </a14:m>
                <a:r>
                  <a:rPr lang="cs-CZ" sz="28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, jestliže se  za </a:t>
                </a:r>
                <a14:m>
                  <m:oMath xmlns:m="http://schemas.openxmlformats.org/officeDocument/2006/math">
                    <m:r>
                      <a:rPr lang="cs-CZ" sz="2800" i="1">
                        <a:solidFill>
                          <a:schemeClr val="bg1"/>
                        </a:solidFill>
                        <a:latin typeface="Cambria Math"/>
                        <a:cs typeface="Arial" pitchFamily="34" charset="0"/>
                      </a:rPr>
                      <m:t>1 </m:t>
                    </m:r>
                    <m:sSup>
                      <m:sSupPr>
                        <m:ctrlPr>
                          <a:rPr lang="cs-CZ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cs-CZ" sz="2800" i="1">
                            <a:solidFill>
                              <a:schemeClr val="bg1"/>
                            </a:solidFill>
                            <a:latin typeface="Cambria Math"/>
                            <a:cs typeface="Arial" pitchFamily="34" charset="0"/>
                          </a:rPr>
                          <m:t>𝑚</m:t>
                        </m:r>
                      </m:e>
                      <m:sup>
                        <m:r>
                          <a:rPr lang="cs-CZ" sz="2800" i="1">
                            <a:solidFill>
                              <a:schemeClr val="bg1"/>
                            </a:solidFill>
                            <a:latin typeface="Cambria Math"/>
                            <a:cs typeface="Arial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cs-CZ" sz="28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nátěru </a:t>
                </a:r>
                <a:r>
                  <a:rPr lang="cs-CZ" sz="28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platí </a:t>
                </a:r>
                <a14:m>
                  <m:oMath xmlns:m="http://schemas.openxmlformats.org/officeDocument/2006/math">
                    <m:r>
                      <a:rPr lang="cs-CZ" sz="2800" b="0" i="0" dirty="0" smtClean="0">
                        <a:solidFill>
                          <a:schemeClr val="bg1"/>
                        </a:solidFill>
                        <a:latin typeface="Cambria Math"/>
                        <a:cs typeface="Arial" pitchFamily="34" charset="0"/>
                      </a:rPr>
                      <m:t>41</m:t>
                    </m:r>
                    <m:r>
                      <a:rPr lang="cs-CZ" sz="2800" i="1" dirty="0">
                        <a:solidFill>
                          <a:schemeClr val="bg1"/>
                        </a:solidFill>
                        <a:latin typeface="Cambria Math"/>
                        <a:cs typeface="Arial" pitchFamily="34" charset="0"/>
                      </a:rPr>
                      <m:t>,</m:t>
                    </m:r>
                    <m:r>
                      <a:rPr lang="cs-CZ" sz="2800" b="0" i="1" dirty="0" smtClean="0">
                        <a:solidFill>
                          <a:schemeClr val="bg1"/>
                        </a:solidFill>
                        <a:latin typeface="Cambria Math"/>
                        <a:cs typeface="Arial" pitchFamily="34" charset="0"/>
                      </a:rPr>
                      <m:t>7</m:t>
                    </m:r>
                    <m:r>
                      <a:rPr lang="cs-CZ" sz="2800" i="1" dirty="0">
                        <a:solidFill>
                          <a:schemeClr val="bg1"/>
                        </a:solidFill>
                        <a:latin typeface="Cambria Math"/>
                        <a:cs typeface="Arial" pitchFamily="34" charset="0"/>
                      </a:rPr>
                      <m:t>5 </m:t>
                    </m:r>
                    <m:r>
                      <a:rPr lang="cs-CZ" sz="2800" i="1" dirty="0">
                        <a:solidFill>
                          <a:schemeClr val="bg1"/>
                        </a:solidFill>
                        <a:latin typeface="Cambria Math"/>
                        <a:cs typeface="Arial" pitchFamily="34" charset="0"/>
                      </a:rPr>
                      <m:t>𝐾</m:t>
                    </m:r>
                    <m:r>
                      <a:rPr lang="cs-CZ" sz="2800" i="1" dirty="0">
                        <a:solidFill>
                          <a:schemeClr val="bg1"/>
                        </a:solidFill>
                        <a:latin typeface="Cambria Math"/>
                        <a:cs typeface="Arial" pitchFamily="34" charset="0"/>
                      </a:rPr>
                      <m:t>č</m:t>
                    </m:r>
                  </m:oMath>
                </a14:m>
                <a:r>
                  <a:rPr lang="cs-CZ" sz="28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</a:p>
              <a:p>
                <a:pPr marL="0" indent="0">
                  <a:buNone/>
                </a:pPr>
                <a:endParaRPr lang="cs-CZ" sz="28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2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407" y="4756326"/>
                <a:ext cx="8576320" cy="1546740"/>
              </a:xfrm>
              <a:prstGeom prst="rect">
                <a:avLst/>
              </a:prstGeom>
              <a:blipFill rotWithShape="1">
                <a:blip r:embed="rId4"/>
                <a:stretch>
                  <a:fillRect l="-1421" t="-393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36662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0" y="0"/>
            <a:ext cx="9144000" cy="6858000"/>
          </a:xfrm>
          <a:prstGeom prst="roundRect">
            <a:avLst>
              <a:gd name="adj" fmla="val 0"/>
            </a:avLst>
          </a:prstGeom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95250" h="1016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sz="2800" dirty="0">
              <a:solidFill>
                <a:schemeClr val="bg1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12107" y="38271"/>
            <a:ext cx="9024389" cy="711018"/>
          </a:xfrm>
          <a:prstGeom prst="roundRect">
            <a:avLst>
              <a:gd name="adj" fmla="val 2614"/>
            </a:avLst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11000">
                <a:schemeClr val="accent3">
                  <a:lumMod val="60000"/>
                  <a:lumOff val="40000"/>
                </a:schemeClr>
              </a:gs>
              <a:gs pos="9400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75000"/>
                </a:schemeClr>
              </a:gs>
            </a:gsLst>
            <a:lin ang="5400000" scaled="0"/>
          </a:gradFill>
          <a:ln w="127000">
            <a:noFill/>
          </a:ln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95250" h="1016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sz="2800" dirty="0">
              <a:solidFill>
                <a:schemeClr val="bg1"/>
              </a:solidFill>
            </a:endParaRPr>
          </a:p>
        </p:txBody>
      </p:sp>
      <p:sp>
        <p:nvSpPr>
          <p:cNvPr id="6" name="Zástupný symbol pro obsah 2"/>
          <p:cNvSpPr>
            <a:spLocks noGrp="1"/>
          </p:cNvSpPr>
          <p:nvPr/>
        </p:nvSpPr>
        <p:spPr>
          <a:xfrm>
            <a:off x="130838" y="123269"/>
            <a:ext cx="6946911" cy="565191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2800" dirty="0" smtClean="0">
                <a:solidFill>
                  <a:schemeClr val="bg1"/>
                </a:solidFill>
              </a:rPr>
              <a:t>Řešení</a:t>
            </a:r>
            <a:endParaRPr lang="cs-CZ" sz="28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Obdélník 11"/>
              <p:cNvSpPr/>
              <p:nvPr/>
            </p:nvSpPr>
            <p:spPr>
              <a:xfrm>
                <a:off x="288009" y="1105184"/>
                <a:ext cx="9028858" cy="504056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1) </m:t>
                      </m:r>
                      <m:r>
                        <a:rPr lang="cs-CZ" sz="2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𝑃𝑜𝑣𝑟𝑐h</m:t>
                      </m:r>
                      <m:r>
                        <a:rPr lang="cs-CZ" sz="2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 </m:t>
                      </m:r>
                      <m:r>
                        <a:rPr lang="cs-CZ" sz="2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𝑣</m:t>
                      </m:r>
                      <m:r>
                        <a:rPr lang="cs-CZ" sz="2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á</m:t>
                      </m:r>
                      <m:r>
                        <a:rPr lang="cs-CZ" sz="2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𝑙𝑐𝑒</m:t>
                      </m:r>
                      <m:r>
                        <a:rPr lang="cs-CZ" sz="2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 </m:t>
                      </m:r>
                      <m:r>
                        <a:rPr lang="cs-CZ" sz="2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𝑗𝑒</m:t>
                      </m:r>
                      <m:r>
                        <a:rPr lang="cs-CZ" sz="2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 2 286 </m:t>
                      </m:r>
                      <m:sSup>
                        <m:sSupPr>
                          <m:ctrlPr>
                            <a:rPr lang="cs-CZ" sz="28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2800" b="0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𝑐𝑚</m:t>
                          </m:r>
                        </m:e>
                        <m:sup>
                          <m:r>
                            <a:rPr lang="cs-CZ" sz="2800" b="0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.</m:t>
                      </m:r>
                    </m:oMath>
                  </m:oMathPara>
                </a14:m>
                <a:endParaRPr lang="cs-CZ" sz="28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12" name="Obdélník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009" y="1105184"/>
                <a:ext cx="9028858" cy="50405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Obdélník 17"/>
              <p:cNvSpPr/>
              <p:nvPr/>
            </p:nvSpPr>
            <p:spPr>
              <a:xfrm>
                <a:off x="256085" y="2960502"/>
                <a:ext cx="9028858" cy="504056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 3) </m:t>
                      </m:r>
                      <m:r>
                        <a:rPr lang="cs-CZ" sz="2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𝐶𝑖𝑠𝑡𝑟𝑛𝑎</m:t>
                      </m:r>
                      <m:r>
                        <a:rPr lang="cs-CZ" sz="2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 </m:t>
                      </m:r>
                      <m:r>
                        <a:rPr lang="cs-CZ" sz="2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𝑚</m:t>
                      </m:r>
                      <m:r>
                        <a:rPr lang="cs-CZ" sz="2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á </m:t>
                      </m:r>
                      <m:r>
                        <a:rPr lang="cs-CZ" sz="2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𝑝𝑜𝑣𝑟𝑐h</m:t>
                      </m:r>
                      <m:r>
                        <a:rPr lang="cs-CZ" sz="2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 42,96 </m:t>
                      </m:r>
                      <m:sSup>
                        <m:sSupPr>
                          <m:ctrlPr>
                            <a:rPr lang="cs-CZ" sz="28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2800" b="0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𝑚</m:t>
                          </m:r>
                        </m:e>
                        <m:sup>
                          <m:r>
                            <a:rPr lang="cs-CZ" sz="2800" b="0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.</m:t>
                      </m:r>
                    </m:oMath>
                  </m:oMathPara>
                </a14:m>
                <a:endParaRPr lang="cs-CZ" sz="28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18" name="Obdélník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085" y="2960502"/>
                <a:ext cx="9028858" cy="50405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Obdélník 18"/>
              <p:cNvSpPr/>
              <p:nvPr/>
            </p:nvSpPr>
            <p:spPr>
              <a:xfrm>
                <a:off x="232917" y="3952663"/>
                <a:ext cx="9028858" cy="504056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80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4</m:t>
                      </m:r>
                      <m:r>
                        <a:rPr lang="cs-CZ" sz="2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) </m:t>
                      </m:r>
                      <m:r>
                        <a:rPr lang="cs-CZ" sz="2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𝑁𝑎</m:t>
                      </m:r>
                      <m:r>
                        <a:rPr lang="cs-CZ" sz="2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 </m:t>
                      </m:r>
                      <m:r>
                        <a:rPr lang="cs-CZ" sz="2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𝑜𝑘𝑎𝑝𝑜𝑣𝑜𝑢</m:t>
                      </m:r>
                      <m:r>
                        <a:rPr lang="cs-CZ" sz="2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 </m:t>
                      </m:r>
                      <m:r>
                        <a:rPr lang="cs-CZ" sz="2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𝑟𝑜𝑢𝑟𝑢</m:t>
                      </m:r>
                      <m:r>
                        <a:rPr lang="cs-CZ" sz="2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 </m:t>
                      </m:r>
                      <m:r>
                        <a:rPr lang="cs-CZ" sz="2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𝑝𝑜𝑡</m:t>
                      </m:r>
                      <m:r>
                        <a:rPr lang="cs-CZ" sz="2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ř</m:t>
                      </m:r>
                      <m:r>
                        <a:rPr lang="cs-CZ" sz="2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𝑒𝑏𝑢𝑗𝑒𝑚𝑒</m:t>
                      </m:r>
                      <m:r>
                        <a:rPr lang="cs-CZ" sz="2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 6,66 </m:t>
                      </m:r>
                      <m:sSup>
                        <m:sSupPr>
                          <m:ctrlPr>
                            <a:rPr lang="cs-CZ" sz="28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2800" b="0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𝑚</m:t>
                          </m:r>
                        </m:e>
                        <m:sup>
                          <m:r>
                            <a:rPr lang="cs-CZ" sz="2800" b="0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 </m:t>
                      </m:r>
                      <m:r>
                        <a:rPr lang="cs-CZ" sz="2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𝑝𝑙𝑒𝑐h𝑢</m:t>
                      </m:r>
                      <m:r>
                        <a:rPr lang="cs-CZ" sz="2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.</m:t>
                      </m:r>
                    </m:oMath>
                  </m:oMathPara>
                </a14:m>
                <a:endParaRPr lang="cs-CZ" sz="28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19" name="Obdélník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917" y="3952663"/>
                <a:ext cx="9028858" cy="50405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Picture 2" descr="C:\Users\spravce\AppData\Local\Microsoft\Windows\Temporary Internet Files\Content.IE5\D1R1SU0N\MC900440424[4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4475" y="126345"/>
            <a:ext cx="1960181" cy="1616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0" name="Obdélník 19"/>
              <p:cNvSpPr/>
              <p:nvPr/>
            </p:nvSpPr>
            <p:spPr>
              <a:xfrm>
                <a:off x="244625" y="4869160"/>
                <a:ext cx="9028858" cy="504056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14:m>
                  <m:oMath xmlns:m="http://schemas.openxmlformats.org/officeDocument/2006/math">
                    <m:r>
                      <a:rPr lang="cs-CZ" sz="2800" i="1" smtClean="0">
                        <a:solidFill>
                          <a:srgbClr val="FFFF00"/>
                        </a:solidFill>
                        <a:latin typeface="Cambria Math"/>
                      </a:rPr>
                      <m:t>5</m:t>
                    </m:r>
                    <m:r>
                      <a:rPr lang="cs-CZ" sz="2800" b="0" i="1" smtClean="0">
                        <a:solidFill>
                          <a:srgbClr val="FFFF00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cs-CZ" sz="2800" dirty="0" smtClean="0">
                    <a:solidFill>
                      <a:srgbClr val="FFFF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cs-CZ" sz="2800" b="0" i="1" dirty="0" smtClean="0">
                        <a:solidFill>
                          <a:srgbClr val="FFFF00"/>
                        </a:solidFill>
                        <a:latin typeface="Cambria Math"/>
                      </a:rPr>
                      <m:t>𝑉</m:t>
                    </m:r>
                    <m:r>
                      <a:rPr lang="cs-CZ" sz="2800" b="0" i="1" dirty="0" smtClean="0">
                        <a:solidFill>
                          <a:srgbClr val="FFFF00"/>
                        </a:solidFill>
                        <a:latin typeface="Cambria Math"/>
                      </a:rPr>
                      <m:t>á</m:t>
                    </m:r>
                    <m:r>
                      <a:rPr lang="cs-CZ" sz="2800" b="0" i="1" dirty="0" smtClean="0">
                        <a:solidFill>
                          <a:srgbClr val="FFFF00"/>
                        </a:solidFill>
                        <a:latin typeface="Cambria Math"/>
                      </a:rPr>
                      <m:t>𝑙𝑒𝑐</m:t>
                    </m:r>
                    <m:r>
                      <a:rPr lang="cs-CZ" sz="2800" b="0" i="1" dirty="0" smtClean="0">
                        <a:solidFill>
                          <a:srgbClr val="FFFF00"/>
                        </a:solidFill>
                        <a:latin typeface="Cambria Math"/>
                      </a:rPr>
                      <m:t> </m:t>
                    </m:r>
                    <m:r>
                      <a:rPr lang="cs-CZ" sz="2800" b="0" i="1" dirty="0" smtClean="0">
                        <a:solidFill>
                          <a:srgbClr val="FFFF00"/>
                        </a:solidFill>
                        <a:latin typeface="Cambria Math"/>
                      </a:rPr>
                      <m:t>𝑢𝑟𝑜𝑣𝑛</m:t>
                    </m:r>
                    <m:r>
                      <a:rPr lang="cs-CZ" sz="2800" b="0" i="1" dirty="0" smtClean="0">
                        <a:solidFill>
                          <a:srgbClr val="FFFF00"/>
                        </a:solidFill>
                        <a:latin typeface="Cambria Math"/>
                      </a:rPr>
                      <m:t>á </m:t>
                    </m:r>
                    <m:r>
                      <m:rPr>
                        <m:sty m:val="p"/>
                      </m:rPr>
                      <a:rPr lang="cs-CZ" sz="2800" i="1" dirty="0" smtClean="0">
                        <a:solidFill>
                          <a:srgbClr val="FFFF00"/>
                        </a:solidFill>
                        <a:latin typeface="Cambria Math"/>
                        <a:cs typeface="Arial" pitchFamily="34" charset="0"/>
                      </a:rPr>
                      <m:t>asi</m:t>
                    </m:r>
                    <m:r>
                      <a:rPr lang="cs-CZ" sz="2800" i="1" dirty="0" smtClean="0">
                        <a:solidFill>
                          <a:srgbClr val="FFFF00"/>
                        </a:solidFill>
                        <a:latin typeface="Cambria Math"/>
                        <a:cs typeface="Arial" pitchFamily="34" charset="0"/>
                      </a:rPr>
                      <m:t>   621,72  </m:t>
                    </m:r>
                    <m:sSup>
                      <m:sSupPr>
                        <m:ctrlPr>
                          <a:rPr lang="cs-CZ" sz="2800" i="1" dirty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800" b="0" i="1" dirty="0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𝑚</m:t>
                        </m:r>
                      </m:e>
                      <m:sup>
                        <m:r>
                          <a:rPr lang="cs-CZ" sz="2800" b="0" i="1" dirty="0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cs-CZ" sz="2800" i="1" dirty="0" smtClean="0">
                        <a:solidFill>
                          <a:srgbClr val="FFFF00"/>
                        </a:solidFill>
                        <a:latin typeface="Cambria Math"/>
                      </a:rPr>
                      <m:t> </m:t>
                    </m:r>
                    <m:r>
                      <a:rPr lang="cs-CZ" sz="2800" i="1" dirty="0" smtClean="0">
                        <a:solidFill>
                          <a:srgbClr val="FFFF00"/>
                        </a:solidFill>
                        <a:latin typeface="Cambria Math"/>
                        <a:cs typeface="Arial" pitchFamily="34" charset="0"/>
                      </a:rPr>
                      <m:t> </m:t>
                    </m:r>
                    <m:r>
                      <m:rPr>
                        <m:sty m:val="p"/>
                      </m:rPr>
                      <a:rPr lang="cs-CZ" sz="2800" i="1" dirty="0" smtClean="0">
                        <a:solidFill>
                          <a:srgbClr val="FFFF00"/>
                        </a:solidFill>
                        <a:latin typeface="Cambria Math"/>
                        <a:cs typeface="Arial" pitchFamily="34" charset="0"/>
                      </a:rPr>
                      <m:t>silnice</m:t>
                    </m:r>
                    <m:r>
                      <a:rPr lang="cs-CZ" sz="2800" b="0" i="1" dirty="0" smtClean="0">
                        <a:solidFill>
                          <a:srgbClr val="FFFF00"/>
                        </a:solidFill>
                        <a:latin typeface="Cambria Math"/>
                        <a:cs typeface="Arial" pitchFamily="34" charset="0"/>
                      </a:rPr>
                      <m:t>.</m:t>
                    </m:r>
                  </m:oMath>
                </a14:m>
                <a:endParaRPr lang="cs-CZ" sz="28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20" name="Obdélník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625" y="4869160"/>
                <a:ext cx="9028858" cy="50405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Obdélník 20"/>
              <p:cNvSpPr/>
              <p:nvPr/>
            </p:nvSpPr>
            <p:spPr>
              <a:xfrm>
                <a:off x="244625" y="5733256"/>
                <a:ext cx="9028858" cy="504056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800" b="0" i="0" smtClean="0">
                          <a:solidFill>
                            <a:srgbClr val="FFFF00"/>
                          </a:solidFill>
                          <a:latin typeface="Cambria Math"/>
                        </a:rPr>
                        <m:t>6</m:t>
                      </m:r>
                      <m:r>
                        <a:rPr lang="cs-CZ" sz="2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) </m:t>
                      </m:r>
                      <m:r>
                        <a:rPr lang="cs-CZ" sz="2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𝑍𝑎</m:t>
                      </m:r>
                      <m:r>
                        <a:rPr lang="cs-CZ" sz="2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 </m:t>
                      </m:r>
                      <m:r>
                        <a:rPr lang="cs-CZ" sz="2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𝑛</m:t>
                      </m:r>
                      <m:r>
                        <a:rPr lang="cs-CZ" sz="2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á</m:t>
                      </m:r>
                      <m:r>
                        <a:rPr lang="cs-CZ" sz="2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𝑡</m:t>
                      </m:r>
                      <m:r>
                        <a:rPr lang="cs-CZ" sz="2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ě</m:t>
                      </m:r>
                      <m:r>
                        <a:rPr lang="cs-CZ" sz="2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𝑟</m:t>
                      </m:r>
                      <m:r>
                        <a:rPr lang="cs-CZ" sz="2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 </m:t>
                      </m:r>
                      <m:r>
                        <a:rPr lang="cs-CZ" sz="2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𝑧𝑎𝑝𝑙𝑎𝑡</m:t>
                      </m:r>
                      <m:r>
                        <a:rPr lang="cs-CZ" sz="2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í</m:t>
                      </m:r>
                      <m:r>
                        <a:rPr lang="cs-CZ" sz="2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𝑚𝑒</m:t>
                      </m:r>
                      <m:r>
                        <a:rPr lang="cs-CZ" sz="2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   97 737 </m:t>
                      </m:r>
                      <m:r>
                        <a:rPr lang="cs-CZ" sz="2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𝐾</m:t>
                      </m:r>
                      <m:r>
                        <a:rPr lang="cs-CZ" sz="2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č.</m:t>
                      </m:r>
                    </m:oMath>
                  </m:oMathPara>
                </a14:m>
                <a:endParaRPr lang="cs-CZ" sz="28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21" name="Obdélník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625" y="5733256"/>
                <a:ext cx="9028858" cy="504056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Obdélník 21"/>
              <p:cNvSpPr/>
              <p:nvPr/>
            </p:nvSpPr>
            <p:spPr>
              <a:xfrm>
                <a:off x="256085" y="2060848"/>
                <a:ext cx="9028858" cy="504056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80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2</m:t>
                      </m:r>
                      <m:r>
                        <a:rPr lang="cs-CZ" sz="2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) </m:t>
                      </m:r>
                      <m:r>
                        <a:rPr lang="cs-CZ" sz="2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𝑁𝑎𝑡</m:t>
                      </m:r>
                      <m:r>
                        <a:rPr lang="cs-CZ" sz="2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ř</m:t>
                      </m:r>
                      <m:r>
                        <a:rPr lang="cs-CZ" sz="2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𝑒𝑛</m:t>
                      </m:r>
                      <m:r>
                        <a:rPr lang="cs-CZ" sz="2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í </m:t>
                      </m:r>
                      <m:r>
                        <a:rPr lang="cs-CZ" sz="2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𝑏𝑢𝑑𝑒</m:t>
                      </m:r>
                      <m:r>
                        <a:rPr lang="cs-CZ" sz="2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 </m:t>
                      </m:r>
                      <m:r>
                        <a:rPr lang="cs-CZ" sz="2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𝑠𝑡</m:t>
                      </m:r>
                      <m:r>
                        <a:rPr lang="cs-CZ" sz="2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á</m:t>
                      </m:r>
                      <m:r>
                        <a:rPr lang="cs-CZ" sz="2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𝑡</m:t>
                      </m:r>
                      <m:r>
                        <a:rPr lang="cs-CZ" sz="2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 562 </m:t>
                      </m:r>
                      <m:r>
                        <a:rPr lang="cs-CZ" sz="2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𝐾</m:t>
                      </m:r>
                      <m:r>
                        <a:rPr lang="cs-CZ" sz="2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č.</m:t>
                      </m:r>
                    </m:oMath>
                  </m:oMathPara>
                </a14:m>
                <a:endParaRPr lang="cs-CZ" sz="28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22" name="Obdélník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085" y="2060848"/>
                <a:ext cx="9028858" cy="504056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62865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2960" y="209330"/>
            <a:ext cx="7543800" cy="679311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solidFill>
                  <a:schemeClr val="accent2"/>
                </a:solidFill>
              </a:rPr>
              <a:t>Příklady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24626" y="965915"/>
            <a:ext cx="8229600" cy="963612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arenR"/>
            </a:pPr>
            <a:r>
              <a:rPr lang="cs-CZ" sz="2600" dirty="0" smtClean="0"/>
              <a:t>Narýsuj síť válce, je-li poloměr podstavy 2 cm a výška válce 4 cm. </a:t>
            </a:r>
          </a:p>
          <a:p>
            <a:pPr>
              <a:buFont typeface="Georgia" panose="02040502050405020303" pitchFamily="18" charset="0"/>
              <a:buNone/>
            </a:pPr>
            <a:endParaRPr lang="cs-CZ" sz="2600" dirty="0" smtClean="0"/>
          </a:p>
        </p:txBody>
      </p:sp>
      <p:sp>
        <p:nvSpPr>
          <p:cNvPr id="6" name="TextovéPole 5"/>
          <p:cNvSpPr txBox="1"/>
          <p:nvPr/>
        </p:nvSpPr>
        <p:spPr>
          <a:xfrm>
            <a:off x="647163" y="4483882"/>
            <a:ext cx="3803270" cy="1292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2600" dirty="0" smtClean="0"/>
              <a:t>op </a:t>
            </a:r>
            <a:r>
              <a:rPr lang="cs-CZ" sz="2600" dirty="0"/>
              <a:t>= </a:t>
            </a:r>
            <a:r>
              <a:rPr lang="cs-CZ" sz="2600" dirty="0" smtClean="0"/>
              <a:t>2</a:t>
            </a:r>
            <a:r>
              <a:rPr lang="el-GR" sz="2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π</a:t>
            </a:r>
            <a:r>
              <a:rPr lang="cs-CZ" sz="2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</a:t>
            </a:r>
            <a:endParaRPr lang="cs-CZ" sz="2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defRPr/>
            </a:pPr>
            <a:r>
              <a:rPr lang="cs-CZ" sz="2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op </a:t>
            </a:r>
            <a:r>
              <a:rPr lang="cs-CZ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= </a:t>
            </a:r>
            <a:r>
              <a:rPr lang="cs-CZ" sz="2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2∙3,14∙2</a:t>
            </a:r>
            <a:endParaRPr lang="cs-CZ" sz="2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eaLnBrk="1" hangingPunct="1">
              <a:defRPr/>
            </a:pPr>
            <a:r>
              <a:rPr lang="cs-CZ" sz="2600" u="dbl" dirty="0" smtClean="0"/>
              <a:t>op </a:t>
            </a:r>
            <a:r>
              <a:rPr lang="cs-CZ" sz="2600" u="dbl" dirty="0"/>
              <a:t>= </a:t>
            </a:r>
            <a:r>
              <a:rPr lang="cs-CZ" sz="2600" u="dbl" dirty="0" smtClean="0"/>
              <a:t> 12,56 cm (12,6 cm)</a:t>
            </a:r>
            <a:endParaRPr lang="cs-CZ" sz="2600" u="dbl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517" r="33347"/>
          <a:stretch/>
        </p:blipFill>
        <p:spPr>
          <a:xfrm>
            <a:off x="1126901" y="2128972"/>
            <a:ext cx="1603419" cy="1954834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113"/>
          <a:stretch/>
        </p:blipFill>
        <p:spPr>
          <a:xfrm>
            <a:off x="4241152" y="2329603"/>
            <a:ext cx="4176137" cy="3284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595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457200" y="3357563"/>
            <a:ext cx="3960813" cy="1439862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7" name="Elipsa 26"/>
          <p:cNvSpPr/>
          <p:nvPr/>
        </p:nvSpPr>
        <p:spPr>
          <a:xfrm>
            <a:off x="1500188" y="4797425"/>
            <a:ext cx="1873250" cy="187325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Síť válce</a:t>
            </a:r>
          </a:p>
        </p:txBody>
      </p:sp>
      <p:sp>
        <p:nvSpPr>
          <p:cNvPr id="25" name="Elipsa 24"/>
          <p:cNvSpPr/>
          <p:nvPr/>
        </p:nvSpPr>
        <p:spPr>
          <a:xfrm>
            <a:off x="1500188" y="1484313"/>
            <a:ext cx="1873250" cy="187325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grpSp>
        <p:nvGrpSpPr>
          <p:cNvPr id="2" name="Skupina 34"/>
          <p:cNvGrpSpPr>
            <a:grpSpLocks/>
          </p:cNvGrpSpPr>
          <p:nvPr/>
        </p:nvGrpSpPr>
        <p:grpSpPr bwMode="auto">
          <a:xfrm>
            <a:off x="2339975" y="2312988"/>
            <a:ext cx="215900" cy="215900"/>
            <a:chOff x="2339913" y="2312926"/>
            <a:chExt cx="216024" cy="216024"/>
          </a:xfrm>
        </p:grpSpPr>
        <p:cxnSp>
          <p:nvCxnSpPr>
            <p:cNvPr id="31" name="Přímá spojovací čára 30"/>
            <p:cNvCxnSpPr/>
            <p:nvPr/>
          </p:nvCxnSpPr>
          <p:spPr>
            <a:xfrm>
              <a:off x="2447925" y="2312926"/>
              <a:ext cx="0" cy="21602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Přímá spojovací čára 31"/>
            <p:cNvCxnSpPr/>
            <p:nvPr/>
          </p:nvCxnSpPr>
          <p:spPr>
            <a:xfrm rot="5400000">
              <a:off x="2447925" y="2312926"/>
              <a:ext cx="0" cy="21602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Skupina 35"/>
          <p:cNvGrpSpPr>
            <a:grpSpLocks/>
          </p:cNvGrpSpPr>
          <p:nvPr/>
        </p:nvGrpSpPr>
        <p:grpSpPr bwMode="auto">
          <a:xfrm>
            <a:off x="2339975" y="5626100"/>
            <a:ext cx="215900" cy="215900"/>
            <a:chOff x="2339913" y="2312926"/>
            <a:chExt cx="216024" cy="216024"/>
          </a:xfrm>
        </p:grpSpPr>
        <p:cxnSp>
          <p:nvCxnSpPr>
            <p:cNvPr id="39" name="Přímá spojovací čára 38"/>
            <p:cNvCxnSpPr/>
            <p:nvPr/>
          </p:nvCxnSpPr>
          <p:spPr>
            <a:xfrm>
              <a:off x="2447925" y="2312926"/>
              <a:ext cx="0" cy="21602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Přímá spojovací čára 40"/>
            <p:cNvCxnSpPr/>
            <p:nvPr/>
          </p:nvCxnSpPr>
          <p:spPr>
            <a:xfrm rot="5400000">
              <a:off x="2447925" y="2312926"/>
              <a:ext cx="0" cy="21602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4" name="Přímá spojovací čára 43"/>
          <p:cNvCxnSpPr>
            <a:endCxn id="25" idx="1"/>
          </p:cNvCxnSpPr>
          <p:nvPr/>
        </p:nvCxnSpPr>
        <p:spPr>
          <a:xfrm flipH="1" flipV="1">
            <a:off x="1774825" y="1758950"/>
            <a:ext cx="673100" cy="661988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ovéPole 48"/>
          <p:cNvSpPr txBox="1">
            <a:spLocks noChangeArrowheads="1"/>
          </p:cNvSpPr>
          <p:nvPr/>
        </p:nvSpPr>
        <p:spPr bwMode="auto">
          <a:xfrm>
            <a:off x="2065338" y="1758950"/>
            <a:ext cx="304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400" b="1" i="1">
                <a:solidFill>
                  <a:srgbClr val="FF0000"/>
                </a:solidFill>
              </a:rPr>
              <a:t>r</a:t>
            </a:r>
          </a:p>
        </p:txBody>
      </p:sp>
      <p:cxnSp>
        <p:nvCxnSpPr>
          <p:cNvPr id="50" name="Přímá spojovací čára 49"/>
          <p:cNvCxnSpPr>
            <a:endCxn id="27" idx="3"/>
          </p:cNvCxnSpPr>
          <p:nvPr/>
        </p:nvCxnSpPr>
        <p:spPr>
          <a:xfrm flipH="1">
            <a:off x="1774825" y="5734050"/>
            <a:ext cx="673100" cy="661988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ovéPole 51"/>
          <p:cNvSpPr txBox="1">
            <a:spLocks noChangeArrowheads="1"/>
          </p:cNvSpPr>
          <p:nvPr/>
        </p:nvSpPr>
        <p:spPr bwMode="auto">
          <a:xfrm>
            <a:off x="2081213" y="5913438"/>
            <a:ext cx="304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400" b="1" i="1">
                <a:solidFill>
                  <a:srgbClr val="FF0000"/>
                </a:solidFill>
              </a:rPr>
              <a:t>r</a:t>
            </a:r>
          </a:p>
        </p:txBody>
      </p:sp>
      <p:sp>
        <p:nvSpPr>
          <p:cNvPr id="59" name="TextovéPole 58"/>
          <p:cNvSpPr txBox="1"/>
          <p:nvPr/>
        </p:nvSpPr>
        <p:spPr>
          <a:xfrm>
            <a:off x="2657475" y="2128838"/>
            <a:ext cx="625475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3200" b="1" dirty="0" err="1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S</a:t>
            </a:r>
            <a:r>
              <a:rPr lang="cs-CZ" sz="3200" b="1" baseline="-25000" dirty="0" err="1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p</a:t>
            </a:r>
            <a:endParaRPr lang="cs-CZ" sz="3200" b="1" baseline="-25000" dirty="0">
              <a:solidFill>
                <a:schemeClr val="accent6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60" name="TextovéPole 59"/>
          <p:cNvSpPr txBox="1"/>
          <p:nvPr/>
        </p:nvSpPr>
        <p:spPr>
          <a:xfrm>
            <a:off x="2657475" y="5441950"/>
            <a:ext cx="625475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3200" b="1" dirty="0" err="1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S</a:t>
            </a:r>
            <a:r>
              <a:rPr lang="cs-CZ" sz="3200" b="1" baseline="-25000" dirty="0" err="1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p</a:t>
            </a:r>
            <a:endParaRPr lang="cs-CZ" sz="3200" b="1" baseline="-25000" dirty="0">
              <a:solidFill>
                <a:schemeClr val="accent6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61" name="TextovéPole 60"/>
          <p:cNvSpPr txBox="1"/>
          <p:nvPr/>
        </p:nvSpPr>
        <p:spPr>
          <a:xfrm>
            <a:off x="2035175" y="3746500"/>
            <a:ext cx="700088" cy="5857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3200" b="1" dirty="0" err="1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S</a:t>
            </a:r>
            <a:r>
              <a:rPr lang="cs-CZ" sz="3200" b="1" baseline="-25000" dirty="0" err="1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pl</a:t>
            </a:r>
            <a:endParaRPr lang="cs-CZ" sz="3200" b="1" baseline="-25000" dirty="0">
              <a:solidFill>
                <a:schemeClr val="accent6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62" name="TextovéPole 61"/>
          <p:cNvSpPr txBox="1"/>
          <p:nvPr/>
        </p:nvSpPr>
        <p:spPr>
          <a:xfrm>
            <a:off x="4979988" y="1836738"/>
            <a:ext cx="625475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3200" b="1" dirty="0" err="1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S</a:t>
            </a:r>
            <a:r>
              <a:rPr lang="cs-CZ" sz="3200" b="1" baseline="-25000" dirty="0" err="1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p</a:t>
            </a:r>
            <a:endParaRPr lang="cs-CZ" sz="3200" b="1" baseline="-25000" dirty="0">
              <a:solidFill>
                <a:schemeClr val="accent6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63" name="TextovéPole 62"/>
          <p:cNvSpPr txBox="1"/>
          <p:nvPr/>
        </p:nvSpPr>
        <p:spPr>
          <a:xfrm>
            <a:off x="5003800" y="3063875"/>
            <a:ext cx="700088" cy="5857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3200" b="1" dirty="0" err="1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S</a:t>
            </a:r>
            <a:r>
              <a:rPr lang="cs-CZ" sz="3200" b="1" baseline="-25000" dirty="0" err="1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pl</a:t>
            </a:r>
            <a:endParaRPr lang="cs-CZ" sz="3200" b="1" baseline="-25000" dirty="0">
              <a:solidFill>
                <a:schemeClr val="accent6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64" name="TextovéPole 63"/>
          <p:cNvSpPr txBox="1"/>
          <p:nvPr/>
        </p:nvSpPr>
        <p:spPr>
          <a:xfrm>
            <a:off x="5703888" y="1876425"/>
            <a:ext cx="3400425" cy="5222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2800" dirty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...... obsah podstavy</a:t>
            </a:r>
            <a:endParaRPr lang="cs-CZ" sz="2800" baseline="-25000" dirty="0">
              <a:solidFill>
                <a:schemeClr val="accent6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65" name="TextovéPole 64"/>
          <p:cNvSpPr txBox="1"/>
          <p:nvPr/>
        </p:nvSpPr>
        <p:spPr>
          <a:xfrm>
            <a:off x="5703888" y="3063875"/>
            <a:ext cx="2921000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2800" dirty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...... obsah pláště</a:t>
            </a:r>
            <a:endParaRPr lang="cs-CZ" sz="2800" baseline="-25000" dirty="0">
              <a:solidFill>
                <a:schemeClr val="accent6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88909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7" grpId="0" animBg="1"/>
      <p:bldP spid="23" grpId="0"/>
      <p:bldP spid="25" grpId="0" animBg="1"/>
      <p:bldP spid="49" grpId="0"/>
      <p:bldP spid="52" grpId="0"/>
      <p:bldP spid="59" grpId="0"/>
      <p:bldP spid="60" grpId="0"/>
      <p:bldP spid="61" grpId="0"/>
      <p:bldP spid="62" grpId="0"/>
      <p:bldP spid="63" grpId="0"/>
      <p:bldP spid="64" grpId="0"/>
      <p:bldP spid="6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457200" y="3357563"/>
            <a:ext cx="3960813" cy="1439862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cxnSp>
        <p:nvCxnSpPr>
          <p:cNvPr id="26" name="Přímá spojovací čára 25"/>
          <p:cNvCxnSpPr/>
          <p:nvPr/>
        </p:nvCxnSpPr>
        <p:spPr>
          <a:xfrm>
            <a:off x="457200" y="4797425"/>
            <a:ext cx="3960813" cy="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Elipsa 26"/>
          <p:cNvSpPr/>
          <p:nvPr/>
        </p:nvSpPr>
        <p:spPr>
          <a:xfrm>
            <a:off x="1500188" y="4797425"/>
            <a:ext cx="1873250" cy="187325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Výpočet S</a:t>
            </a:r>
            <a:r>
              <a:rPr lang="cs-CZ" altLang="cs-CZ" baseline="-25000" smtClean="0"/>
              <a:t>p</a:t>
            </a:r>
            <a:r>
              <a:rPr lang="cs-CZ" altLang="cs-CZ" smtClean="0"/>
              <a:t>, S</a:t>
            </a:r>
            <a:r>
              <a:rPr lang="cs-CZ" altLang="cs-CZ" baseline="-25000" smtClean="0"/>
              <a:t>pl</a:t>
            </a:r>
          </a:p>
        </p:txBody>
      </p:sp>
      <p:sp>
        <p:nvSpPr>
          <p:cNvPr id="25" name="Elipsa 24"/>
          <p:cNvSpPr/>
          <p:nvPr/>
        </p:nvSpPr>
        <p:spPr>
          <a:xfrm>
            <a:off x="1500188" y="1484313"/>
            <a:ext cx="1873250" cy="187325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grpSp>
        <p:nvGrpSpPr>
          <p:cNvPr id="2" name="Skupina 34"/>
          <p:cNvGrpSpPr>
            <a:grpSpLocks/>
          </p:cNvGrpSpPr>
          <p:nvPr/>
        </p:nvGrpSpPr>
        <p:grpSpPr bwMode="auto">
          <a:xfrm>
            <a:off x="2339975" y="2312988"/>
            <a:ext cx="215900" cy="215900"/>
            <a:chOff x="2339913" y="2312926"/>
            <a:chExt cx="216024" cy="216024"/>
          </a:xfrm>
        </p:grpSpPr>
        <p:cxnSp>
          <p:nvCxnSpPr>
            <p:cNvPr id="31" name="Přímá spojovací čára 30"/>
            <p:cNvCxnSpPr/>
            <p:nvPr/>
          </p:nvCxnSpPr>
          <p:spPr>
            <a:xfrm>
              <a:off x="2447925" y="2312926"/>
              <a:ext cx="0" cy="21602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Přímá spojovací čára 31"/>
            <p:cNvCxnSpPr/>
            <p:nvPr/>
          </p:nvCxnSpPr>
          <p:spPr>
            <a:xfrm rot="5400000">
              <a:off x="2447925" y="2312926"/>
              <a:ext cx="0" cy="21602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Skupina 35"/>
          <p:cNvGrpSpPr>
            <a:grpSpLocks/>
          </p:cNvGrpSpPr>
          <p:nvPr/>
        </p:nvGrpSpPr>
        <p:grpSpPr bwMode="auto">
          <a:xfrm>
            <a:off x="2339975" y="5626100"/>
            <a:ext cx="215900" cy="215900"/>
            <a:chOff x="2339913" y="2312926"/>
            <a:chExt cx="216024" cy="216024"/>
          </a:xfrm>
        </p:grpSpPr>
        <p:cxnSp>
          <p:nvCxnSpPr>
            <p:cNvPr id="39" name="Přímá spojovací čára 38"/>
            <p:cNvCxnSpPr/>
            <p:nvPr/>
          </p:nvCxnSpPr>
          <p:spPr>
            <a:xfrm>
              <a:off x="2447925" y="2312926"/>
              <a:ext cx="0" cy="21602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Přímá spojovací čára 40"/>
            <p:cNvCxnSpPr/>
            <p:nvPr/>
          </p:nvCxnSpPr>
          <p:spPr>
            <a:xfrm rot="5400000">
              <a:off x="2447925" y="2312926"/>
              <a:ext cx="0" cy="21602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4" name="Přímá spojovací čára 43"/>
          <p:cNvCxnSpPr>
            <a:endCxn id="25" idx="1"/>
          </p:cNvCxnSpPr>
          <p:nvPr/>
        </p:nvCxnSpPr>
        <p:spPr>
          <a:xfrm flipH="1" flipV="1">
            <a:off x="1774825" y="1758950"/>
            <a:ext cx="673100" cy="661988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ovéPole 48"/>
          <p:cNvSpPr txBox="1">
            <a:spLocks noChangeArrowheads="1"/>
          </p:cNvSpPr>
          <p:nvPr/>
        </p:nvSpPr>
        <p:spPr bwMode="auto">
          <a:xfrm>
            <a:off x="2065338" y="1758950"/>
            <a:ext cx="304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400" b="1" i="1">
                <a:solidFill>
                  <a:srgbClr val="FF0000"/>
                </a:solidFill>
              </a:rPr>
              <a:t>r</a:t>
            </a:r>
          </a:p>
        </p:txBody>
      </p:sp>
      <p:cxnSp>
        <p:nvCxnSpPr>
          <p:cNvPr id="50" name="Přímá spojovací čára 49"/>
          <p:cNvCxnSpPr>
            <a:endCxn id="27" idx="3"/>
          </p:cNvCxnSpPr>
          <p:nvPr/>
        </p:nvCxnSpPr>
        <p:spPr>
          <a:xfrm flipH="1">
            <a:off x="1774825" y="5734050"/>
            <a:ext cx="673100" cy="661988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ovéPole 51"/>
          <p:cNvSpPr txBox="1">
            <a:spLocks noChangeArrowheads="1"/>
          </p:cNvSpPr>
          <p:nvPr/>
        </p:nvSpPr>
        <p:spPr bwMode="auto">
          <a:xfrm>
            <a:off x="2081213" y="5913438"/>
            <a:ext cx="304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400" b="1" i="1">
                <a:solidFill>
                  <a:srgbClr val="FF0000"/>
                </a:solidFill>
              </a:rPr>
              <a:t>r</a:t>
            </a:r>
          </a:p>
        </p:txBody>
      </p:sp>
      <p:cxnSp>
        <p:nvCxnSpPr>
          <p:cNvPr id="54" name="Přímá spojovací čára 53"/>
          <p:cNvCxnSpPr/>
          <p:nvPr/>
        </p:nvCxnSpPr>
        <p:spPr>
          <a:xfrm>
            <a:off x="4418013" y="3357563"/>
            <a:ext cx="0" cy="1439862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ovéPole 54"/>
          <p:cNvSpPr txBox="1">
            <a:spLocks noChangeArrowheads="1"/>
          </p:cNvSpPr>
          <p:nvPr/>
        </p:nvSpPr>
        <p:spPr bwMode="auto">
          <a:xfrm>
            <a:off x="4418013" y="3870325"/>
            <a:ext cx="355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400" b="1" i="1">
                <a:solidFill>
                  <a:srgbClr val="00B050"/>
                </a:solidFill>
              </a:rPr>
              <a:t>v</a:t>
            </a:r>
          </a:p>
        </p:txBody>
      </p:sp>
      <p:sp>
        <p:nvSpPr>
          <p:cNvPr id="59" name="TextovéPole 58"/>
          <p:cNvSpPr txBox="1"/>
          <p:nvPr/>
        </p:nvSpPr>
        <p:spPr>
          <a:xfrm>
            <a:off x="2657475" y="2128838"/>
            <a:ext cx="625475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3200" b="1" dirty="0" err="1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S</a:t>
            </a:r>
            <a:r>
              <a:rPr lang="cs-CZ" sz="3200" b="1" baseline="-25000" dirty="0" err="1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p</a:t>
            </a:r>
            <a:endParaRPr lang="cs-CZ" sz="3200" b="1" baseline="-25000" dirty="0">
              <a:solidFill>
                <a:schemeClr val="accent6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60" name="TextovéPole 59"/>
          <p:cNvSpPr txBox="1"/>
          <p:nvPr/>
        </p:nvSpPr>
        <p:spPr>
          <a:xfrm>
            <a:off x="2657475" y="5441950"/>
            <a:ext cx="625475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3200" b="1" dirty="0" err="1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S</a:t>
            </a:r>
            <a:r>
              <a:rPr lang="cs-CZ" sz="3200" b="1" baseline="-25000" dirty="0" err="1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p</a:t>
            </a:r>
            <a:endParaRPr lang="cs-CZ" sz="3200" b="1" baseline="-25000" dirty="0">
              <a:solidFill>
                <a:schemeClr val="accent6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61" name="TextovéPole 60"/>
          <p:cNvSpPr txBox="1"/>
          <p:nvPr/>
        </p:nvSpPr>
        <p:spPr>
          <a:xfrm>
            <a:off x="2035175" y="3746500"/>
            <a:ext cx="700088" cy="5857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3200" b="1" dirty="0" err="1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S</a:t>
            </a:r>
            <a:r>
              <a:rPr lang="cs-CZ" sz="3200" b="1" baseline="-25000" dirty="0" err="1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pl</a:t>
            </a:r>
            <a:endParaRPr lang="cs-CZ" sz="3200" b="1" baseline="-25000" dirty="0">
              <a:solidFill>
                <a:schemeClr val="accent6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29" name="TextovéPole 28"/>
          <p:cNvSpPr txBox="1">
            <a:spLocks noChangeArrowheads="1"/>
          </p:cNvSpPr>
          <p:nvPr/>
        </p:nvSpPr>
        <p:spPr bwMode="auto">
          <a:xfrm>
            <a:off x="2033588" y="4305300"/>
            <a:ext cx="1604927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400" b="1" i="1" dirty="0" smtClean="0">
                <a:solidFill>
                  <a:srgbClr val="7030A0"/>
                </a:solidFill>
              </a:rPr>
              <a:t>Op = 2 </a:t>
            </a:r>
            <a:r>
              <a:rPr lang="cs-CZ" altLang="cs-CZ" sz="2600" b="1" i="1" dirty="0">
                <a:solidFill>
                  <a:srgbClr val="7030A0"/>
                </a:solidFill>
                <a:sym typeface="Symbol" panose="05050102010706020507" pitchFamily="18" charset="2"/>
              </a:rPr>
              <a:t></a:t>
            </a:r>
            <a:r>
              <a:rPr lang="cs-CZ" altLang="cs-CZ" sz="2400" b="1" i="1" dirty="0">
                <a:solidFill>
                  <a:srgbClr val="7030A0"/>
                </a:solidFill>
                <a:sym typeface="Symbol" panose="05050102010706020507" pitchFamily="18" charset="2"/>
              </a:rPr>
              <a:t> r</a:t>
            </a:r>
            <a:endParaRPr lang="cs-CZ" altLang="cs-CZ" sz="2400" b="1" i="1" dirty="0">
              <a:solidFill>
                <a:srgbClr val="7030A0"/>
              </a:solidFill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Rovnice" r:id="rId3" imgW="914400" imgH="215640" progId="Equation.3">
                  <p:embed/>
                </p:oleObj>
              </mc:Choice>
              <mc:Fallback>
                <p:oleObj name="Rovnice" r:id="rId3" imgW="9144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1050"/>
                        <a:ext cx="9144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TextovéPole 33"/>
          <p:cNvSpPr txBox="1"/>
          <p:nvPr/>
        </p:nvSpPr>
        <p:spPr>
          <a:xfrm>
            <a:off x="5003800" y="2005013"/>
            <a:ext cx="2176463" cy="76993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noFill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4000" b="1" i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S</a:t>
            </a:r>
            <a:r>
              <a:rPr lang="cs-CZ" sz="4000" b="1" i="1" baseline="-25000" dirty="0" err="1">
                <a:solidFill>
                  <a:srgbClr val="FF0000"/>
                </a:solidFill>
                <a:latin typeface="Arial" charset="0"/>
                <a:cs typeface="Arial" charset="0"/>
              </a:rPr>
              <a:t>p</a:t>
            </a:r>
            <a:r>
              <a:rPr lang="cs-CZ" sz="4000" b="1" i="1" dirty="0">
                <a:solidFill>
                  <a:srgbClr val="FF0000"/>
                </a:solidFill>
                <a:latin typeface="Arial" charset="0"/>
                <a:cs typeface="Arial" charset="0"/>
              </a:rPr>
              <a:t> = </a:t>
            </a:r>
            <a:r>
              <a:rPr lang="cs-CZ" sz="4400" b="1" i="1" dirty="0">
                <a:solidFill>
                  <a:srgbClr val="FF0000"/>
                </a:solidFill>
                <a:latin typeface="Arial" charset="0"/>
                <a:cs typeface="Arial" charset="0"/>
                <a:sym typeface="Symbol"/>
              </a:rPr>
              <a:t> </a:t>
            </a:r>
            <a:r>
              <a:rPr lang="cs-CZ" sz="4000" b="1" i="1" dirty="0">
                <a:solidFill>
                  <a:srgbClr val="FF0000"/>
                </a:solidFill>
                <a:latin typeface="Arial" charset="0"/>
                <a:cs typeface="Arial" charset="0"/>
                <a:sym typeface="Symbol"/>
              </a:rPr>
              <a:t>r</a:t>
            </a:r>
            <a:r>
              <a:rPr lang="cs-CZ" sz="4000" b="1" i="1" baseline="30000" dirty="0">
                <a:solidFill>
                  <a:srgbClr val="FF0000"/>
                </a:solidFill>
                <a:latin typeface="Arial" charset="0"/>
                <a:cs typeface="Arial" charset="0"/>
                <a:sym typeface="Symbol"/>
              </a:rPr>
              <a:t>2</a:t>
            </a:r>
            <a:endParaRPr lang="cs-CZ" sz="4000" b="1" i="1" baseline="30000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35" name="TextovéPole 34"/>
          <p:cNvSpPr txBox="1">
            <a:spLocks noChangeArrowheads="1"/>
          </p:cNvSpPr>
          <p:nvPr/>
        </p:nvSpPr>
        <p:spPr bwMode="auto">
          <a:xfrm>
            <a:off x="5003800" y="3746500"/>
            <a:ext cx="2751138" cy="76993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4000" b="1" i="1">
                <a:solidFill>
                  <a:srgbClr val="FF0000"/>
                </a:solidFill>
              </a:rPr>
              <a:t>S</a:t>
            </a:r>
            <a:r>
              <a:rPr lang="cs-CZ" altLang="cs-CZ" sz="4000" b="1" i="1" baseline="-25000">
                <a:solidFill>
                  <a:srgbClr val="FF0000"/>
                </a:solidFill>
              </a:rPr>
              <a:t>pl</a:t>
            </a:r>
            <a:r>
              <a:rPr lang="cs-CZ" altLang="cs-CZ" sz="4000" b="1" i="1">
                <a:solidFill>
                  <a:srgbClr val="FF0000"/>
                </a:solidFill>
              </a:rPr>
              <a:t> = 2</a:t>
            </a:r>
            <a:r>
              <a:rPr lang="cs-CZ" altLang="cs-CZ" sz="4400" b="1" i="1">
                <a:solidFill>
                  <a:srgbClr val="FF0000"/>
                </a:solidFill>
                <a:sym typeface="Symbol" panose="05050102010706020507" pitchFamily="18" charset="2"/>
              </a:rPr>
              <a:t></a:t>
            </a:r>
            <a:r>
              <a:rPr lang="cs-CZ" altLang="cs-CZ" sz="4000" b="1" i="1">
                <a:solidFill>
                  <a:srgbClr val="FF0000"/>
                </a:solidFill>
                <a:sym typeface="Symbol" panose="05050102010706020507" pitchFamily="18" charset="2"/>
              </a:rPr>
              <a:t> r.v</a:t>
            </a:r>
            <a:endParaRPr lang="cs-CZ" altLang="cs-CZ" sz="4000" b="1" i="1" baseline="300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4211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3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7" grpId="0" animBg="1"/>
      <p:bldP spid="23" grpId="0"/>
      <p:bldP spid="25" grpId="0" animBg="1"/>
      <p:bldP spid="49" grpId="0"/>
      <p:bldP spid="52" grpId="0"/>
      <p:bldP spid="55" grpId="0"/>
      <p:bldP spid="59" grpId="0"/>
      <p:bldP spid="60" grpId="0"/>
      <p:bldP spid="61" grpId="0"/>
      <p:bldP spid="29" grpId="0"/>
      <p:bldP spid="34" grpId="0" animBg="1"/>
      <p:bldP spid="3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323031"/>
            <a:ext cx="7920880" cy="830997"/>
          </a:xfrm>
          <a:prstGeom prst="rect">
            <a:avLst/>
          </a:prstGeom>
          <a:solidFill>
            <a:srgbClr val="FF7C80"/>
          </a:solidFill>
        </p:spPr>
        <p:txBody>
          <a:bodyPr wrap="square" rtlCol="0">
            <a:spAutoFit/>
          </a:bodyPr>
          <a:lstStyle/>
          <a:p>
            <a:r>
              <a:rPr lang="cs-CZ" sz="2400" i="1" dirty="0" smtClean="0">
                <a:solidFill>
                  <a:schemeClr val="bg1"/>
                </a:solidFill>
              </a:rPr>
              <a:t>1) Vypočítej </a:t>
            </a:r>
            <a:r>
              <a:rPr lang="cs-CZ" sz="2400" i="1" dirty="0" smtClean="0">
                <a:solidFill>
                  <a:schemeClr val="bg1"/>
                </a:solidFill>
              </a:rPr>
              <a:t>obsah pláště válce, který má výšku 18 cm a poloměr podstavy 5 cm.</a:t>
            </a:r>
            <a:endParaRPr lang="cs-CZ" sz="2400" i="1" dirty="0">
              <a:solidFill>
                <a:schemeClr val="bg1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899592" y="2420888"/>
            <a:ext cx="2808312" cy="14184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vál 4"/>
          <p:cNvSpPr/>
          <p:nvPr/>
        </p:nvSpPr>
        <p:spPr>
          <a:xfrm>
            <a:off x="1878151" y="1506488"/>
            <a:ext cx="914400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 5"/>
          <p:cNvSpPr/>
          <p:nvPr/>
        </p:nvSpPr>
        <p:spPr>
          <a:xfrm>
            <a:off x="1919714" y="3839344"/>
            <a:ext cx="914400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8" name="Přímá spojnice 7"/>
          <p:cNvCxnSpPr>
            <a:endCxn id="5" idx="6"/>
          </p:cNvCxnSpPr>
          <p:nvPr/>
        </p:nvCxnSpPr>
        <p:spPr>
          <a:xfrm>
            <a:off x="2335351" y="1963688"/>
            <a:ext cx="457200" cy="0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2834114" y="1772816"/>
            <a:ext cx="1377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 smtClean="0">
                <a:solidFill>
                  <a:srgbClr val="FF0000"/>
                </a:solidFill>
              </a:rPr>
              <a:t>r=5cm</a:t>
            </a:r>
            <a:endParaRPr lang="cs-CZ" i="1" dirty="0">
              <a:solidFill>
                <a:srgbClr val="FF0000"/>
              </a:solidFill>
            </a:endParaRPr>
          </a:p>
        </p:txBody>
      </p:sp>
      <p:cxnSp>
        <p:nvCxnSpPr>
          <p:cNvPr id="11" name="Přímá spojnice 10"/>
          <p:cNvCxnSpPr/>
          <p:nvPr/>
        </p:nvCxnSpPr>
        <p:spPr>
          <a:xfrm>
            <a:off x="3523037" y="2420888"/>
            <a:ext cx="0" cy="1418456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3851920" y="299695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 smtClean="0">
                <a:solidFill>
                  <a:srgbClr val="FF0000"/>
                </a:solidFill>
              </a:rPr>
              <a:t>v=18cm</a:t>
            </a:r>
            <a:endParaRPr lang="cs-CZ" i="1" dirty="0">
              <a:solidFill>
                <a:srgbClr val="FF0000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5292080" y="2466822"/>
            <a:ext cx="2592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i="1" dirty="0" err="1" smtClean="0">
                <a:solidFill>
                  <a:srgbClr val="CC66FF"/>
                </a:solidFill>
              </a:rPr>
              <a:t>Spl</a:t>
            </a:r>
            <a:r>
              <a:rPr lang="cs-CZ" sz="2400" i="1" dirty="0" smtClean="0">
                <a:solidFill>
                  <a:srgbClr val="CC66FF"/>
                </a:solidFill>
              </a:rPr>
              <a:t> = 2</a:t>
            </a:r>
            <a:r>
              <a:rPr lang="el-GR" sz="2400" i="1" dirty="0" smtClean="0">
                <a:solidFill>
                  <a:srgbClr val="CC66FF"/>
                </a:solidFill>
              </a:rPr>
              <a:t>π</a:t>
            </a:r>
            <a:r>
              <a:rPr lang="cs-CZ" sz="2400" i="1" dirty="0" err="1" smtClean="0">
                <a:solidFill>
                  <a:srgbClr val="CC66FF"/>
                </a:solidFill>
              </a:rPr>
              <a:t>rv</a:t>
            </a:r>
            <a:endParaRPr lang="cs-CZ" sz="2400" i="1" dirty="0" smtClean="0">
              <a:solidFill>
                <a:srgbClr val="CC66FF"/>
              </a:solidFill>
            </a:endParaRPr>
          </a:p>
          <a:p>
            <a:r>
              <a:rPr lang="cs-CZ" sz="2400" i="1" dirty="0" err="1" smtClean="0">
                <a:solidFill>
                  <a:srgbClr val="CC66FF"/>
                </a:solidFill>
              </a:rPr>
              <a:t>Spl</a:t>
            </a:r>
            <a:r>
              <a:rPr lang="cs-CZ" sz="2400" i="1" dirty="0" smtClean="0">
                <a:solidFill>
                  <a:srgbClr val="CC66FF"/>
                </a:solidFill>
              </a:rPr>
              <a:t> = 2.3,14.5.18</a:t>
            </a:r>
          </a:p>
          <a:p>
            <a:r>
              <a:rPr lang="cs-CZ" sz="2400" i="1" dirty="0" err="1" smtClean="0">
                <a:solidFill>
                  <a:srgbClr val="CC66FF"/>
                </a:solidFill>
              </a:rPr>
              <a:t>Spl</a:t>
            </a:r>
            <a:r>
              <a:rPr lang="cs-CZ" sz="2400" i="1" dirty="0" smtClean="0">
                <a:solidFill>
                  <a:srgbClr val="CC66FF"/>
                </a:solidFill>
              </a:rPr>
              <a:t> = </a:t>
            </a:r>
            <a:r>
              <a:rPr lang="cs-CZ" sz="2400" b="1" i="1" dirty="0" smtClean="0">
                <a:solidFill>
                  <a:srgbClr val="FF0000"/>
                </a:solidFill>
              </a:rPr>
              <a:t>562,2 cm²</a:t>
            </a:r>
            <a:endParaRPr lang="cs-CZ" sz="2400" b="1" i="1" dirty="0">
              <a:solidFill>
                <a:srgbClr val="FF0000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899592" y="5106982"/>
            <a:ext cx="5184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i="1" dirty="0" smtClean="0">
                <a:solidFill>
                  <a:srgbClr val="FF0000"/>
                </a:solidFill>
              </a:rPr>
              <a:t>Obsah pláště válce je 562,2 cm².</a:t>
            </a:r>
            <a:endParaRPr lang="cs-CZ" sz="24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2352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971600" y="764704"/>
            <a:ext cx="69847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2. Vypočítej obsah pláště válce, který má výšku 30 mm a průměr 50 cm.</a:t>
            </a:r>
          </a:p>
          <a:p>
            <a:endParaRPr lang="cs-CZ" sz="32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611560" y="2204864"/>
            <a:ext cx="48965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d = 50 cm		r = 25 cm </a:t>
            </a:r>
          </a:p>
          <a:p>
            <a:r>
              <a:rPr lang="cs-CZ" sz="3200" dirty="0" smtClean="0"/>
              <a:t>v = 30 mm</a:t>
            </a:r>
            <a:endParaRPr lang="cs-CZ" sz="32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4427984" y="3112819"/>
            <a:ext cx="3960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rgbClr val="FF3300"/>
                </a:solidFill>
              </a:rPr>
              <a:t>POZOR NA JEDNOTKY</a:t>
            </a:r>
            <a:endParaRPr lang="cs-CZ" sz="3200" dirty="0">
              <a:solidFill>
                <a:srgbClr val="FF33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555776" y="2672652"/>
            <a:ext cx="3456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= 3cm</a:t>
            </a:r>
            <a:endParaRPr lang="cs-CZ" sz="32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611560" y="3328248"/>
            <a:ext cx="58326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S = ? cm</a:t>
            </a:r>
            <a:r>
              <a:rPr lang="cs-CZ" sz="3200" baseline="30000" dirty="0"/>
              <a:t>2</a:t>
            </a:r>
            <a:endParaRPr lang="cs-CZ" sz="32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755576" y="4149080"/>
            <a:ext cx="44644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err="1" smtClean="0"/>
              <a:t>S</a:t>
            </a:r>
            <a:r>
              <a:rPr lang="cs-CZ" sz="3200" baseline="-25000" dirty="0" err="1" smtClean="0"/>
              <a:t>pl</a:t>
            </a:r>
            <a:r>
              <a:rPr lang="cs-CZ" sz="3200" dirty="0" smtClean="0"/>
              <a:t>= 2</a:t>
            </a:r>
            <a:r>
              <a:rPr lang="el-GR" sz="3200" dirty="0" smtClean="0"/>
              <a:t> π</a:t>
            </a:r>
            <a:r>
              <a:rPr lang="cs-CZ" sz="3200" dirty="0" err="1" smtClean="0"/>
              <a:t>r.v</a:t>
            </a:r>
            <a:endParaRPr lang="cs-CZ" sz="3200" dirty="0" smtClean="0"/>
          </a:p>
          <a:p>
            <a:r>
              <a:rPr lang="cs-CZ" sz="3200" dirty="0" err="1" smtClean="0"/>
              <a:t>S</a:t>
            </a:r>
            <a:r>
              <a:rPr lang="cs-CZ" sz="3200" baseline="-25000" dirty="0" err="1" smtClean="0"/>
              <a:t>pl</a:t>
            </a:r>
            <a:r>
              <a:rPr lang="cs-CZ" sz="3200" dirty="0" smtClean="0"/>
              <a:t>= 2.3,14.25.3</a:t>
            </a:r>
          </a:p>
          <a:p>
            <a:r>
              <a:rPr lang="cs-CZ" sz="3200" dirty="0" err="1" smtClean="0"/>
              <a:t>S</a:t>
            </a:r>
            <a:r>
              <a:rPr lang="cs-CZ" sz="3200" baseline="-25000" dirty="0" err="1" smtClean="0"/>
              <a:t>pl</a:t>
            </a:r>
            <a:r>
              <a:rPr lang="cs-CZ" sz="3200" dirty="0" smtClean="0"/>
              <a:t>= 471 cm</a:t>
            </a:r>
            <a:r>
              <a:rPr lang="cs-CZ" sz="3200" baseline="30000" dirty="0" smtClean="0"/>
              <a:t>2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412117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accent2"/>
                </a:solidFill>
              </a:rPr>
              <a:t>Povrch válce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7" name="Zástupný symbol pro obsah 4"/>
          <p:cNvSpPr>
            <a:spLocks noGrp="1"/>
          </p:cNvSpPr>
          <p:nvPr>
            <p:ph sz="half" idx="4294967295"/>
          </p:nvPr>
        </p:nvSpPr>
        <p:spPr>
          <a:xfrm>
            <a:off x="5061396" y="2047741"/>
            <a:ext cx="3305363" cy="4157178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/>
            <a:r>
              <a:rPr lang="cs-CZ" sz="2600" dirty="0" smtClean="0"/>
              <a:t>S </a:t>
            </a:r>
            <a:r>
              <a:rPr lang="cs-CZ" sz="2600" dirty="0"/>
              <a:t>= </a:t>
            </a:r>
            <a:r>
              <a:rPr lang="cs-CZ" sz="2600" dirty="0" smtClean="0"/>
              <a:t>2</a:t>
            </a:r>
            <a:r>
              <a:rPr lang="cs-CZ" sz="2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∙</a:t>
            </a:r>
            <a:r>
              <a:rPr lang="cs-CZ" sz="2600" dirty="0" smtClean="0"/>
              <a:t>S</a:t>
            </a:r>
            <a:r>
              <a:rPr lang="cs-CZ" sz="2600" baseline="-25000" dirty="0" smtClean="0"/>
              <a:t>p</a:t>
            </a:r>
            <a:r>
              <a:rPr lang="cs-CZ" sz="2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+ </a:t>
            </a:r>
            <a:r>
              <a:rPr lang="cs-CZ" sz="2600" dirty="0" err="1" smtClean="0"/>
              <a:t>S</a:t>
            </a:r>
            <a:r>
              <a:rPr lang="cs-CZ" sz="2600" baseline="-25000" dirty="0" err="1" smtClean="0"/>
              <a:t>pl</a:t>
            </a:r>
            <a:endParaRPr lang="cs-CZ" sz="2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cs-CZ" sz="26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cs-CZ" sz="2600" b="1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cs-CZ" sz="2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cs-CZ" sz="2600" dirty="0" smtClean="0"/>
          </a:p>
          <a:p>
            <a:endParaRPr lang="cs-CZ" sz="23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cs-CZ" sz="23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 – poloměr podstavy</a:t>
            </a:r>
          </a:p>
          <a:p>
            <a:r>
              <a:rPr lang="cs-CZ" sz="23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 – výška válce</a:t>
            </a:r>
          </a:p>
          <a:p>
            <a:r>
              <a:rPr lang="cs-CZ" sz="2300" dirty="0" err="1"/>
              <a:t>S</a:t>
            </a:r>
            <a:r>
              <a:rPr lang="cs-CZ" sz="2300" baseline="-25000" dirty="0" err="1"/>
              <a:t>p</a:t>
            </a:r>
            <a:r>
              <a:rPr lang="cs-CZ" sz="2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– obsah podstavy</a:t>
            </a:r>
          </a:p>
          <a:p>
            <a:r>
              <a:rPr lang="cs-CZ" sz="2300" dirty="0" err="1" smtClean="0"/>
              <a:t>S</a:t>
            </a:r>
            <a:r>
              <a:rPr lang="cs-CZ" sz="2300" baseline="-25000" dirty="0" err="1" smtClean="0"/>
              <a:t>pl</a:t>
            </a:r>
            <a:r>
              <a:rPr lang="cs-CZ" sz="23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cs-CZ" sz="2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– obsah </a:t>
            </a:r>
            <a:r>
              <a:rPr lang="cs-CZ" sz="23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pláště</a:t>
            </a:r>
            <a:endParaRPr lang="cs-CZ" sz="23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cs-CZ" sz="23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cs-CZ" sz="2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cs-CZ" sz="26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5606497" y="2562897"/>
            <a:ext cx="2635982" cy="4924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cs-CZ" sz="2600" b="1" dirty="0">
                <a:solidFill>
                  <a:schemeClr val="accent2"/>
                </a:solidFill>
              </a:rPr>
              <a:t>S = 2</a:t>
            </a:r>
            <a:r>
              <a:rPr lang="el-GR" sz="2600" b="1" dirty="0">
                <a:solidFill>
                  <a:schemeClr val="accent2"/>
                </a:solidFill>
              </a:rPr>
              <a:t>π</a:t>
            </a:r>
            <a:r>
              <a:rPr lang="cs-CZ" sz="2600" b="1" dirty="0">
                <a:solidFill>
                  <a:schemeClr val="accent2"/>
                </a:solidFill>
              </a:rPr>
              <a:t>r</a:t>
            </a:r>
            <a:r>
              <a:rPr lang="cs-CZ" sz="2600" b="1" baseline="30000" dirty="0">
                <a:solidFill>
                  <a:schemeClr val="accent2"/>
                </a:solidFill>
              </a:rPr>
              <a:t>2</a:t>
            </a:r>
            <a:r>
              <a:rPr lang="cs-CZ" sz="2600" b="1" dirty="0">
                <a:solidFill>
                  <a:schemeClr val="accent2"/>
                </a:solidFill>
              </a:rPr>
              <a:t> + 2</a:t>
            </a:r>
            <a:r>
              <a:rPr lang="el-GR" sz="2600" b="1" dirty="0">
                <a:solidFill>
                  <a:schemeClr val="accent2"/>
                </a:solidFill>
              </a:rPr>
              <a:t>π</a:t>
            </a:r>
            <a:r>
              <a:rPr lang="cs-CZ" sz="2600" b="1" dirty="0" err="1">
                <a:solidFill>
                  <a:schemeClr val="accent2"/>
                </a:solidFill>
              </a:rPr>
              <a:t>rv</a:t>
            </a:r>
            <a:endParaRPr lang="cs-CZ" sz="2600" b="1" dirty="0">
              <a:solidFill>
                <a:schemeClr val="accent2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5606497" y="3280059"/>
            <a:ext cx="2635982" cy="4924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cs-CZ" sz="2600" b="1" dirty="0">
                <a:solidFill>
                  <a:schemeClr val="accent2"/>
                </a:solidFill>
              </a:rPr>
              <a:t>S = 2</a:t>
            </a:r>
            <a:r>
              <a:rPr lang="el-GR" sz="2600" b="1" dirty="0">
                <a:solidFill>
                  <a:schemeClr val="accent2"/>
                </a:solidFill>
              </a:rPr>
              <a:t>π</a:t>
            </a:r>
            <a:r>
              <a:rPr lang="cs-CZ" sz="2600" b="1" dirty="0" smtClean="0">
                <a:solidFill>
                  <a:schemeClr val="accent2"/>
                </a:solidFill>
              </a:rPr>
              <a:t>r(r + v)</a:t>
            </a:r>
            <a:endParaRPr lang="cs-CZ" sz="2600" b="1" dirty="0">
              <a:solidFill>
                <a:schemeClr val="accent2"/>
              </a:solidFill>
            </a:endParaRPr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917" y="3656592"/>
            <a:ext cx="2970727" cy="2548327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254"/>
          <a:stretch/>
        </p:blipFill>
        <p:spPr>
          <a:xfrm>
            <a:off x="3155324" y="2134557"/>
            <a:ext cx="1310262" cy="1637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73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4294967295"/>
          </p:nvPr>
        </p:nvSpPr>
        <p:spPr>
          <a:xfrm>
            <a:off x="251521" y="404665"/>
            <a:ext cx="8640959" cy="6048524"/>
          </a:xfrm>
        </p:spPr>
        <p:txBody>
          <a:bodyPr/>
          <a:lstStyle/>
          <a:p>
            <a:pPr marL="0" indent="0">
              <a:buNone/>
            </a:pPr>
            <a:r>
              <a:rPr lang="cs-CZ" sz="3200" b="1" dirty="0" smtClean="0"/>
              <a:t>Opakování:</a:t>
            </a:r>
          </a:p>
          <a:p>
            <a:pPr marL="0" indent="0">
              <a:buNone/>
            </a:pPr>
            <a:endParaRPr lang="cs-CZ" sz="3200" b="1" dirty="0"/>
          </a:p>
          <a:p>
            <a:pPr marL="0" indent="0">
              <a:buNone/>
            </a:pPr>
            <a:r>
              <a:rPr lang="cs-CZ" sz="3200" b="1" dirty="0" smtClean="0"/>
              <a:t>                                             </a:t>
            </a:r>
            <a:r>
              <a:rPr lang="cs-CZ" sz="3200" b="1" dirty="0" smtClean="0">
                <a:solidFill>
                  <a:srgbClr val="000099"/>
                </a:solidFill>
              </a:rPr>
              <a:t>S = 2Sp + </a:t>
            </a:r>
            <a:r>
              <a:rPr lang="cs-CZ" sz="3200" b="1" dirty="0" err="1" smtClean="0">
                <a:solidFill>
                  <a:srgbClr val="000099"/>
                </a:solidFill>
              </a:rPr>
              <a:t>Spl</a:t>
            </a:r>
            <a:endParaRPr lang="cs-CZ" sz="3200" b="1" dirty="0" smtClean="0">
              <a:solidFill>
                <a:srgbClr val="000099"/>
              </a:solidFill>
            </a:endParaRPr>
          </a:p>
          <a:p>
            <a:pPr marL="0" indent="0">
              <a:buNone/>
            </a:pPr>
            <a:r>
              <a:rPr lang="cs-CZ" sz="3200" b="1" dirty="0"/>
              <a:t> </a:t>
            </a:r>
            <a:r>
              <a:rPr lang="cs-CZ" sz="3200" b="1" dirty="0" smtClean="0"/>
              <a:t>                                            </a:t>
            </a:r>
            <a:r>
              <a:rPr lang="cs-CZ" sz="3200" b="1" dirty="0" smtClean="0">
                <a:solidFill>
                  <a:srgbClr val="000099"/>
                </a:solidFill>
              </a:rPr>
              <a:t>S = 2</a:t>
            </a:r>
            <a:r>
              <a:rPr lang="el-GR" sz="3200" b="1" dirty="0" smtClean="0">
                <a:solidFill>
                  <a:srgbClr val="000099"/>
                </a:solidFill>
              </a:rPr>
              <a:t>π</a:t>
            </a:r>
            <a:r>
              <a:rPr lang="cs-CZ" sz="3200" b="1" dirty="0" smtClean="0">
                <a:solidFill>
                  <a:srgbClr val="000099"/>
                </a:solidFill>
              </a:rPr>
              <a:t>r</a:t>
            </a:r>
            <a:r>
              <a:rPr lang="cs-CZ" sz="3200" b="1" dirty="0" smtClean="0">
                <a:solidFill>
                  <a:srgbClr val="000099"/>
                </a:solidFill>
                <a:latin typeface="Candara"/>
              </a:rPr>
              <a:t>² + 2</a:t>
            </a:r>
            <a:r>
              <a:rPr lang="el-GR" sz="3200" b="1" dirty="0" smtClean="0">
                <a:solidFill>
                  <a:srgbClr val="000099"/>
                </a:solidFill>
                <a:latin typeface="Candara"/>
              </a:rPr>
              <a:t>π</a:t>
            </a:r>
            <a:r>
              <a:rPr lang="cs-CZ" sz="3200" b="1" dirty="0" err="1" smtClean="0">
                <a:solidFill>
                  <a:srgbClr val="000099"/>
                </a:solidFill>
                <a:latin typeface="Candara"/>
              </a:rPr>
              <a:t>rv</a:t>
            </a:r>
            <a:endParaRPr lang="cs-CZ" sz="3200" b="1" dirty="0" smtClean="0">
              <a:solidFill>
                <a:srgbClr val="000099"/>
              </a:solidFill>
              <a:latin typeface="Candara"/>
            </a:endParaRPr>
          </a:p>
          <a:p>
            <a:pPr marL="0" indent="0">
              <a:buNone/>
            </a:pPr>
            <a:r>
              <a:rPr lang="cs-CZ" sz="3200" b="1" dirty="0">
                <a:solidFill>
                  <a:srgbClr val="000099"/>
                </a:solidFill>
                <a:latin typeface="Candara"/>
              </a:rPr>
              <a:t> </a:t>
            </a:r>
            <a:r>
              <a:rPr lang="cs-CZ" sz="3200" b="1" dirty="0" smtClean="0">
                <a:solidFill>
                  <a:srgbClr val="000099"/>
                </a:solidFill>
                <a:latin typeface="Candara"/>
              </a:rPr>
              <a:t>                                            </a:t>
            </a:r>
            <a:r>
              <a:rPr lang="cs-CZ" sz="3200" b="1" u="sng" dirty="0" smtClean="0">
                <a:solidFill>
                  <a:srgbClr val="000099"/>
                </a:solidFill>
                <a:latin typeface="Candara"/>
              </a:rPr>
              <a:t>S = 2</a:t>
            </a:r>
            <a:r>
              <a:rPr lang="el-GR" sz="3200" b="1" u="sng" dirty="0" smtClean="0">
                <a:solidFill>
                  <a:srgbClr val="000099"/>
                </a:solidFill>
                <a:latin typeface="Candara"/>
              </a:rPr>
              <a:t>π</a:t>
            </a:r>
            <a:r>
              <a:rPr lang="cs-CZ" sz="3200" b="1" u="sng" dirty="0" smtClean="0">
                <a:solidFill>
                  <a:srgbClr val="000099"/>
                </a:solidFill>
                <a:latin typeface="Candara"/>
              </a:rPr>
              <a:t>r(r + v) </a:t>
            </a:r>
          </a:p>
          <a:p>
            <a:pPr marL="0" indent="0">
              <a:buNone/>
            </a:pPr>
            <a:endParaRPr lang="cs-CZ" sz="3200" b="1" u="sng" dirty="0">
              <a:solidFill>
                <a:srgbClr val="000099"/>
              </a:solidFill>
              <a:latin typeface="Candara"/>
            </a:endParaRPr>
          </a:p>
          <a:p>
            <a:pPr marL="0" indent="0">
              <a:buNone/>
            </a:pPr>
            <a:r>
              <a:rPr lang="cs-CZ" sz="3200" b="1" dirty="0" smtClean="0">
                <a:solidFill>
                  <a:srgbClr val="FF0000"/>
                </a:solidFill>
              </a:rPr>
              <a:t>Jednotky obsahu:</a:t>
            </a:r>
          </a:p>
          <a:p>
            <a:pPr marL="0" indent="0">
              <a:buNone/>
            </a:pPr>
            <a:r>
              <a:rPr lang="cs-CZ" sz="3200" b="1" dirty="0">
                <a:solidFill>
                  <a:srgbClr val="000099"/>
                </a:solidFill>
                <a:latin typeface="Candara"/>
              </a:rPr>
              <a:t> </a:t>
            </a:r>
            <a:r>
              <a:rPr lang="cs-CZ" sz="3200" b="1" dirty="0" smtClean="0">
                <a:solidFill>
                  <a:srgbClr val="000099"/>
                </a:solidFill>
                <a:latin typeface="Candara"/>
              </a:rPr>
              <a:t>km²       ha          a         m²        dm²        cm²        mm² </a:t>
            </a:r>
          </a:p>
          <a:p>
            <a:pPr marL="0" indent="0">
              <a:buNone/>
            </a:pPr>
            <a:r>
              <a:rPr lang="cs-CZ" sz="3200" b="1" dirty="0" smtClean="0">
                <a:solidFill>
                  <a:srgbClr val="FF0000"/>
                </a:solidFill>
                <a:latin typeface="Candara"/>
              </a:rPr>
              <a:t>      . 100       . 100   . 100    . 100      . 100       . 100</a:t>
            </a:r>
          </a:p>
        </p:txBody>
      </p:sp>
      <p:sp>
        <p:nvSpPr>
          <p:cNvPr id="3" name="Obdélník 2"/>
          <p:cNvSpPr/>
          <p:nvPr/>
        </p:nvSpPr>
        <p:spPr>
          <a:xfrm>
            <a:off x="467544" y="1988840"/>
            <a:ext cx="2880320" cy="1008112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vál 4"/>
          <p:cNvSpPr/>
          <p:nvPr/>
        </p:nvSpPr>
        <p:spPr>
          <a:xfrm>
            <a:off x="1115616" y="1052736"/>
            <a:ext cx="914400" cy="936104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/>
          </a:p>
        </p:txBody>
      </p:sp>
      <p:sp>
        <p:nvSpPr>
          <p:cNvPr id="6" name="Ovál 5"/>
          <p:cNvSpPr/>
          <p:nvPr/>
        </p:nvSpPr>
        <p:spPr>
          <a:xfrm>
            <a:off x="1115616" y="2996952"/>
            <a:ext cx="914400" cy="936104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2030016" y="2636912"/>
            <a:ext cx="1317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2</a:t>
            </a:r>
            <a:r>
              <a:rPr lang="el-GR" b="1" dirty="0" smtClean="0"/>
              <a:t>π</a:t>
            </a:r>
            <a:r>
              <a:rPr lang="cs-CZ" b="1" dirty="0" smtClean="0"/>
              <a:t>r</a:t>
            </a:r>
            <a:endParaRPr lang="cs-CZ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3059832" y="2348880"/>
            <a:ext cx="3287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v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/>
              <p:cNvSpPr txBox="1"/>
              <p:nvPr/>
            </p:nvSpPr>
            <p:spPr>
              <a:xfrm>
                <a:off x="1403648" y="3284984"/>
                <a:ext cx="6263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1" i="1" smtClean="0">
                          <a:latin typeface="Cambria Math"/>
                        </a:rPr>
                        <m:t>𝝅</m:t>
                      </m:r>
                      <m:r>
                        <a:rPr lang="cs-CZ" b="1" i="1" smtClean="0">
                          <a:latin typeface="Cambria Math"/>
                        </a:rPr>
                        <m:t>𝒓</m:t>
                      </m:r>
                      <m:r>
                        <a:rPr lang="cs-CZ" b="1" i="1" smtClean="0">
                          <a:latin typeface="Cambria Math"/>
                        </a:rPr>
                        <m:t>²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9" name="TextovéPol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648" y="3284984"/>
                <a:ext cx="626368" cy="369332"/>
              </a:xfrm>
              <a:prstGeom prst="rect">
                <a:avLst/>
              </a:prstGeom>
              <a:blipFill rotWithShape="1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ovéPole 9"/>
              <p:cNvSpPr txBox="1"/>
              <p:nvPr/>
            </p:nvSpPr>
            <p:spPr>
              <a:xfrm>
                <a:off x="1115616" y="1412776"/>
                <a:ext cx="64193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1" i="1">
                          <a:latin typeface="Cambria Math"/>
                        </a:rPr>
                        <m:t>𝝅</m:t>
                      </m:r>
                      <m:r>
                        <a:rPr lang="cs-CZ" b="1" i="1">
                          <a:latin typeface="Cambria Math"/>
                        </a:rPr>
                        <m:t>𝒓</m:t>
                      </m:r>
                      <m:r>
                        <a:rPr lang="cs-CZ" b="1" i="1">
                          <a:latin typeface="Cambria Math"/>
                        </a:rPr>
                        <m:t>²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10" name="TextovéPol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1412776"/>
                <a:ext cx="641931" cy="369332"/>
              </a:xfrm>
              <a:prstGeom prst="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Zahnutá šipka nahoru 10"/>
          <p:cNvSpPr/>
          <p:nvPr/>
        </p:nvSpPr>
        <p:spPr>
          <a:xfrm>
            <a:off x="755576" y="5013176"/>
            <a:ext cx="1152128" cy="21602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2" name="Zahnutá šipka nahoru 11"/>
          <p:cNvSpPr/>
          <p:nvPr/>
        </p:nvSpPr>
        <p:spPr>
          <a:xfrm>
            <a:off x="2030016" y="5013176"/>
            <a:ext cx="1029816" cy="21602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4" name="Zahnutá šipka nahoru 13"/>
          <p:cNvSpPr/>
          <p:nvPr/>
        </p:nvSpPr>
        <p:spPr>
          <a:xfrm>
            <a:off x="3224205" y="5013176"/>
            <a:ext cx="843739" cy="21602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6" name="Zahnutá šipka nahoru 15"/>
          <p:cNvSpPr/>
          <p:nvPr/>
        </p:nvSpPr>
        <p:spPr>
          <a:xfrm>
            <a:off x="4355976" y="5013176"/>
            <a:ext cx="864096" cy="21602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7" name="Zahnutá šipka nahoru 16"/>
          <p:cNvSpPr/>
          <p:nvPr/>
        </p:nvSpPr>
        <p:spPr>
          <a:xfrm>
            <a:off x="5652120" y="5013176"/>
            <a:ext cx="936104" cy="21602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9" name="Zahnutá šipka nahoru 18"/>
          <p:cNvSpPr/>
          <p:nvPr/>
        </p:nvSpPr>
        <p:spPr>
          <a:xfrm>
            <a:off x="7020272" y="5013176"/>
            <a:ext cx="936104" cy="21602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4746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lnění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Vlnění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1506</TotalTime>
  <Words>915</Words>
  <Application>Microsoft Office PowerPoint</Application>
  <PresentationFormat>Předvádění na obrazovce (4:3)</PresentationFormat>
  <Paragraphs>173</Paragraphs>
  <Slides>21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30" baseType="lpstr">
      <vt:lpstr>Arial</vt:lpstr>
      <vt:lpstr>Calibri</vt:lpstr>
      <vt:lpstr>Cambria Math</vt:lpstr>
      <vt:lpstr>Candara</vt:lpstr>
      <vt:lpstr>Georgia</vt:lpstr>
      <vt:lpstr>Symbol</vt:lpstr>
      <vt:lpstr>Wingdings</vt:lpstr>
      <vt:lpstr>Vlnění</vt:lpstr>
      <vt:lpstr>Editor rovnic 3.0</vt:lpstr>
      <vt:lpstr>Povrch válce</vt:lpstr>
      <vt:lpstr>Síť válce:</vt:lpstr>
      <vt:lpstr>Příklady</vt:lpstr>
      <vt:lpstr>Síť válce</vt:lpstr>
      <vt:lpstr>Výpočet Sp, Spl</vt:lpstr>
      <vt:lpstr>Prezentace aplikace PowerPoint</vt:lpstr>
      <vt:lpstr>Prezentace aplikace PowerPoint</vt:lpstr>
      <vt:lpstr>Povrch válce</vt:lpstr>
      <vt:lpstr>Prezentace aplikace PowerPoint</vt:lpstr>
      <vt:lpstr>Převeď:</vt:lpstr>
      <vt:lpstr>Řešení:</vt:lpstr>
      <vt:lpstr>Příklady</vt:lpstr>
      <vt:lpstr>Prezentace aplikace PowerPoint</vt:lpstr>
      <vt:lpstr>Příklad:</vt:lpstr>
      <vt:lpstr>Řešení: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Délka</dc:title>
  <dc:creator>alena.cechova</dc:creator>
  <cp:lastModifiedBy>Křepelová Alena</cp:lastModifiedBy>
  <cp:revision>232</cp:revision>
  <dcterms:created xsi:type="dcterms:W3CDTF">2013-01-16T20:09:48Z</dcterms:created>
  <dcterms:modified xsi:type="dcterms:W3CDTF">2020-04-01T16:28:47Z</dcterms:modified>
</cp:coreProperties>
</file>