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3"/>
  </p:notesMasterIdLst>
  <p:sldIdLst>
    <p:sldId id="265" r:id="rId2"/>
    <p:sldId id="269" r:id="rId3"/>
    <p:sldId id="271" r:id="rId4"/>
    <p:sldId id="274" r:id="rId5"/>
    <p:sldId id="275" r:id="rId6"/>
    <p:sldId id="272" r:id="rId7"/>
    <p:sldId id="277" r:id="rId8"/>
    <p:sldId id="276" r:id="rId9"/>
    <p:sldId id="267" r:id="rId10"/>
    <p:sldId id="268" r:id="rId11"/>
    <p:sldId id="261" r:id="rId12"/>
    <p:sldId id="278" r:id="rId13"/>
    <p:sldId id="279" r:id="rId14"/>
    <p:sldId id="264" r:id="rId15"/>
    <p:sldId id="257" r:id="rId16"/>
    <p:sldId id="280" r:id="rId17"/>
    <p:sldId id="281" r:id="rId18"/>
    <p:sldId id="282" r:id="rId19"/>
    <p:sldId id="283" r:id="rId20"/>
    <p:sldId id="284" r:id="rId21"/>
    <p:sldId id="28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C04FF-F2AD-4D03-B083-525C695CD0FE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EDA8B-DF92-454E-951C-CBC509FC4B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475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D918-CD15-4242-B967-2E143060AF6E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B181-1A66-4F58-AAB9-31A01D8A1054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DEC5-9769-4798-8ABD-F3282E47ECBC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AD510-F0BF-4689-86AE-2DEFE4D2E03D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BCC3-37EF-47A2-9DCD-C1F3070F554B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2ED4-E49B-4197-A5C8-C6034BF9843B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8C40-0442-48CD-BCBC-A6FFD49CAE23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130F-7189-476E-ABB4-FE55702C1C74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A588-3E70-4CE6-B5F0-5F460B0D6639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FDB3-ABC3-4E62-BC8E-BE63CF8068EF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F7F7-F546-4415-9639-FF06DF15991A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3596C06-1432-46DD-9AFC-183DBA1DDFB0}" type="datetime1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Autorem materiálu a všech jeho částí, není-li uvedeno jinak, je Mgr. Alena Čechová. Dostupné z Metodického portálu www.rvp.cz, ISSN: 1802-4785, financovaného z ESF a státního rozpočtu ČR. Provozuje Národní ústav pro vzdělávání, školské poradenské zařízení pro další vzdělávání pedagogických pracovníků (NÚV).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95C1553-5D48-48E8-9337-CA2D7FBD6D0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image" Target="../media/image21.png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19" Type="http://schemas.openxmlformats.org/officeDocument/2006/relationships/image" Target="../media/image38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image" Target="../media/image39.png"/><Relationship Id="rId16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4.png"/><Relationship Id="rId4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png"/><Relationship Id="rId5" Type="http://schemas.openxmlformats.org/officeDocument/2006/relationships/image" Target="../media/image11.wmf"/><Relationship Id="rId4" Type="http://schemas.openxmlformats.org/officeDocument/2006/relationships/image" Target="../media/image5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408712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cs-CZ" sz="6600" b="1" dirty="0" smtClean="0">
                <a:solidFill>
                  <a:schemeClr val="tx1"/>
                </a:solidFill>
              </a:rPr>
              <a:t>Povrch válce</a:t>
            </a:r>
            <a:endParaRPr lang="cs-CZ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09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rgbClr val="FF0000"/>
                </a:solidFill>
              </a:rPr>
              <a:t>Převeď: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7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             </a:t>
            </a:r>
          </a:p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           72 m</a:t>
            </a:r>
            <a:r>
              <a:rPr lang="cs-CZ" sz="2800" b="1" dirty="0" smtClean="0">
                <a:latin typeface="Candara"/>
              </a:rPr>
              <a:t>² =   dm²                       0,564 dm² = cm² </a:t>
            </a:r>
          </a:p>
          <a:p>
            <a:pPr marL="0" indent="0">
              <a:buNone/>
            </a:pPr>
            <a:r>
              <a:rPr lang="cs-CZ" sz="2800" b="1" dirty="0">
                <a:latin typeface="Candara"/>
              </a:rPr>
              <a:t> </a:t>
            </a:r>
            <a:r>
              <a:rPr lang="cs-CZ" sz="2800" b="1" dirty="0" smtClean="0">
                <a:latin typeface="Candara"/>
              </a:rPr>
              <a:t>           132 cm² =   dm²                        4m² 5 dm²=  m² </a:t>
            </a:r>
          </a:p>
          <a:p>
            <a:pPr marL="0" indent="0">
              <a:buNone/>
            </a:pPr>
            <a:r>
              <a:rPr lang="cs-CZ" sz="2800" b="1" dirty="0">
                <a:latin typeface="Candara"/>
              </a:rPr>
              <a:t> </a:t>
            </a:r>
            <a:r>
              <a:rPr lang="cs-CZ" sz="2800" b="1" dirty="0" smtClean="0">
                <a:latin typeface="Candara"/>
              </a:rPr>
              <a:t>           0, 147m²=  cm²                                 6 ha   =  a </a:t>
            </a:r>
          </a:p>
          <a:p>
            <a:pPr marL="0" indent="0">
              <a:buNone/>
            </a:pPr>
            <a:r>
              <a:rPr lang="cs-CZ" sz="2800" b="1" dirty="0">
                <a:latin typeface="Candara"/>
              </a:rPr>
              <a:t> </a:t>
            </a:r>
            <a:r>
              <a:rPr lang="cs-CZ" sz="2800" b="1" dirty="0" smtClean="0">
                <a:latin typeface="Candara"/>
              </a:rPr>
              <a:t>              456 a  =   ha                          257,4  m²   =  a </a:t>
            </a:r>
          </a:p>
          <a:p>
            <a:pPr marL="0" indent="0">
              <a:buNone/>
            </a:pPr>
            <a:r>
              <a:rPr lang="cs-CZ" sz="2800" b="1" dirty="0">
                <a:latin typeface="Candara"/>
              </a:rPr>
              <a:t> </a:t>
            </a:r>
            <a:r>
              <a:rPr lang="cs-CZ" sz="2800" b="1" dirty="0" smtClean="0">
                <a:latin typeface="Candara"/>
              </a:rPr>
              <a:t>                9  m² =   ha                               123 cm² =  m²</a:t>
            </a:r>
          </a:p>
          <a:p>
            <a:pPr marL="0" indent="0">
              <a:buNone/>
            </a:pPr>
            <a:r>
              <a:rPr lang="cs-CZ" sz="2800" b="1" dirty="0">
                <a:latin typeface="Candara"/>
              </a:rPr>
              <a:t> </a:t>
            </a:r>
            <a:r>
              <a:rPr lang="cs-CZ" sz="2800" b="1" dirty="0" smtClean="0">
                <a:latin typeface="Candara"/>
              </a:rPr>
              <a:t>        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57689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51520" y="1628800"/>
            <a:ext cx="8640959" cy="449736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                </a:t>
            </a:r>
          </a:p>
          <a:p>
            <a:pPr marL="0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                72 </a:t>
            </a:r>
            <a:r>
              <a:rPr lang="cs-CZ" b="1" dirty="0"/>
              <a:t>m² = </a:t>
            </a:r>
            <a:r>
              <a:rPr lang="cs-CZ" b="1" dirty="0" smtClean="0">
                <a:solidFill>
                  <a:srgbClr val="C00000"/>
                </a:solidFill>
              </a:rPr>
              <a:t>7200</a:t>
            </a:r>
            <a:r>
              <a:rPr lang="cs-CZ" b="1" dirty="0" smtClean="0"/>
              <a:t>  </a:t>
            </a:r>
            <a:r>
              <a:rPr lang="cs-CZ" b="1" dirty="0"/>
              <a:t>dm²                       0,564 dm² </a:t>
            </a:r>
            <a:r>
              <a:rPr lang="cs-CZ" b="1" dirty="0" smtClean="0"/>
              <a:t>= </a:t>
            </a:r>
            <a:r>
              <a:rPr lang="cs-CZ" b="1" dirty="0" smtClean="0">
                <a:solidFill>
                  <a:srgbClr val="C00000"/>
                </a:solidFill>
              </a:rPr>
              <a:t>56,4</a:t>
            </a:r>
            <a:r>
              <a:rPr lang="cs-CZ" b="1" dirty="0" smtClean="0"/>
              <a:t> </a:t>
            </a:r>
            <a:r>
              <a:rPr lang="cs-CZ" b="1" dirty="0"/>
              <a:t>cm² </a:t>
            </a:r>
          </a:p>
          <a:p>
            <a:pPr marL="0" indent="0">
              <a:buNone/>
            </a:pPr>
            <a:r>
              <a:rPr lang="cs-CZ" b="1" dirty="0"/>
              <a:t>            132 cm² </a:t>
            </a:r>
            <a:r>
              <a:rPr lang="cs-CZ" b="1" dirty="0" smtClean="0"/>
              <a:t> = </a:t>
            </a:r>
            <a:r>
              <a:rPr lang="cs-CZ" b="1" dirty="0" smtClean="0">
                <a:solidFill>
                  <a:srgbClr val="C00000"/>
                </a:solidFill>
              </a:rPr>
              <a:t>1,32</a:t>
            </a:r>
            <a:r>
              <a:rPr lang="cs-CZ" b="1" dirty="0" smtClean="0"/>
              <a:t>    dm²                        </a:t>
            </a:r>
            <a:r>
              <a:rPr lang="cs-CZ" b="1" dirty="0"/>
              <a:t>4m² 5 dm²= </a:t>
            </a:r>
            <a:r>
              <a:rPr lang="cs-CZ" b="1" dirty="0" smtClean="0">
                <a:solidFill>
                  <a:srgbClr val="C00000"/>
                </a:solidFill>
              </a:rPr>
              <a:t>4,05</a:t>
            </a:r>
            <a:r>
              <a:rPr lang="cs-CZ" b="1" dirty="0" smtClean="0"/>
              <a:t> </a:t>
            </a:r>
            <a:r>
              <a:rPr lang="cs-CZ" b="1" dirty="0"/>
              <a:t>m² </a:t>
            </a:r>
          </a:p>
          <a:p>
            <a:pPr marL="0" indent="0">
              <a:buNone/>
            </a:pPr>
            <a:r>
              <a:rPr lang="cs-CZ" b="1" dirty="0"/>
              <a:t>            0, 147m²= </a:t>
            </a:r>
            <a:r>
              <a:rPr lang="cs-CZ" b="1" dirty="0" smtClean="0">
                <a:solidFill>
                  <a:srgbClr val="C00000"/>
                </a:solidFill>
              </a:rPr>
              <a:t>1470</a:t>
            </a:r>
            <a:r>
              <a:rPr lang="cs-CZ" b="1" dirty="0" smtClean="0"/>
              <a:t>  cm²                                6 </a:t>
            </a:r>
            <a:r>
              <a:rPr lang="cs-CZ" b="1" dirty="0"/>
              <a:t>ha  </a:t>
            </a:r>
            <a:r>
              <a:rPr lang="cs-CZ" b="1" dirty="0" smtClean="0"/>
              <a:t>  </a:t>
            </a:r>
            <a:r>
              <a:rPr lang="cs-CZ" b="1" dirty="0"/>
              <a:t>=  </a:t>
            </a:r>
            <a:r>
              <a:rPr lang="cs-CZ" b="1" dirty="0" smtClean="0">
                <a:solidFill>
                  <a:srgbClr val="C00000"/>
                </a:solidFill>
              </a:rPr>
              <a:t>60</a:t>
            </a:r>
            <a:r>
              <a:rPr lang="cs-CZ" b="1" dirty="0" smtClean="0"/>
              <a:t> a 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               456 a  </a:t>
            </a:r>
            <a:r>
              <a:rPr lang="cs-CZ" b="1" dirty="0" smtClean="0"/>
              <a:t> =  </a:t>
            </a:r>
            <a:r>
              <a:rPr lang="cs-CZ" b="1" dirty="0" smtClean="0">
                <a:solidFill>
                  <a:srgbClr val="C00000"/>
                </a:solidFill>
              </a:rPr>
              <a:t>4,56</a:t>
            </a:r>
            <a:r>
              <a:rPr lang="cs-CZ" b="1" dirty="0" smtClean="0"/>
              <a:t>  </a:t>
            </a:r>
            <a:r>
              <a:rPr lang="cs-CZ" b="1" dirty="0"/>
              <a:t>ha                          257,4  m²  </a:t>
            </a:r>
            <a:r>
              <a:rPr lang="cs-CZ" b="1" dirty="0" smtClean="0"/>
              <a:t>=  </a:t>
            </a:r>
            <a:r>
              <a:rPr lang="cs-CZ" b="1" dirty="0" smtClean="0">
                <a:solidFill>
                  <a:srgbClr val="C00000"/>
                </a:solidFill>
              </a:rPr>
              <a:t>2,574 </a:t>
            </a:r>
            <a:r>
              <a:rPr lang="cs-CZ" b="1" dirty="0" smtClean="0"/>
              <a:t>a 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                 9  m² </a:t>
            </a:r>
            <a:r>
              <a:rPr lang="cs-CZ" b="1" dirty="0" smtClean="0"/>
              <a:t> = </a:t>
            </a:r>
            <a:r>
              <a:rPr lang="cs-CZ" b="1" dirty="0" smtClean="0">
                <a:solidFill>
                  <a:srgbClr val="C00000"/>
                </a:solidFill>
              </a:rPr>
              <a:t>0,0009</a:t>
            </a:r>
            <a:r>
              <a:rPr lang="cs-CZ" b="1" dirty="0" smtClean="0"/>
              <a:t>  </a:t>
            </a:r>
            <a:r>
              <a:rPr lang="cs-CZ" b="1" dirty="0"/>
              <a:t>ha                            </a:t>
            </a:r>
            <a:r>
              <a:rPr lang="cs-CZ" b="1" dirty="0" smtClean="0"/>
              <a:t>13 </a:t>
            </a:r>
            <a:r>
              <a:rPr lang="cs-CZ" b="1" dirty="0"/>
              <a:t>cm² = </a:t>
            </a:r>
            <a:r>
              <a:rPr lang="cs-CZ" b="1" dirty="0" smtClean="0">
                <a:solidFill>
                  <a:srgbClr val="C00000"/>
                </a:solidFill>
              </a:rPr>
              <a:t>0,0013</a:t>
            </a:r>
            <a:r>
              <a:rPr lang="cs-CZ" b="1" dirty="0" smtClean="0"/>
              <a:t> </a:t>
            </a:r>
            <a:r>
              <a:rPr lang="cs-CZ" b="1" dirty="0"/>
              <a:t>m²</a:t>
            </a:r>
          </a:p>
          <a:p>
            <a:pPr marL="0" indent="0">
              <a:buNone/>
            </a:pPr>
            <a:r>
              <a:rPr lang="cs-CZ" b="1" dirty="0"/>
              <a:t>        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chemeClr val="tx1"/>
                </a:solidFill>
              </a:rPr>
              <a:t>Řešení: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74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09330"/>
            <a:ext cx="7543800" cy="67931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Příklady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4626" y="965915"/>
            <a:ext cx="8229600" cy="96361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r>
              <a:rPr lang="cs-CZ" sz="2600" dirty="0" smtClean="0"/>
              <a:t>Vypočítejte povrch válce, je-li poloměr podstavy 8 cm a výška 3 cm.</a:t>
            </a:r>
          </a:p>
          <a:p>
            <a:pPr>
              <a:buFont typeface="Georgia" panose="02040502050405020303" pitchFamily="18" charset="0"/>
              <a:buNone/>
            </a:pPr>
            <a:endParaRPr lang="cs-CZ" sz="2600" dirty="0" smtClean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822960" y="2172707"/>
            <a:ext cx="3095625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sz="2600" dirty="0" smtClean="0">
                <a:latin typeface="+mn-lt"/>
              </a:rPr>
              <a:t>r </a:t>
            </a:r>
            <a:r>
              <a:rPr lang="cs-CZ" sz="2600" dirty="0">
                <a:latin typeface="+mn-lt"/>
              </a:rPr>
              <a:t>= 8</a:t>
            </a:r>
            <a:r>
              <a:rPr lang="cs-CZ" sz="2600" dirty="0" smtClean="0">
                <a:latin typeface="+mn-lt"/>
              </a:rPr>
              <a:t> cm</a:t>
            </a:r>
          </a:p>
          <a:p>
            <a:pPr eaLnBrk="1" hangingPunct="1"/>
            <a:r>
              <a:rPr lang="cs-CZ" sz="2600" dirty="0">
                <a:latin typeface="+mn-lt"/>
              </a:rPr>
              <a:t>v</a:t>
            </a:r>
            <a:r>
              <a:rPr lang="cs-CZ" sz="2600" dirty="0" smtClean="0">
                <a:latin typeface="+mn-lt"/>
              </a:rPr>
              <a:t> = 4 cm</a:t>
            </a:r>
            <a:endParaRPr lang="cs-CZ" sz="2600" dirty="0">
              <a:latin typeface="+mn-lt"/>
            </a:endParaRPr>
          </a:p>
          <a:p>
            <a:pPr eaLnBrk="1" hangingPunct="1"/>
            <a:r>
              <a:rPr lang="cs-CZ" sz="2600" u="sng" dirty="0">
                <a:latin typeface="+mn-lt"/>
              </a:rPr>
              <a:t>S</a:t>
            </a:r>
            <a:r>
              <a:rPr lang="cs-CZ" sz="2600" u="sng" dirty="0" smtClean="0">
                <a:latin typeface="+mn-lt"/>
              </a:rPr>
              <a:t> </a:t>
            </a:r>
            <a:r>
              <a:rPr lang="cs-CZ" sz="2600" u="sng" dirty="0">
                <a:latin typeface="+mn-lt"/>
              </a:rPr>
              <a:t>= ? </a:t>
            </a:r>
            <a:r>
              <a:rPr lang="cs-CZ" sz="2600" u="sng" dirty="0" smtClean="0">
                <a:latin typeface="+mn-lt"/>
              </a:rPr>
              <a:t>cm</a:t>
            </a:r>
            <a:r>
              <a:rPr lang="cs-CZ" sz="2600" u="sng" baseline="30000" dirty="0">
                <a:latin typeface="+mn-lt"/>
              </a:rPr>
              <a:t>2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323299" y="2195944"/>
            <a:ext cx="380327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600" dirty="0"/>
              <a:t>S</a:t>
            </a:r>
            <a:r>
              <a:rPr lang="cs-CZ" sz="2600" dirty="0" smtClean="0"/>
              <a:t> </a:t>
            </a:r>
            <a:r>
              <a:rPr lang="cs-CZ" sz="2600" dirty="0"/>
              <a:t>= </a:t>
            </a:r>
            <a:r>
              <a:rPr lang="cs-CZ" sz="2600" dirty="0" smtClean="0"/>
              <a:t>2</a:t>
            </a:r>
            <a:r>
              <a:rPr lang="el-GR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r(r + v)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2∙3,14∙8(8 + 4)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2600" u="dbl" dirty="0"/>
              <a:t>S</a:t>
            </a:r>
            <a:r>
              <a:rPr lang="cs-CZ" sz="2600" u="dbl" dirty="0" smtClean="0"/>
              <a:t> </a:t>
            </a:r>
            <a:r>
              <a:rPr lang="cs-CZ" sz="2600" u="dbl" dirty="0"/>
              <a:t>= </a:t>
            </a:r>
            <a:r>
              <a:rPr lang="cs-CZ" sz="2600" u="dbl" dirty="0" smtClean="0"/>
              <a:t> 602,88 cm</a:t>
            </a:r>
            <a:r>
              <a:rPr lang="cs-CZ" sz="2600" u="dbl" baseline="30000" dirty="0" smtClean="0"/>
              <a:t>2 </a:t>
            </a:r>
            <a:r>
              <a:rPr lang="cs-CZ" sz="2600" u="dbl" dirty="0" smtClean="0"/>
              <a:t>(602,9 cm</a:t>
            </a:r>
            <a:r>
              <a:rPr lang="cs-CZ" sz="2600" u="dbl" baseline="30000" dirty="0" smtClean="0"/>
              <a:t>2</a:t>
            </a:r>
            <a:r>
              <a:rPr lang="cs-CZ" sz="2600" u="dbl" dirty="0" smtClean="0"/>
              <a:t>)</a:t>
            </a:r>
            <a:endParaRPr lang="cs-CZ" sz="2600" u="dbl" dirty="0"/>
          </a:p>
        </p:txBody>
      </p:sp>
    </p:spTree>
    <p:extLst>
      <p:ext uri="{BB962C8B-B14F-4D97-AF65-F5344CB8AC3E}">
        <p14:creationId xmlns:p14="http://schemas.microsoft.com/office/powerpoint/2010/main" val="340690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476672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Úlohy :</a:t>
            </a:r>
          </a:p>
          <a:p>
            <a:endParaRPr lang="cs-CZ" sz="3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979712" y="599783"/>
            <a:ext cx="6840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1. Vypočítej povrch válce, který má poloměr 6 cm a výšku 15 cm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916832"/>
            <a:ext cx="4608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 = 6 cm</a:t>
            </a:r>
          </a:p>
          <a:p>
            <a:r>
              <a:rPr lang="cs-CZ" sz="2800" dirty="0" smtClean="0"/>
              <a:t>v = 15 cm</a:t>
            </a:r>
          </a:p>
          <a:p>
            <a:r>
              <a:rPr lang="cs-CZ" sz="2800" dirty="0" smtClean="0"/>
              <a:t>S = ? cm</a:t>
            </a:r>
            <a:r>
              <a:rPr lang="cs-CZ" sz="2800" baseline="30000" dirty="0" smtClean="0"/>
              <a:t>2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3573016"/>
            <a:ext cx="46085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 = 2</a:t>
            </a:r>
            <a:r>
              <a:rPr lang="el-GR" sz="3200" dirty="0" smtClean="0"/>
              <a:t>π</a:t>
            </a:r>
            <a:r>
              <a:rPr lang="cs-CZ" sz="3200" dirty="0" smtClean="0"/>
              <a:t> . r</a:t>
            </a:r>
            <a:r>
              <a:rPr lang="cs-CZ" sz="3200" baseline="30000" dirty="0" smtClean="0"/>
              <a:t>2 </a:t>
            </a:r>
            <a:r>
              <a:rPr lang="cs-CZ" sz="3200" dirty="0" smtClean="0"/>
              <a:t>+</a:t>
            </a:r>
            <a:r>
              <a:rPr lang="cs-CZ" sz="3200" baseline="30000" dirty="0" smtClean="0"/>
              <a:t> </a:t>
            </a:r>
            <a:r>
              <a:rPr lang="cs-CZ" sz="3200" dirty="0" smtClean="0"/>
              <a:t>2</a:t>
            </a:r>
            <a:r>
              <a:rPr lang="el-GR" sz="3200" dirty="0" smtClean="0"/>
              <a:t> π</a:t>
            </a:r>
            <a:r>
              <a:rPr lang="cs-CZ" sz="3200" dirty="0" err="1" smtClean="0"/>
              <a:t>rv</a:t>
            </a:r>
            <a:endParaRPr lang="cs-CZ" sz="3200" dirty="0" smtClean="0"/>
          </a:p>
          <a:p>
            <a:r>
              <a:rPr lang="cs-CZ" sz="3200" dirty="0" smtClean="0"/>
              <a:t>S = 2.3,14.6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 + 2.3,14.6.15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76564" y="3505363"/>
            <a:ext cx="37439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 = 2</a:t>
            </a:r>
            <a:r>
              <a:rPr lang="el-GR" sz="3200" dirty="0" smtClean="0"/>
              <a:t>π</a:t>
            </a:r>
            <a:r>
              <a:rPr lang="cs-CZ" sz="3200" dirty="0" smtClean="0"/>
              <a:t> r(</a:t>
            </a:r>
            <a:r>
              <a:rPr lang="cs-CZ" sz="3200" dirty="0" err="1" smtClean="0"/>
              <a:t>r+v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S = 2.3,14.6.(6+15)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915816" y="4786777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 = 791,28 cm</a:t>
            </a:r>
            <a:r>
              <a:rPr lang="cs-CZ" sz="3200" baseline="30000" dirty="0" smtClean="0"/>
              <a:t>2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5322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59" cy="435334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Vypočítej povrch válce, ve kterém je průměr podstavy 6 cm. Výška válce je rovna dvojnásobku průměru podstavy. </a:t>
            </a:r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                                                               </a:t>
            </a:r>
            <a:r>
              <a:rPr lang="cs-CZ" b="1" dirty="0" smtClean="0">
                <a:solidFill>
                  <a:srgbClr val="FF0000"/>
                </a:solidFill>
              </a:rPr>
              <a:t>d = 6cm </a:t>
            </a:r>
            <a:r>
              <a:rPr lang="cs-CZ" b="1" dirty="0" smtClean="0">
                <a:solidFill>
                  <a:srgbClr val="FF0000"/>
                </a:solidFill>
                <a:latin typeface="Cambria Math"/>
                <a:ea typeface="Cambria Math"/>
              </a:rPr>
              <a:t>⇒ r = 3cm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rgbClr val="FF0000"/>
                </a:solidFill>
              </a:rPr>
              <a:t>Příklad: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1619672" y="3140968"/>
            <a:ext cx="1562472" cy="914400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619672" y="4941168"/>
            <a:ext cx="1562472" cy="914400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>
            <a:stCxn id="3" idx="2"/>
            <a:endCxn id="5" idx="2"/>
          </p:cNvCxnSpPr>
          <p:nvPr/>
        </p:nvCxnSpPr>
        <p:spPr>
          <a:xfrm>
            <a:off x="1619672" y="3598168"/>
            <a:ext cx="0" cy="1800200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>
            <a:stCxn id="3" idx="6"/>
            <a:endCxn id="5" idx="6"/>
          </p:cNvCxnSpPr>
          <p:nvPr/>
        </p:nvCxnSpPr>
        <p:spPr>
          <a:xfrm>
            <a:off x="3182144" y="3598168"/>
            <a:ext cx="0" cy="1800200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stCxn id="5" idx="2"/>
            <a:endCxn id="5" idx="6"/>
          </p:cNvCxnSpPr>
          <p:nvPr/>
        </p:nvCxnSpPr>
        <p:spPr>
          <a:xfrm>
            <a:off x="1619672" y="5398368"/>
            <a:ext cx="15624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907704" y="53983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d=6cm</a:t>
            </a:r>
            <a:endParaRPr lang="cs-CZ" b="1" dirty="0"/>
          </a:p>
        </p:txBody>
      </p:sp>
      <p:sp>
        <p:nvSpPr>
          <p:cNvPr id="13" name="Pravá složená závorka 12"/>
          <p:cNvSpPr/>
          <p:nvPr/>
        </p:nvSpPr>
        <p:spPr>
          <a:xfrm>
            <a:off x="3182144" y="3598168"/>
            <a:ext cx="381744" cy="1800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563888" y="449826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V= 2.6 = 12cm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9067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445624" cy="1252728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tx1"/>
                </a:solidFill>
              </a:rPr>
              <a:t>Řešení:</a:t>
            </a: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1" y="1700808"/>
            <a:ext cx="8640960" cy="4425355"/>
          </a:xfrm>
        </p:spPr>
        <p:txBody>
          <a:bodyPr/>
          <a:lstStyle/>
          <a:p>
            <a:pPr marL="0" indent="0">
              <a:buNone/>
            </a:pPr>
            <a:r>
              <a:rPr lang="cs-CZ" sz="3600" b="1" dirty="0" smtClean="0">
                <a:solidFill>
                  <a:srgbClr val="000099"/>
                </a:solidFill>
              </a:rPr>
              <a:t>S = 2Sp + </a:t>
            </a:r>
            <a:r>
              <a:rPr lang="cs-CZ" sz="3600" b="1" dirty="0" err="1" smtClean="0">
                <a:solidFill>
                  <a:srgbClr val="000099"/>
                </a:solidFill>
              </a:rPr>
              <a:t>Spl</a:t>
            </a:r>
            <a:endParaRPr lang="cs-CZ" sz="3600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cs-CZ" sz="3600" b="1" dirty="0" smtClean="0">
                <a:solidFill>
                  <a:srgbClr val="000099"/>
                </a:solidFill>
              </a:rPr>
              <a:t>S = 2</a:t>
            </a:r>
            <a:r>
              <a:rPr lang="el-GR" sz="3600" b="1" dirty="0" smtClean="0">
                <a:solidFill>
                  <a:srgbClr val="000099"/>
                </a:solidFill>
              </a:rPr>
              <a:t>π</a:t>
            </a:r>
            <a:r>
              <a:rPr lang="cs-CZ" sz="3600" b="1" dirty="0" smtClean="0">
                <a:solidFill>
                  <a:srgbClr val="000099"/>
                </a:solidFill>
              </a:rPr>
              <a:t>r</a:t>
            </a:r>
            <a:r>
              <a:rPr lang="cs-CZ" sz="3600" b="1" dirty="0" smtClean="0">
                <a:solidFill>
                  <a:srgbClr val="000099"/>
                </a:solidFill>
                <a:latin typeface="Candara"/>
              </a:rPr>
              <a:t>² + 2</a:t>
            </a:r>
            <a:r>
              <a:rPr lang="el-GR" sz="3600" b="1" dirty="0" smtClean="0">
                <a:solidFill>
                  <a:srgbClr val="000099"/>
                </a:solidFill>
                <a:latin typeface="Candara"/>
              </a:rPr>
              <a:t>π</a:t>
            </a:r>
            <a:r>
              <a:rPr lang="cs-CZ" sz="3600" b="1" dirty="0" err="1" smtClean="0">
                <a:solidFill>
                  <a:srgbClr val="000099"/>
                </a:solidFill>
                <a:latin typeface="Candara"/>
              </a:rPr>
              <a:t>rv</a:t>
            </a:r>
            <a:endParaRPr lang="cs-CZ" sz="3600" b="1" dirty="0" smtClean="0">
              <a:solidFill>
                <a:srgbClr val="000099"/>
              </a:solidFill>
              <a:latin typeface="Candara"/>
            </a:endParaRPr>
          </a:p>
          <a:p>
            <a:pPr marL="0" indent="0">
              <a:buNone/>
            </a:pPr>
            <a:r>
              <a:rPr lang="cs-CZ" sz="3600" b="1" dirty="0" smtClean="0">
                <a:solidFill>
                  <a:srgbClr val="000099"/>
                </a:solidFill>
                <a:latin typeface="Candara"/>
              </a:rPr>
              <a:t>S = 2</a:t>
            </a:r>
            <a:r>
              <a:rPr lang="el-GR" sz="3600" b="1" dirty="0" smtClean="0">
                <a:solidFill>
                  <a:srgbClr val="000099"/>
                </a:solidFill>
                <a:latin typeface="Candara"/>
              </a:rPr>
              <a:t>π</a:t>
            </a:r>
            <a:r>
              <a:rPr lang="cs-CZ" sz="3600" b="1" dirty="0" smtClean="0">
                <a:solidFill>
                  <a:srgbClr val="000099"/>
                </a:solidFill>
                <a:latin typeface="Candara"/>
              </a:rPr>
              <a:t>r . (</a:t>
            </a:r>
            <a:r>
              <a:rPr lang="cs-CZ" sz="3600" b="1" dirty="0" err="1" smtClean="0">
                <a:solidFill>
                  <a:srgbClr val="000099"/>
                </a:solidFill>
                <a:latin typeface="Candara"/>
              </a:rPr>
              <a:t>r+v</a:t>
            </a:r>
            <a:r>
              <a:rPr lang="cs-CZ" sz="3600" b="1" dirty="0" smtClean="0">
                <a:solidFill>
                  <a:srgbClr val="000099"/>
                </a:solidFill>
                <a:latin typeface="Candara"/>
              </a:rPr>
              <a:t>)</a:t>
            </a:r>
          </a:p>
          <a:p>
            <a:pPr marL="0" indent="0">
              <a:buNone/>
            </a:pPr>
            <a:r>
              <a:rPr lang="cs-CZ" sz="3600" b="1" dirty="0" smtClean="0">
                <a:solidFill>
                  <a:srgbClr val="000099"/>
                </a:solidFill>
                <a:latin typeface="Candara"/>
              </a:rPr>
              <a:t>S = 6,28 . 3 . (3+12)</a:t>
            </a:r>
          </a:p>
          <a:p>
            <a:pPr marL="0" indent="0">
              <a:buNone/>
            </a:pPr>
            <a:r>
              <a:rPr lang="cs-CZ" sz="3600" b="1" u="sng" dirty="0" smtClean="0">
                <a:solidFill>
                  <a:srgbClr val="FF0000"/>
                </a:solidFill>
                <a:latin typeface="Candara"/>
              </a:rPr>
              <a:t>S = 282,6 cm² </a:t>
            </a:r>
          </a:p>
          <a:p>
            <a:pPr marL="0" indent="0">
              <a:buNone/>
            </a:pPr>
            <a:r>
              <a:rPr lang="cs-CZ" sz="3600" b="1" u="sng" dirty="0" smtClean="0">
                <a:solidFill>
                  <a:srgbClr val="FF0000"/>
                </a:solidFill>
                <a:latin typeface="Candara"/>
              </a:rPr>
              <a:t>Povrch válce je 282,6 cm².</a:t>
            </a:r>
          </a:p>
          <a:p>
            <a:pPr marL="0" indent="0">
              <a:buNone/>
            </a:pPr>
            <a:endParaRPr lang="cs-CZ" sz="3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17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548680"/>
            <a:ext cx="63367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3. Vypočítej povrch válce s rozměry r= 15cm a v = 15cm, který má pouze jednu podstavu.</a:t>
            </a:r>
            <a:endParaRPr lang="cs-CZ" sz="3200" dirty="0"/>
          </a:p>
        </p:txBody>
      </p:sp>
      <p:grpSp>
        <p:nvGrpSpPr>
          <p:cNvPr id="6" name="Skupina 5"/>
          <p:cNvGrpSpPr/>
          <p:nvPr/>
        </p:nvGrpSpPr>
        <p:grpSpPr>
          <a:xfrm>
            <a:off x="5436096" y="2924944"/>
            <a:ext cx="2520280" cy="3096344"/>
            <a:chOff x="5436096" y="2924944"/>
            <a:chExt cx="2520280" cy="3096344"/>
          </a:xfrm>
        </p:grpSpPr>
        <p:sp>
          <p:nvSpPr>
            <p:cNvPr id="4" name="Vývojový diagram: magnetický disk 3"/>
            <p:cNvSpPr/>
            <p:nvPr/>
          </p:nvSpPr>
          <p:spPr>
            <a:xfrm>
              <a:off x="5436096" y="2924944"/>
              <a:ext cx="2520280" cy="3096344"/>
            </a:xfrm>
            <a:prstGeom prst="flowChartMagneticDisk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Ovál 4"/>
            <p:cNvSpPr/>
            <p:nvPr/>
          </p:nvSpPr>
          <p:spPr>
            <a:xfrm>
              <a:off x="5436096" y="2924944"/>
              <a:ext cx="2520280" cy="100811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7" name="TextovéPole 6"/>
          <p:cNvSpPr txBox="1"/>
          <p:nvPr/>
        </p:nvSpPr>
        <p:spPr>
          <a:xfrm>
            <a:off x="395536" y="2145127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r = 15 cm</a:t>
            </a:r>
          </a:p>
          <a:p>
            <a:r>
              <a:rPr lang="cs-CZ" sz="3200" dirty="0" smtClean="0"/>
              <a:t>v = 15 cm</a:t>
            </a:r>
          </a:p>
          <a:p>
            <a:r>
              <a:rPr lang="cs-CZ" sz="3200" dirty="0" smtClean="0"/>
              <a:t>S = ? cm</a:t>
            </a:r>
            <a:r>
              <a:rPr lang="cs-CZ" sz="3200" baseline="30000" dirty="0" smtClean="0"/>
              <a:t>2</a:t>
            </a:r>
            <a:endParaRPr lang="cs-CZ" sz="3200" dirty="0"/>
          </a:p>
        </p:txBody>
      </p:sp>
      <p:sp>
        <p:nvSpPr>
          <p:cNvPr id="8" name="Obdélník 7"/>
          <p:cNvSpPr/>
          <p:nvPr/>
        </p:nvSpPr>
        <p:spPr>
          <a:xfrm>
            <a:off x="395536" y="3761560"/>
            <a:ext cx="28419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 smtClean="0"/>
              <a:t>S = </a:t>
            </a:r>
            <a:r>
              <a:rPr lang="el-GR" sz="3600" dirty="0" smtClean="0"/>
              <a:t>π</a:t>
            </a:r>
            <a:r>
              <a:rPr lang="cs-CZ" sz="3600" dirty="0" smtClean="0"/>
              <a:t> r</a:t>
            </a:r>
            <a:r>
              <a:rPr lang="cs-CZ" sz="3600" baseline="30000" dirty="0" smtClean="0"/>
              <a:t>2 </a:t>
            </a:r>
            <a:r>
              <a:rPr lang="cs-CZ" sz="3600" dirty="0" smtClean="0"/>
              <a:t>+</a:t>
            </a:r>
            <a:r>
              <a:rPr lang="cs-CZ" sz="3600" baseline="30000" dirty="0" smtClean="0"/>
              <a:t> </a:t>
            </a:r>
            <a:r>
              <a:rPr lang="cs-CZ" sz="3600" dirty="0" smtClean="0"/>
              <a:t>2</a:t>
            </a:r>
            <a:r>
              <a:rPr lang="el-GR" sz="3600" dirty="0" smtClean="0"/>
              <a:t> π</a:t>
            </a:r>
            <a:r>
              <a:rPr lang="cs-CZ" sz="3600" dirty="0" err="1" smtClean="0"/>
              <a:t>rv</a:t>
            </a:r>
            <a:endParaRPr lang="cs-CZ" sz="3600" dirty="0" smtClean="0"/>
          </a:p>
        </p:txBody>
      </p:sp>
      <p:sp>
        <p:nvSpPr>
          <p:cNvPr id="9" name="TextovéPole 8"/>
          <p:cNvSpPr txBox="1"/>
          <p:nvPr/>
        </p:nvSpPr>
        <p:spPr>
          <a:xfrm>
            <a:off x="755576" y="4407891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</a:t>
            </a:r>
            <a:r>
              <a:rPr lang="cs-CZ" dirty="0" smtClean="0"/>
              <a:t>edna podstava	plášť		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95536" y="4941168"/>
            <a:ext cx="5040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 = 3,14.15</a:t>
            </a:r>
            <a:r>
              <a:rPr lang="cs-CZ" sz="3200" baseline="30000" dirty="0" smtClean="0"/>
              <a:t>2 </a:t>
            </a:r>
            <a:r>
              <a:rPr lang="cs-CZ" sz="3200" dirty="0" smtClean="0"/>
              <a:t>+ 2.3,14.15.15</a:t>
            </a:r>
          </a:p>
          <a:p>
            <a:r>
              <a:rPr lang="cs-CZ" sz="3200" dirty="0" smtClean="0"/>
              <a:t>S = 2119,5 cm</a:t>
            </a:r>
            <a:r>
              <a:rPr lang="cs-CZ" sz="3200" baseline="30000" dirty="0" smtClean="0"/>
              <a:t>2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9608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" y="-1"/>
            <a:ext cx="9144000" cy="1167137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0" y="1167136"/>
            <a:ext cx="9143999" cy="5690864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6246" y="1779836"/>
            <a:ext cx="5049810" cy="4417759"/>
          </a:xfrm>
          <a:prstGeom prst="roundRect">
            <a:avLst>
              <a:gd name="adj" fmla="val 210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>
                <a:spLocks noGrp="1"/>
              </p:cNvSpPr>
              <p:nvPr/>
            </p:nvSpPr>
            <p:spPr>
              <a:xfrm>
                <a:off x="94115" y="1973031"/>
                <a:ext cx="2663721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𝑑</m:t>
                      </m:r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16</m:t>
                      </m:r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𝑑</m:t>
                      </m:r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𝑚</m:t>
                      </m:r>
                    </m:oMath>
                  </m:oMathPara>
                </a14:m>
                <a:endParaRPr lang="cs-CZ" sz="2800" spc="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5" y="1973031"/>
                <a:ext cx="2663721" cy="50364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ástupný symbol pro obsah 2"/>
              <p:cNvSpPr>
                <a:spLocks noGrp="1"/>
              </p:cNvSpPr>
              <p:nvPr/>
            </p:nvSpPr>
            <p:spPr>
              <a:xfrm>
                <a:off x="109023" y="2476677"/>
                <a:ext cx="2388343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𝑟</m:t>
                      </m:r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0,8 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𝑚</m:t>
                      </m:r>
                    </m:oMath>
                  </m:oMathPara>
                </a14:m>
                <a:endParaRPr lang="cs-CZ" sz="2800" spc="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23" y="2476677"/>
                <a:ext cx="2388343" cy="50364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ástupný symbol pro obsah 2"/>
              <p:cNvSpPr>
                <a:spLocks noGrp="1"/>
              </p:cNvSpPr>
              <p:nvPr/>
            </p:nvSpPr>
            <p:spPr>
              <a:xfrm>
                <a:off x="109023" y="2980323"/>
                <a:ext cx="2388343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𝑣</m:t>
                      </m:r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220 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𝑐𝑚</m:t>
                      </m:r>
                    </m:oMath>
                  </m:oMathPara>
                </a14:m>
                <a:endParaRPr lang="cs-CZ" sz="2800" spc="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23" y="2980323"/>
                <a:ext cx="2388343" cy="50364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ástupný symbol pro obsah 2"/>
              <p:cNvSpPr>
                <a:spLocks noGrp="1"/>
              </p:cNvSpPr>
              <p:nvPr/>
            </p:nvSpPr>
            <p:spPr>
              <a:xfrm>
                <a:off x="2203951" y="1973031"/>
                <a:ext cx="2204247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1,6 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𝑚</m:t>
                      </m:r>
                    </m:oMath>
                  </m:oMathPara>
                </a14:m>
                <a:endParaRPr lang="cs-CZ" sz="2800" spc="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3951" y="1973031"/>
                <a:ext cx="2204247" cy="50364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ástupný symbol pro obsah 2"/>
              <p:cNvSpPr>
                <a:spLocks noGrp="1"/>
              </p:cNvSpPr>
              <p:nvPr/>
            </p:nvSpPr>
            <p:spPr>
              <a:xfrm>
                <a:off x="2299123" y="3006710"/>
                <a:ext cx="2388343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2,2 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𝑚</m:t>
                      </m:r>
                    </m:oMath>
                  </m:oMathPara>
                </a14:m>
                <a:endParaRPr lang="cs-CZ" sz="2800" spc="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9123" y="3006710"/>
                <a:ext cx="2388343" cy="50364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Přímá spojnice 20"/>
          <p:cNvCxnSpPr/>
          <p:nvPr/>
        </p:nvCxnSpPr>
        <p:spPr>
          <a:xfrm>
            <a:off x="136407" y="3735415"/>
            <a:ext cx="4170856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ástupný symbol pro obsah 2"/>
              <p:cNvSpPr>
                <a:spLocks noGrp="1"/>
              </p:cNvSpPr>
              <p:nvPr/>
            </p:nvSpPr>
            <p:spPr>
              <a:xfrm>
                <a:off x="38010" y="3876112"/>
                <a:ext cx="4286136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=2·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·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·(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𝑣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0" y="3876112"/>
                <a:ext cx="4286136" cy="50364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ástupný symbol pro obsah 2"/>
              <p:cNvSpPr>
                <a:spLocks noGrp="1"/>
              </p:cNvSpPr>
              <p:nvPr/>
            </p:nvSpPr>
            <p:spPr>
              <a:xfrm>
                <a:off x="47921" y="5542061"/>
                <a:ext cx="4296425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=1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5,072 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21" y="5542061"/>
                <a:ext cx="4296425" cy="50364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Zaoblený obdélník 29"/>
          <p:cNvSpPr/>
          <p:nvPr/>
        </p:nvSpPr>
        <p:spPr>
          <a:xfrm>
            <a:off x="5076056" y="3920917"/>
            <a:ext cx="4102627" cy="2276678"/>
          </a:xfrm>
          <a:prstGeom prst="roundRect">
            <a:avLst>
              <a:gd name="adj" fmla="val 210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Zaoblený obdélník 30"/>
          <p:cNvSpPr/>
          <p:nvPr/>
        </p:nvSpPr>
        <p:spPr>
          <a:xfrm>
            <a:off x="0" y="6197595"/>
            <a:ext cx="9143998" cy="660405"/>
          </a:xfrm>
          <a:prstGeom prst="roundRect">
            <a:avLst>
              <a:gd name="adj" fmla="val 210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5076056" y="1167137"/>
            <a:ext cx="4088589" cy="2710892"/>
          </a:xfrm>
          <a:prstGeom prst="roundRect">
            <a:avLst>
              <a:gd name="adj" fmla="val 2100"/>
            </a:avLst>
          </a:prstGeom>
          <a:solidFill>
            <a:schemeClr val="tx1"/>
          </a:solidFill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Vývojový diagram: postup 4"/>
          <p:cNvSpPr/>
          <p:nvPr/>
        </p:nvSpPr>
        <p:spPr>
          <a:xfrm>
            <a:off x="53066" y="1281040"/>
            <a:ext cx="1800197" cy="461664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rgbClr val="FFFF00"/>
                </a:solidFill>
              </a:rPr>
              <a:t>Řešení:</a:t>
            </a:r>
            <a:endParaRPr lang="cs-CZ" sz="2800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128887" y="6199185"/>
                <a:ext cx="71700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Za natření zaplatí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1 507,2 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𝐾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č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87" y="6199185"/>
                <a:ext cx="7170038" cy="523220"/>
              </a:xfrm>
              <a:prstGeom prst="rect">
                <a:avLst/>
              </a:prstGeom>
              <a:blipFill rotWithShape="1">
                <a:blip r:embed="rId9"/>
                <a:stretch>
                  <a:fillRect l="-1701" t="-11628" b="-313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Skupina 8"/>
          <p:cNvGrpSpPr/>
          <p:nvPr/>
        </p:nvGrpSpPr>
        <p:grpSpPr>
          <a:xfrm>
            <a:off x="5360866" y="1301054"/>
            <a:ext cx="1853021" cy="2434361"/>
            <a:chOff x="9756576" y="1123637"/>
            <a:chExt cx="2716118" cy="4165262"/>
          </a:xfrm>
          <a:solidFill>
            <a:srgbClr val="FFFF00"/>
          </a:solidFill>
        </p:grpSpPr>
        <p:grpSp>
          <p:nvGrpSpPr>
            <p:cNvPr id="50" name="Skupina 49"/>
            <p:cNvGrpSpPr/>
            <p:nvPr/>
          </p:nvGrpSpPr>
          <p:grpSpPr>
            <a:xfrm>
              <a:off x="9756576" y="1123637"/>
              <a:ext cx="2716118" cy="4158901"/>
              <a:chOff x="5651999" y="1584000"/>
              <a:chExt cx="2716118" cy="4158901"/>
            </a:xfrm>
            <a:grpFill/>
          </p:grpSpPr>
          <p:sp>
            <p:nvSpPr>
              <p:cNvPr id="51" name="Plechovka 50"/>
              <p:cNvSpPr/>
              <p:nvPr/>
            </p:nvSpPr>
            <p:spPr>
              <a:xfrm>
                <a:off x="5652122" y="1584000"/>
                <a:ext cx="2715995" cy="4158901"/>
              </a:xfrm>
              <a:prstGeom prst="can">
                <a:avLst>
                  <a:gd name="adj" fmla="val 31546"/>
                </a:avLst>
              </a:prstGeom>
              <a:grpFill/>
              <a:ln w="412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2" name="Ovál 51"/>
              <p:cNvSpPr/>
              <p:nvPr/>
            </p:nvSpPr>
            <p:spPr>
              <a:xfrm>
                <a:off x="5651999" y="4896000"/>
                <a:ext cx="2700000" cy="846062"/>
              </a:xfrm>
              <a:prstGeom prst="ellipse">
                <a:avLst/>
              </a:prstGeom>
              <a:grp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53" name="Ovál 52"/>
            <p:cNvSpPr/>
            <p:nvPr/>
          </p:nvSpPr>
          <p:spPr>
            <a:xfrm>
              <a:off x="9787564" y="1139401"/>
              <a:ext cx="2664000" cy="985553"/>
            </a:xfrm>
            <a:prstGeom prst="ellipse">
              <a:avLst/>
            </a:prstGeom>
            <a:grpFill/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Přímá spojnice se šipkou 54"/>
            <p:cNvCxnSpPr/>
            <p:nvPr/>
          </p:nvCxnSpPr>
          <p:spPr>
            <a:xfrm flipV="1">
              <a:off x="9756576" y="1549959"/>
              <a:ext cx="2716116" cy="11836"/>
            </a:xfrm>
            <a:prstGeom prst="straightConnector1">
              <a:avLst/>
            </a:prstGeom>
            <a:grpFill/>
            <a:ln w="19050">
              <a:solidFill>
                <a:schemeClr val="bg1"/>
              </a:solidFill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ál 61"/>
            <p:cNvSpPr/>
            <p:nvPr/>
          </p:nvSpPr>
          <p:spPr>
            <a:xfrm>
              <a:off x="9756576" y="4442837"/>
              <a:ext cx="2700000" cy="846062"/>
            </a:xfrm>
            <a:prstGeom prst="ellipse">
              <a:avLst/>
            </a:prstGeom>
            <a:grp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5552527" y="1472659"/>
                <a:ext cx="16613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𝑑</m:t>
                      </m:r>
                      <m:r>
                        <a:rPr lang="cs-CZ" sz="2000" b="0" i="1" dirty="0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=16 </m:t>
                      </m:r>
                      <m:r>
                        <a:rPr lang="cs-CZ" sz="2000" b="0" i="1" dirty="0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𝑑𝑚</m:t>
                      </m:r>
                    </m:oMath>
                  </m:oMathPara>
                </a14:m>
                <a:endParaRPr lang="cs-CZ" sz="2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2527" y="1472659"/>
                <a:ext cx="1661360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/>
              <p:cNvSpPr txBox="1"/>
              <p:nvPr/>
            </p:nvSpPr>
            <p:spPr>
              <a:xfrm>
                <a:off x="5378378" y="2316320"/>
                <a:ext cx="149102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0" i="1" dirty="0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𝑣</m:t>
                      </m:r>
                      <m:r>
                        <a:rPr lang="cs-CZ" sz="2000" b="0" i="1" dirty="0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=220 </m:t>
                      </m:r>
                      <m:r>
                        <a:rPr lang="cs-CZ" sz="2000" b="0" i="1" dirty="0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𝑐𝑚</m:t>
                      </m:r>
                    </m:oMath>
                  </m:oMathPara>
                </a14:m>
                <a:endParaRPr lang="cs-CZ" sz="2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7" name="TextovéPol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378" y="2316320"/>
                <a:ext cx="1491027" cy="4001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Zástupný symbol pro obsah 2"/>
              <p:cNvSpPr>
                <a:spLocks noGrp="1"/>
              </p:cNvSpPr>
              <p:nvPr/>
            </p:nvSpPr>
            <p:spPr>
              <a:xfrm>
                <a:off x="42777" y="5038415"/>
                <a:ext cx="4296425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=5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,024·3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7" y="5038415"/>
                <a:ext cx="4296425" cy="50364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-51640" y="45925"/>
                <a:ext cx="919564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Př.1) Kolik zaplatíme za natření válce vysokého </a:t>
                </a:r>
                <a14:m>
                  <m:oMath xmlns:m="http://schemas.openxmlformats.org/officeDocument/2006/math">
                    <m:r>
                      <a:rPr lang="cs-CZ" sz="2800" b="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16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𝑑𝑚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b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</a:br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a průměrem podstavy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220 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𝑐𝑚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, jestliže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1 </m:t>
                    </m:r>
                    <m:sSup>
                      <m:sSupPr>
                        <m:ctrlPr>
                          <a:rPr lang="cs-CZ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𝑚</m:t>
                        </m:r>
                      </m:e>
                      <m:sup>
                        <m:r>
                          <a:rPr lang="cs-CZ" sz="2800" b="0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stojí </a:t>
                </a:r>
                <a14:m>
                  <m:oMath xmlns:m="http://schemas.openxmlformats.org/officeDocument/2006/math">
                    <m:r>
                      <a:rPr lang="cs-CZ" sz="2800" b="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10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0 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𝐾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č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1640" y="45925"/>
                <a:ext cx="9195641" cy="954107"/>
              </a:xfrm>
              <a:prstGeom prst="rect">
                <a:avLst/>
              </a:prstGeom>
              <a:blipFill rotWithShape="1">
                <a:blip r:embed="rId13"/>
                <a:stretch>
                  <a:fillRect l="-1393" t="-6410" r="-398" b="-173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Picture 2" descr="C:\Users\spravce\AppData\Local\Microsoft\Windows\Temporary Internet Files\Content.IE5\AX2KZEMX\MC900438004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158" y="1816276"/>
            <a:ext cx="1687525" cy="128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Zástupný symbol pro obsah 2"/>
              <p:cNvSpPr>
                <a:spLocks noGrp="1"/>
              </p:cNvSpPr>
              <p:nvPr/>
            </p:nvSpPr>
            <p:spPr>
              <a:xfrm>
                <a:off x="38010" y="4470070"/>
                <a:ext cx="5159908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𝑆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2·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3,14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·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0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,8·(0,8+2,2)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0" y="4470070"/>
                <a:ext cx="5159908" cy="50364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Zástupný symbol pro obsah 2"/>
              <p:cNvSpPr>
                <a:spLocks noGrp="1"/>
              </p:cNvSpPr>
              <p:nvPr/>
            </p:nvSpPr>
            <p:spPr>
              <a:xfrm>
                <a:off x="5297327" y="4007752"/>
                <a:ext cx="3660083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1</m:t>
                      </m:r>
                      <m:sSup>
                        <m:sSupPr>
                          <m:ctrlPr>
                            <a:rPr lang="cs-CZ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cs-CZ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 </m:t>
                          </m:r>
                          <m:r>
                            <a:rPr lang="cs-CZ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𝑚</m:t>
                          </m:r>
                        </m:e>
                        <m:sup>
                          <m:r>
                            <a:rPr lang="cs-CZ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  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 .  .  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.  .  . 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  10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0 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𝐾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č</m:t>
                      </m:r>
                    </m:oMath>
                  </m:oMathPara>
                </a14:m>
                <a:endParaRPr lang="cs-CZ" sz="2800" spc="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9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327" y="4007752"/>
                <a:ext cx="3660083" cy="50364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Zástupný symbol pro obsah 2"/>
              <p:cNvSpPr>
                <a:spLocks noGrp="1"/>
              </p:cNvSpPr>
              <p:nvPr/>
            </p:nvSpPr>
            <p:spPr>
              <a:xfrm>
                <a:off x="5297327" y="4471545"/>
                <a:ext cx="3431414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15,072</m:t>
                      </m:r>
                      <m:sSup>
                        <m:sSupPr>
                          <m:ctrlPr>
                            <a:rPr lang="cs-CZ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cs-CZ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 </m:t>
                          </m:r>
                          <m:r>
                            <a:rPr lang="cs-CZ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𝑚</m:t>
                          </m:r>
                        </m:e>
                        <m:sup>
                          <m:r>
                            <a:rPr lang="cs-CZ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  .  .  . 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𝑥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  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𝐾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č</m:t>
                      </m:r>
                    </m:oMath>
                  </m:oMathPara>
                </a14:m>
                <a:endParaRPr lang="cs-CZ" sz="2800" spc="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327" y="4471545"/>
                <a:ext cx="3431414" cy="50364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Přímá spojnice 40"/>
          <p:cNvCxnSpPr/>
          <p:nvPr/>
        </p:nvCxnSpPr>
        <p:spPr>
          <a:xfrm>
            <a:off x="5310060" y="5001180"/>
            <a:ext cx="3785661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Zástupný symbol pro obsah 2"/>
              <p:cNvSpPr>
                <a:spLocks noGrp="1"/>
              </p:cNvSpPr>
              <p:nvPr/>
            </p:nvSpPr>
            <p:spPr>
              <a:xfrm>
                <a:off x="5293664" y="5059256"/>
                <a:ext cx="3526808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𝑥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=15,072·100 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𝐾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č</m:t>
                      </m:r>
                    </m:oMath>
                  </m:oMathPara>
                </a14:m>
                <a:endParaRPr lang="cs-CZ" sz="2800" spc="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664" y="5059256"/>
                <a:ext cx="3526808" cy="503646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ástupný symbol pro obsah 2"/>
              <p:cNvSpPr>
                <a:spLocks noGrp="1"/>
              </p:cNvSpPr>
              <p:nvPr/>
            </p:nvSpPr>
            <p:spPr>
              <a:xfrm>
                <a:off x="5293663" y="5578827"/>
                <a:ext cx="2734721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𝑥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=1 507,2  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𝐾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č</m:t>
                      </m:r>
                    </m:oMath>
                  </m:oMathPara>
                </a14:m>
                <a:endParaRPr lang="cs-CZ" sz="2800" spc="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663" y="5578827"/>
                <a:ext cx="2734721" cy="503646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080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/>
      <p:bldP spid="18" grpId="0"/>
      <p:bldP spid="19" grpId="0"/>
      <p:bldP spid="22" grpId="0"/>
      <p:bldP spid="24" grpId="0"/>
      <p:bldP spid="5" grpId="0" animBg="1"/>
      <p:bldP spid="37" grpId="0"/>
      <p:bldP spid="56" grpId="0"/>
      <p:bldP spid="57" grpId="0"/>
      <p:bldP spid="63" grpId="0"/>
      <p:bldP spid="23" grpId="0"/>
      <p:bldP spid="39" grpId="0"/>
      <p:bldP spid="40" grpId="0"/>
      <p:bldP spid="42" grpId="0"/>
      <p:bldP spid="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" y="-1"/>
            <a:ext cx="9144000" cy="1167137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128887" y="34859"/>
                <a:ext cx="9035759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Př.2) Silniční  válec má průměr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1,2 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a šířku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18</m:t>
                    </m:r>
                    <m:r>
                      <a:rPr lang="cs-CZ" sz="2800" b="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cs-CZ" sz="2800" b="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𝑑𝑚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. Kolik čtverečných metrů urovná, otočí-li se 20krát?</a:t>
                </a:r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87" y="34859"/>
                <a:ext cx="9035759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1350" t="-6410" r="-1417" b="-173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aoblený obdélník 3"/>
          <p:cNvSpPr/>
          <p:nvPr/>
        </p:nvSpPr>
        <p:spPr>
          <a:xfrm>
            <a:off x="0" y="1167136"/>
            <a:ext cx="9143999" cy="5690864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6245" y="1167136"/>
            <a:ext cx="4281018" cy="2708976"/>
          </a:xfrm>
          <a:prstGeom prst="roundRect">
            <a:avLst>
              <a:gd name="adj" fmla="val 210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2"/>
              <p:cNvSpPr>
                <a:spLocks noGrp="1"/>
              </p:cNvSpPr>
              <p:nvPr/>
            </p:nvSpPr>
            <p:spPr>
              <a:xfrm>
                <a:off x="97588" y="1798562"/>
                <a:ext cx="2365356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𝑣</m:t>
                      </m:r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18 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𝑑𝑚</m:t>
                      </m:r>
                    </m:oMath>
                  </m:oMathPara>
                </a14:m>
                <a:endParaRPr lang="cs-CZ" sz="2800" spc="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88" y="1798562"/>
                <a:ext cx="2365356" cy="50364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aoblený obdélník 15"/>
          <p:cNvSpPr/>
          <p:nvPr/>
        </p:nvSpPr>
        <p:spPr>
          <a:xfrm>
            <a:off x="-17760" y="6169718"/>
            <a:ext cx="9143998" cy="688282"/>
          </a:xfrm>
          <a:prstGeom prst="roundRect">
            <a:avLst>
              <a:gd name="adj" fmla="val 210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4307263" y="1167136"/>
            <a:ext cx="4857383" cy="2708976"/>
          </a:xfrm>
          <a:prstGeom prst="roundRect">
            <a:avLst>
              <a:gd name="adj" fmla="val 2100"/>
            </a:avLst>
          </a:prstGeom>
          <a:solidFill>
            <a:schemeClr val="tx1"/>
          </a:solidFill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Vývojový diagram: postup 22"/>
          <p:cNvSpPr/>
          <p:nvPr/>
        </p:nvSpPr>
        <p:spPr>
          <a:xfrm>
            <a:off x="1" y="1167136"/>
            <a:ext cx="1800197" cy="461664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rgbClr val="FFFF00"/>
                </a:solidFill>
              </a:rPr>
              <a:t>Řešení:</a:t>
            </a:r>
            <a:endParaRPr lang="cs-CZ" sz="2800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ástupný symbol pro obsah 2"/>
              <p:cNvSpPr>
                <a:spLocks noGrp="1"/>
              </p:cNvSpPr>
              <p:nvPr/>
            </p:nvSpPr>
            <p:spPr>
              <a:xfrm>
                <a:off x="4626230" y="4059612"/>
                <a:ext cx="3681807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1 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𝑜𝑡𝑜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č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𝑘𝑎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.  .  . 6,78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230" y="4059612"/>
                <a:ext cx="3681807" cy="50364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49429" y="6328484"/>
                <a:ext cx="894142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Silniční válec urovná asi  </a:t>
                </a:r>
                <a14:m>
                  <m:oMath xmlns:m="http://schemas.openxmlformats.org/officeDocument/2006/math">
                    <m:r>
                      <a:rPr lang="cs-CZ" sz="2800" i="1">
                        <a:solidFill>
                          <a:schemeClr val="bg1"/>
                        </a:solidFill>
                        <a:latin typeface="Cambria Math"/>
                      </a:rPr>
                      <m:t>135,6  </m:t>
                    </m:r>
                    <m:sSup>
                      <m:sSupPr>
                        <m:ctrlPr>
                          <a:rPr lang="cs-CZ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cs-CZ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silnice.</a:t>
                </a:r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29" y="6328484"/>
                <a:ext cx="8941423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1363" t="-11628" b="-313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ástupný symbol pro obsah 2"/>
              <p:cNvSpPr>
                <a:spLocks noGrp="1"/>
              </p:cNvSpPr>
              <p:nvPr/>
            </p:nvSpPr>
            <p:spPr>
              <a:xfrm>
                <a:off x="125072" y="2423978"/>
                <a:ext cx="2727191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𝑑</m:t>
                      </m:r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1,2 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𝑚</m:t>
                      </m:r>
                    </m:oMath>
                  </m:oMathPara>
                </a14:m>
                <a:endParaRPr lang="cs-CZ" sz="2800" spc="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072" y="2423978"/>
                <a:ext cx="2727191" cy="50364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ástupný symbol pro obsah 2"/>
              <p:cNvSpPr>
                <a:spLocks noGrp="1"/>
              </p:cNvSpPr>
              <p:nvPr/>
            </p:nvSpPr>
            <p:spPr>
              <a:xfrm>
                <a:off x="2221835" y="1789370"/>
                <a:ext cx="2388343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1,8 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𝑚</m:t>
                      </m:r>
                    </m:oMath>
                  </m:oMathPara>
                </a14:m>
                <a:endParaRPr lang="cs-CZ" sz="2800" spc="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835" y="1789370"/>
                <a:ext cx="2388343" cy="50364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spravce\AppData\Local\Microsoft\Windows\Temporary Internet Files\Content.IE5\BXRP5YH2\MC90031825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098" y="1424163"/>
            <a:ext cx="2599595" cy="204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ástupný symbol pro obsah 2"/>
              <p:cNvSpPr>
                <a:spLocks noGrp="1"/>
              </p:cNvSpPr>
              <p:nvPr/>
            </p:nvSpPr>
            <p:spPr>
              <a:xfrm>
                <a:off x="136407" y="2927624"/>
                <a:ext cx="2727191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𝑟</m:t>
                      </m:r>
                      <m:r>
                        <a:rPr lang="cs-CZ" sz="280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0,6 </m:t>
                      </m:r>
                      <m:r>
                        <a:rPr lang="cs-CZ" sz="2800" b="0" i="1" spc="300" dirty="0" smtClean="0">
                          <a:solidFill>
                            <a:schemeClr val="bg1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𝑚</m:t>
                      </m:r>
                    </m:oMath>
                  </m:oMathPara>
                </a14:m>
                <a:endParaRPr lang="cs-CZ" sz="2800" spc="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07" y="2927624"/>
                <a:ext cx="2727191" cy="50364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Přímá spojnice 50"/>
          <p:cNvCxnSpPr/>
          <p:nvPr/>
        </p:nvCxnSpPr>
        <p:spPr>
          <a:xfrm>
            <a:off x="4596655" y="5130930"/>
            <a:ext cx="3681807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Zástupný symbol pro obsah 2"/>
              <p:cNvSpPr>
                <a:spLocks noGrp="1"/>
              </p:cNvSpPr>
              <p:nvPr/>
            </p:nvSpPr>
            <p:spPr>
              <a:xfrm>
                <a:off x="125141" y="3876112"/>
                <a:ext cx="4286136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𝑄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=2·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·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·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2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41" y="3876112"/>
                <a:ext cx="4286136" cy="50364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Zástupný symbol pro obsah 2"/>
              <p:cNvSpPr>
                <a:spLocks noGrp="1"/>
              </p:cNvSpPr>
              <p:nvPr/>
            </p:nvSpPr>
            <p:spPr>
              <a:xfrm>
                <a:off x="129908" y="5038415"/>
                <a:ext cx="4296425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𝑄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=6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,782 4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08" y="5038415"/>
                <a:ext cx="4296425" cy="50364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Zástupný symbol pro obsah 2"/>
              <p:cNvSpPr>
                <a:spLocks noGrp="1"/>
              </p:cNvSpPr>
              <p:nvPr/>
            </p:nvSpPr>
            <p:spPr>
              <a:xfrm>
                <a:off x="136407" y="4470070"/>
                <a:ext cx="4085704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𝑄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2·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3,14</m:t>
                      </m:r>
                      <m:r>
                        <a:rPr lang="cs-CZ" sz="2800" i="1">
                          <a:solidFill>
                            <a:schemeClr val="bg1"/>
                          </a:solidFill>
                          <a:latin typeface="Cambria Math"/>
                        </a:rPr>
                        <m:t>·</m:t>
                      </m:r>
                      <m:r>
                        <a:rPr lang="cs-CZ" sz="28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0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,6·1,8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07" y="4470070"/>
                <a:ext cx="4085704" cy="50364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Zástupný symbol pro obsah 2"/>
              <p:cNvSpPr>
                <a:spLocks noGrp="1"/>
              </p:cNvSpPr>
              <p:nvPr/>
            </p:nvSpPr>
            <p:spPr>
              <a:xfrm>
                <a:off x="141328" y="5658233"/>
                <a:ext cx="2625243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𝑄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≐6,78 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28" y="5658233"/>
                <a:ext cx="2625243" cy="50364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Přímá spojnice 56"/>
          <p:cNvCxnSpPr/>
          <p:nvPr/>
        </p:nvCxnSpPr>
        <p:spPr>
          <a:xfrm>
            <a:off x="4293503" y="4040254"/>
            <a:ext cx="0" cy="212162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Zástupný symbol pro obsah 2"/>
              <p:cNvSpPr>
                <a:spLocks noGrp="1"/>
              </p:cNvSpPr>
              <p:nvPr/>
            </p:nvSpPr>
            <p:spPr>
              <a:xfrm>
                <a:off x="4572001" y="4585262"/>
                <a:ext cx="3681807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1 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𝑜𝑡𝑜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č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𝑒𝑘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.   .  .  .   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8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1" y="4585262"/>
                <a:ext cx="3681807" cy="503646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Zástupný symbol pro obsah 2"/>
              <p:cNvSpPr>
                <a:spLocks noGrp="1"/>
              </p:cNvSpPr>
              <p:nvPr/>
            </p:nvSpPr>
            <p:spPr>
              <a:xfrm>
                <a:off x="4596656" y="5162426"/>
                <a:ext cx="3681807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=6,78·20 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9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656" y="5162426"/>
                <a:ext cx="3681807" cy="50364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Zástupný symbol pro obsah 2"/>
              <p:cNvSpPr>
                <a:spLocks noGrp="1"/>
              </p:cNvSpPr>
              <p:nvPr/>
            </p:nvSpPr>
            <p:spPr>
              <a:xfrm>
                <a:off x="4596656" y="5666072"/>
                <a:ext cx="3681807" cy="5036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=135,6 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0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656" y="5666072"/>
                <a:ext cx="3681807" cy="50364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572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3" grpId="0" animBg="1"/>
      <p:bldP spid="24" grpId="0"/>
      <p:bldP spid="28" grpId="0"/>
      <p:bldP spid="36" grpId="0"/>
      <p:bldP spid="38" grpId="0"/>
      <p:bldP spid="50" grpId="0"/>
      <p:bldP spid="52" grpId="0"/>
      <p:bldP spid="54" grpId="0"/>
      <p:bldP spid="55" grpId="0"/>
      <p:bldP spid="56" grpId="0"/>
      <p:bldP spid="58" grpId="0"/>
      <p:bldP spid="59" grpId="0"/>
      <p:bldP spid="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40728" y="766539"/>
            <a:ext cx="9144000" cy="5974829"/>
          </a:xfrm>
          <a:prstGeom prst="roundRect">
            <a:avLst>
              <a:gd name="adj" fmla="val 0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310504" y="1004092"/>
            <a:ext cx="8522126" cy="1728854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2"/>
              <p:cNvSpPr>
                <a:spLocks noGrp="1"/>
              </p:cNvSpPr>
              <p:nvPr/>
            </p:nvSpPr>
            <p:spPr>
              <a:xfrm>
                <a:off x="310504" y="1241653"/>
                <a:ext cx="8460431" cy="1253731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1) Vypočítejte povrch válce, jestliže průměr  </a:t>
                </a:r>
                <a:b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</a:br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  podstavy válce je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28 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𝑐𝑚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a jeho výška je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12 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𝑐𝑚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? </a:t>
                </a:r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04" y="1241653"/>
                <a:ext cx="8460431" cy="1253731"/>
              </a:xfrm>
              <a:prstGeom prst="rect">
                <a:avLst/>
              </a:prstGeom>
              <a:blipFill rotWithShape="1">
                <a:blip r:embed="rId2"/>
                <a:stretch>
                  <a:fillRect l="-1513" t="-48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aoblený obdélník 10"/>
          <p:cNvSpPr/>
          <p:nvPr/>
        </p:nvSpPr>
        <p:spPr>
          <a:xfrm>
            <a:off x="12107" y="38271"/>
            <a:ext cx="9036601" cy="726433"/>
          </a:xfrm>
          <a:prstGeom prst="roundRect">
            <a:avLst>
              <a:gd name="adj" fmla="val 2614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1000">
                <a:schemeClr val="accent3">
                  <a:lumMod val="60000"/>
                  <a:lumOff val="40000"/>
                </a:schemeClr>
              </a:gs>
              <a:gs pos="94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 w="127000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/>
        </p:nvSpPr>
        <p:spPr>
          <a:xfrm>
            <a:off x="138849" y="118891"/>
            <a:ext cx="6946911" cy="56519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Příklady na samostatné procvičení:</a:t>
            </a:r>
            <a:endParaRPr lang="cs-CZ" sz="2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10505" y="2825950"/>
            <a:ext cx="8522126" cy="1827186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spravce\AppData\Local\Microsoft\Windows\Temporary Internet Files\Content.IE5\KFRZHZFF\MC90043440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192" y="363006"/>
            <a:ext cx="879743" cy="1232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ástupný symbol pro obsah 2"/>
              <p:cNvSpPr>
                <a:spLocks noGrp="1"/>
              </p:cNvSpPr>
              <p:nvPr/>
            </p:nvSpPr>
            <p:spPr>
              <a:xfrm>
                <a:off x="310140" y="2980583"/>
                <a:ext cx="8792344" cy="154674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2) Kolik korun bude stát nátěr vnitřku nádrže tvaru  </a:t>
                </a:r>
                <a:b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</a:br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    válce s rozměry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𝑑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= 217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𝑐𝑚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,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𝑣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= 160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𝑐𝑚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b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</a:br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    platí-li se za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1 </m:t>
                    </m:r>
                    <m:sSup>
                      <m:sSupPr>
                        <m:ctrlPr>
                          <a:rPr lang="cs-CZ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𝑚</m:t>
                        </m:r>
                      </m:e>
                      <m:sup>
                        <m:r>
                          <a:rPr lang="cs-CZ" sz="2800" b="0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nátěru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38,50 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𝐾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č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40" y="2980583"/>
                <a:ext cx="8792344" cy="1546740"/>
              </a:xfrm>
              <a:prstGeom prst="rect">
                <a:avLst/>
              </a:prstGeom>
              <a:blipFill rotWithShape="1">
                <a:blip r:embed="rId4"/>
                <a:stretch>
                  <a:fillRect l="-1456" t="-39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aoblený obdélník 16"/>
          <p:cNvSpPr/>
          <p:nvPr/>
        </p:nvSpPr>
        <p:spPr>
          <a:xfrm>
            <a:off x="314311" y="4732290"/>
            <a:ext cx="8522126" cy="1690756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ástupný symbol pro obsah 2"/>
              <p:cNvSpPr>
                <a:spLocks noGrp="1"/>
              </p:cNvSpPr>
              <p:nvPr/>
            </p:nvSpPr>
            <p:spPr>
              <a:xfrm>
                <a:off x="334672" y="5017195"/>
                <a:ext cx="8576320" cy="112094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3) Jak velký povrch má válcová cisterna délky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6,7 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b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</a:br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   jestliže průměr jejího dna je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1,8 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72" y="5017195"/>
                <a:ext cx="8576320" cy="1120946"/>
              </a:xfrm>
              <a:prstGeom prst="rect">
                <a:avLst/>
              </a:prstGeom>
              <a:blipFill rotWithShape="1">
                <a:blip r:embed="rId5"/>
                <a:stretch>
                  <a:fillRect l="-1493" t="-5435" r="-11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443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S</a:t>
            </a:r>
            <a:r>
              <a:rPr lang="cs-CZ" b="1" dirty="0" smtClean="0">
                <a:solidFill>
                  <a:schemeClr val="accent2"/>
                </a:solidFill>
              </a:rPr>
              <a:t>íť válce:</a:t>
            </a:r>
            <a:endParaRPr lang="cs-CZ" b="1" dirty="0">
              <a:solidFill>
                <a:schemeClr val="accent2"/>
              </a:solidFill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4294967295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632"/>
          <a:stretch/>
        </p:blipFill>
        <p:spPr>
          <a:xfrm>
            <a:off x="4866395" y="2217123"/>
            <a:ext cx="3298506" cy="2960184"/>
          </a:xfrm>
          <a:prstGeom prst="rect">
            <a:avLst/>
          </a:prstGeom>
        </p:spPr>
      </p:pic>
      <p:grpSp>
        <p:nvGrpSpPr>
          <p:cNvPr id="10" name="Skupina 9"/>
          <p:cNvGrpSpPr/>
          <p:nvPr/>
        </p:nvGrpSpPr>
        <p:grpSpPr>
          <a:xfrm>
            <a:off x="1378039" y="2581482"/>
            <a:ext cx="3593206" cy="2398863"/>
            <a:chOff x="1378039" y="2581482"/>
            <a:chExt cx="3593206" cy="2398863"/>
          </a:xfrm>
        </p:grpSpPr>
        <p:pic>
          <p:nvPicPr>
            <p:cNvPr id="8" name="Obrázek 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254"/>
            <a:stretch/>
          </p:blipFill>
          <p:spPr>
            <a:xfrm>
              <a:off x="1378039" y="2581482"/>
              <a:ext cx="1918953" cy="2398863"/>
            </a:xfrm>
            <a:prstGeom prst="rect">
              <a:avLst/>
            </a:prstGeom>
          </p:spPr>
        </p:pic>
        <p:sp>
          <p:nvSpPr>
            <p:cNvPr id="9" name="Čárový bublinový popisek 2 (bez ohraničení) 8"/>
            <p:cNvSpPr/>
            <p:nvPr/>
          </p:nvSpPr>
          <p:spPr>
            <a:xfrm>
              <a:off x="3631842" y="3199489"/>
              <a:ext cx="1339403" cy="399245"/>
            </a:xfrm>
            <a:prstGeom prst="callout2">
              <a:avLst>
                <a:gd name="adj1" fmla="val 54234"/>
                <a:gd name="adj2" fmla="val 6090"/>
                <a:gd name="adj3" fmla="val 57459"/>
                <a:gd name="adj4" fmla="val -22436"/>
                <a:gd name="adj5" fmla="val 112500"/>
                <a:gd name="adj6" fmla="val -46667"/>
              </a:avLst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cs-CZ" dirty="0" smtClean="0"/>
                <a:t>plášť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305200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40728" y="766539"/>
            <a:ext cx="9144000" cy="5974829"/>
          </a:xfrm>
          <a:prstGeom prst="roundRect">
            <a:avLst>
              <a:gd name="adj" fmla="val 0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310504" y="1004092"/>
            <a:ext cx="8522126" cy="1728854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2"/>
              <p:cNvSpPr>
                <a:spLocks noGrp="1"/>
              </p:cNvSpPr>
              <p:nvPr/>
            </p:nvSpPr>
            <p:spPr>
              <a:xfrm>
                <a:off x="310504" y="1095149"/>
                <a:ext cx="8653984" cy="154674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4) Kolik čtverečných metrů plechu se spotřebuje na </a:t>
                </a:r>
                <a:b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</a:br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   okapovou rouru délky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25 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, je-li její průměr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8 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𝑐𝑚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?  </a:t>
                </a:r>
                <a:b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</a:br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   Počítejte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6 </m:t>
                    </m:r>
                    <m:r>
                      <a:rPr lang="en-US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%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na švy a odpad.</a:t>
                </a:r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04" y="1095149"/>
                <a:ext cx="8653984" cy="1546740"/>
              </a:xfrm>
              <a:prstGeom prst="rect">
                <a:avLst/>
              </a:prstGeom>
              <a:blipFill rotWithShape="1">
                <a:blip r:embed="rId2"/>
                <a:stretch>
                  <a:fillRect l="-1479" t="-3953" r="-22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aoblený obdélník 4"/>
          <p:cNvSpPr/>
          <p:nvPr/>
        </p:nvSpPr>
        <p:spPr>
          <a:xfrm>
            <a:off x="12107" y="38271"/>
            <a:ext cx="9036601" cy="726433"/>
          </a:xfrm>
          <a:prstGeom prst="roundRect">
            <a:avLst>
              <a:gd name="adj" fmla="val 2614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1000">
                <a:schemeClr val="accent3">
                  <a:lumMod val="60000"/>
                  <a:lumOff val="40000"/>
                </a:schemeClr>
              </a:gs>
              <a:gs pos="94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 w="127000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/>
        </p:nvSpPr>
        <p:spPr>
          <a:xfrm>
            <a:off x="138849" y="118891"/>
            <a:ext cx="6946911" cy="56519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Příklady na samostatné procvičení:</a:t>
            </a:r>
            <a:endParaRPr lang="cs-CZ" sz="2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10505" y="2825950"/>
            <a:ext cx="8522126" cy="1690756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pic>
        <p:nvPicPr>
          <p:cNvPr id="9" name="Picture 2" descr="C:\Users\spravce\AppData\Local\Microsoft\Windows\Temporary Internet Files\Content.IE5\KFRZHZFF\MC90043440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887" y="3055097"/>
            <a:ext cx="879743" cy="1232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ástupný symbol pro obsah 2"/>
          <p:cNvSpPr>
            <a:spLocks noGrp="1"/>
          </p:cNvSpPr>
          <p:nvPr/>
        </p:nvSpPr>
        <p:spPr>
          <a:xfrm>
            <a:off x="310140" y="2980583"/>
            <a:ext cx="8792344" cy="154674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5) Silniční válec má průměr 1,8 m a šířku 2,2 m. </a:t>
            </a:r>
            <a:b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Kolik čtverečných metrů silnice urovná, </a:t>
            </a:r>
            <a:b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otočí-li se 50 krát? 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10504" y="4684318"/>
            <a:ext cx="8522126" cy="1690756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ástupný symbol pro obsah 2"/>
              <p:cNvSpPr>
                <a:spLocks noGrp="1"/>
              </p:cNvSpPr>
              <p:nvPr/>
            </p:nvSpPr>
            <p:spPr>
              <a:xfrm>
                <a:off x="283407" y="4756326"/>
                <a:ext cx="8576320" cy="154674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6) Kolik korun se zaplatí za nátěr plynojemu tvaru </a:t>
                </a:r>
                <a:b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</a:br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   válce, který má průměr podstavy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21 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a výšku </a:t>
                </a:r>
                <a14:m>
                  <m:oMath xmlns:m="http://schemas.openxmlformats.org/officeDocument/2006/math">
                    <m:r>
                      <a:rPr lang="cs-CZ" sz="2800" b="0" i="0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     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25 </m:t>
                    </m:r>
                    <m:r>
                      <a:rPr lang="cs-CZ" sz="280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𝑚</m:t>
                    </m:r>
                  </m:oMath>
                </a14:m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, jestliže se  za </a:t>
                </a:r>
                <a14:m>
                  <m:oMath xmlns:m="http://schemas.openxmlformats.org/officeDocument/2006/math">
                    <m:r>
                      <a:rPr lang="cs-CZ" sz="2800" i="1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1 </m:t>
                    </m:r>
                    <m:sSup>
                      <m:sSupPr>
                        <m:ctrlPr>
                          <a:rPr lang="cs-CZ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cs-CZ" sz="2800" i="1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𝑚</m:t>
                        </m:r>
                      </m:e>
                      <m:sup>
                        <m:r>
                          <a:rPr lang="cs-CZ" sz="2800" i="1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nátěru </a:t>
                </a:r>
                <a:r>
                  <a:rPr lang="cs-CZ" sz="2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platí </a:t>
                </a:r>
                <a14:m>
                  <m:oMath xmlns:m="http://schemas.openxmlformats.org/officeDocument/2006/math">
                    <m:r>
                      <a:rPr lang="cs-CZ" sz="2800" b="0" i="0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41</m:t>
                    </m:r>
                    <m:r>
                      <a:rPr lang="cs-CZ" sz="2800" i="1" dirty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  <m:r>
                      <a:rPr lang="cs-CZ" sz="2800" b="0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7</m:t>
                    </m:r>
                    <m:r>
                      <a:rPr lang="cs-CZ" sz="2800" i="1" dirty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5 </m:t>
                    </m:r>
                    <m:r>
                      <a:rPr lang="cs-CZ" sz="2800" i="1" dirty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𝐾</m:t>
                    </m:r>
                    <m:r>
                      <a:rPr lang="cs-CZ" sz="2800" i="1" dirty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č</m:t>
                    </m:r>
                  </m:oMath>
                </a14:m>
                <a:r>
                  <a:rPr lang="cs-CZ" sz="28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</a:p>
              <a:p>
                <a:pPr marL="0" indent="0">
                  <a:buNone/>
                </a:pPr>
                <a:endParaRPr lang="cs-CZ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07" y="4756326"/>
                <a:ext cx="8576320" cy="1546740"/>
              </a:xfrm>
              <a:prstGeom prst="rect">
                <a:avLst/>
              </a:prstGeom>
              <a:blipFill rotWithShape="1">
                <a:blip r:embed="rId4"/>
                <a:stretch>
                  <a:fillRect l="-1421" t="-39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666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2107" y="38271"/>
            <a:ext cx="9024389" cy="711018"/>
          </a:xfrm>
          <a:prstGeom prst="roundRect">
            <a:avLst>
              <a:gd name="adj" fmla="val 2614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1000">
                <a:schemeClr val="accent3">
                  <a:lumMod val="60000"/>
                  <a:lumOff val="40000"/>
                </a:schemeClr>
              </a:gs>
              <a:gs pos="94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 w="127000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/>
        </p:nvSpPr>
        <p:spPr>
          <a:xfrm>
            <a:off x="130838" y="123269"/>
            <a:ext cx="6946911" cy="56519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Řešení</a:t>
            </a:r>
            <a:endParaRPr lang="cs-CZ" sz="2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288009" y="1105184"/>
                <a:ext cx="9028858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1)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𝑃𝑜𝑣𝑟𝑐h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𝑣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𝑙𝑐𝑒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𝑗𝑒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2 286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cs-CZ" sz="2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09" y="1105184"/>
                <a:ext cx="9028858" cy="5040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256085" y="2960502"/>
                <a:ext cx="9028858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3)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𝐶𝑖𝑠𝑡𝑟𝑛𝑎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𝑚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á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𝑝𝑜𝑣𝑟𝑐h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42,96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cs-CZ" sz="2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85" y="2960502"/>
                <a:ext cx="9028858" cy="50405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232917" y="3952663"/>
                <a:ext cx="9028858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4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𝑁𝑎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𝑜𝑘𝑎𝑝𝑜𝑣𝑜𝑢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𝑟𝑜𝑢𝑟𝑢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𝑝𝑜𝑡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ř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𝑒𝑏𝑢𝑗𝑒𝑚𝑒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6,66 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𝑝𝑙𝑒𝑐h𝑢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cs-CZ" sz="2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7" y="3952663"/>
                <a:ext cx="9028858" cy="50405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2" descr="C:\Users\spravce\AppData\Local\Microsoft\Windows\Temporary Internet Files\Content.IE5\D1R1SU0N\MC900440424[4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475" y="126345"/>
            <a:ext cx="1960181" cy="161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244625" y="4869160"/>
                <a:ext cx="9028858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solidFill>
                          <a:srgbClr val="FFFF00"/>
                        </a:solidFill>
                        <a:latin typeface="Cambria Math"/>
                      </a:rPr>
                      <m:t>5</m:t>
                    </m:r>
                    <m:r>
                      <a:rPr lang="cs-CZ" sz="2800" b="0" i="1" smtClean="0">
                        <a:solidFill>
                          <a:srgbClr val="FFFF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cs-CZ" sz="2800" dirty="0" smtClean="0">
                    <a:solidFill>
                      <a:srgbClr val="FFFF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b="0" i="1" dirty="0" smtClean="0">
                        <a:solidFill>
                          <a:srgbClr val="FFFF00"/>
                        </a:solidFill>
                        <a:latin typeface="Cambria Math"/>
                      </a:rPr>
                      <m:t>𝑉</m:t>
                    </m:r>
                    <m:r>
                      <a:rPr lang="cs-CZ" sz="2800" b="0" i="1" dirty="0" smtClean="0">
                        <a:solidFill>
                          <a:srgbClr val="FFFF00"/>
                        </a:solidFill>
                        <a:latin typeface="Cambria Math"/>
                      </a:rPr>
                      <m:t>á</m:t>
                    </m:r>
                    <m:r>
                      <a:rPr lang="cs-CZ" sz="2800" b="0" i="1" dirty="0" smtClean="0">
                        <a:solidFill>
                          <a:srgbClr val="FFFF00"/>
                        </a:solidFill>
                        <a:latin typeface="Cambria Math"/>
                      </a:rPr>
                      <m:t>𝑙𝑒𝑐</m:t>
                    </m:r>
                    <m:r>
                      <a:rPr lang="cs-CZ" sz="2800" b="0" i="1" dirty="0" smtClean="0">
                        <a:solidFill>
                          <a:srgbClr val="FFFF00"/>
                        </a:solidFill>
                        <a:latin typeface="Cambria Math"/>
                      </a:rPr>
                      <m:t> </m:t>
                    </m:r>
                    <m:r>
                      <a:rPr lang="cs-CZ" sz="2800" b="0" i="1" dirty="0" smtClean="0">
                        <a:solidFill>
                          <a:srgbClr val="FFFF00"/>
                        </a:solidFill>
                        <a:latin typeface="Cambria Math"/>
                      </a:rPr>
                      <m:t>𝑢𝑟𝑜𝑣𝑛</m:t>
                    </m:r>
                    <m:r>
                      <a:rPr lang="cs-CZ" sz="2800" b="0" i="1" dirty="0" smtClean="0">
                        <a:solidFill>
                          <a:srgbClr val="FFFF00"/>
                        </a:solidFill>
                        <a:latin typeface="Cambria Math"/>
                      </a:rPr>
                      <m:t>á </m:t>
                    </m:r>
                    <m:r>
                      <m:rPr>
                        <m:sty m:val="p"/>
                      </m:rP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  <a:cs typeface="Arial" pitchFamily="34" charset="0"/>
                      </a:rPr>
                      <m:t>asi</m:t>
                    </m:r>
                    <m: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  <a:cs typeface="Arial" pitchFamily="34" charset="0"/>
                      </a:rPr>
                      <m:t>   621,72  </m:t>
                    </m:r>
                    <m:sSup>
                      <m:sSupPr>
                        <m:ctrlPr>
                          <a:rPr lang="cs-CZ" sz="280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b="0" i="1" dirty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cs-CZ" sz="2800" b="0" i="1" dirty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</a:rPr>
                      <m:t> </m:t>
                    </m:r>
                    <m: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2800" i="1" dirty="0" smtClean="0">
                        <a:solidFill>
                          <a:srgbClr val="FFFF00"/>
                        </a:solidFill>
                        <a:latin typeface="Cambria Math"/>
                        <a:cs typeface="Arial" pitchFamily="34" charset="0"/>
                      </a:rPr>
                      <m:t>silnice</m:t>
                    </m:r>
                    <m:r>
                      <a:rPr lang="cs-CZ" sz="2800" b="0" i="1" dirty="0" smtClean="0">
                        <a:solidFill>
                          <a:srgbClr val="FFFF00"/>
                        </a:solidFill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cs-CZ" sz="2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5" y="4869160"/>
                <a:ext cx="9028858" cy="50405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244625" y="5733256"/>
                <a:ext cx="9028858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6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𝑍𝑎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𝑛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ě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𝑧𝑎𝑝𝑙𝑎𝑡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í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𝑚𝑒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97 737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𝐾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č.</m:t>
                      </m:r>
                    </m:oMath>
                  </m:oMathPara>
                </a14:m>
                <a:endParaRPr lang="cs-CZ" sz="2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5" y="5733256"/>
                <a:ext cx="9028858" cy="50405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256085" y="2060848"/>
                <a:ext cx="9028858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𝑁𝑎𝑡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ř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𝑒𝑛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í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𝑏𝑢𝑑𝑒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𝑠𝑡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𝑡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562 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𝐾</m:t>
                      </m:r>
                      <m:r>
                        <a:rPr lang="cs-CZ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č.</m:t>
                      </m:r>
                    </m:oMath>
                  </m:oMathPara>
                </a14:m>
                <a:endParaRPr lang="cs-CZ" sz="2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85" y="2060848"/>
                <a:ext cx="9028858" cy="50405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286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09330"/>
            <a:ext cx="7543800" cy="67931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Příklady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4626" y="965915"/>
            <a:ext cx="8229600" cy="96361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r>
              <a:rPr lang="cs-CZ" sz="2600" dirty="0" smtClean="0"/>
              <a:t>Narýsuj síť válce, je-li poloměr podstavy 2 cm a výška válce 4 cm. </a:t>
            </a:r>
          </a:p>
          <a:p>
            <a:pPr>
              <a:buFont typeface="Georgia" panose="02040502050405020303" pitchFamily="18" charset="0"/>
              <a:buNone/>
            </a:pPr>
            <a:endParaRPr lang="cs-CZ" sz="26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47163" y="4483882"/>
            <a:ext cx="380327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600" dirty="0" smtClean="0"/>
              <a:t>op </a:t>
            </a:r>
            <a:r>
              <a:rPr lang="cs-CZ" sz="2600" dirty="0"/>
              <a:t>= </a:t>
            </a:r>
            <a:r>
              <a:rPr lang="cs-CZ" sz="2600" dirty="0" smtClean="0"/>
              <a:t>2</a:t>
            </a:r>
            <a:r>
              <a:rPr lang="el-GR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2∙3,14∙2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2600" u="dbl" dirty="0" smtClean="0"/>
              <a:t>op </a:t>
            </a:r>
            <a:r>
              <a:rPr lang="cs-CZ" sz="2600" u="dbl" dirty="0"/>
              <a:t>= </a:t>
            </a:r>
            <a:r>
              <a:rPr lang="cs-CZ" sz="2600" u="dbl" dirty="0" smtClean="0"/>
              <a:t> 12,56 cm (12,6 cm)</a:t>
            </a:r>
            <a:endParaRPr lang="cs-CZ" sz="2600" u="dbl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517" r="33347"/>
          <a:stretch/>
        </p:blipFill>
        <p:spPr>
          <a:xfrm>
            <a:off x="1126901" y="2128972"/>
            <a:ext cx="1603419" cy="195483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113"/>
          <a:stretch/>
        </p:blipFill>
        <p:spPr>
          <a:xfrm>
            <a:off x="4241152" y="2329603"/>
            <a:ext cx="4176137" cy="328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9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457200" y="3357563"/>
            <a:ext cx="3960813" cy="1439862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7" name="Elipsa 26"/>
          <p:cNvSpPr/>
          <p:nvPr/>
        </p:nvSpPr>
        <p:spPr>
          <a:xfrm>
            <a:off x="1500188" y="4797425"/>
            <a:ext cx="1873250" cy="187325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Síť válce</a:t>
            </a:r>
          </a:p>
        </p:txBody>
      </p:sp>
      <p:sp>
        <p:nvSpPr>
          <p:cNvPr id="25" name="Elipsa 24"/>
          <p:cNvSpPr/>
          <p:nvPr/>
        </p:nvSpPr>
        <p:spPr>
          <a:xfrm>
            <a:off x="1500188" y="1484313"/>
            <a:ext cx="1873250" cy="187325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grpSp>
        <p:nvGrpSpPr>
          <p:cNvPr id="2" name="Skupina 34"/>
          <p:cNvGrpSpPr>
            <a:grpSpLocks/>
          </p:cNvGrpSpPr>
          <p:nvPr/>
        </p:nvGrpSpPr>
        <p:grpSpPr bwMode="auto">
          <a:xfrm>
            <a:off x="2339975" y="2312988"/>
            <a:ext cx="215900" cy="215900"/>
            <a:chOff x="2339913" y="2312926"/>
            <a:chExt cx="216024" cy="216024"/>
          </a:xfrm>
        </p:grpSpPr>
        <p:cxnSp>
          <p:nvCxnSpPr>
            <p:cNvPr id="31" name="Přímá spojovací čára 30"/>
            <p:cNvCxnSpPr/>
            <p:nvPr/>
          </p:nvCxnSpPr>
          <p:spPr>
            <a:xfrm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Skupina 35"/>
          <p:cNvGrpSpPr>
            <a:grpSpLocks/>
          </p:cNvGrpSpPr>
          <p:nvPr/>
        </p:nvGrpSpPr>
        <p:grpSpPr bwMode="auto">
          <a:xfrm>
            <a:off x="2339975" y="5626100"/>
            <a:ext cx="215900" cy="215900"/>
            <a:chOff x="2339913" y="2312926"/>
            <a:chExt cx="216024" cy="216024"/>
          </a:xfrm>
        </p:grpSpPr>
        <p:cxnSp>
          <p:nvCxnSpPr>
            <p:cNvPr id="39" name="Přímá spojovací čára 38"/>
            <p:cNvCxnSpPr/>
            <p:nvPr/>
          </p:nvCxnSpPr>
          <p:spPr>
            <a:xfrm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ovací čára 40"/>
            <p:cNvCxnSpPr/>
            <p:nvPr/>
          </p:nvCxnSpPr>
          <p:spPr>
            <a:xfrm rot="5400000"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Přímá spojovací čára 43"/>
          <p:cNvCxnSpPr>
            <a:endCxn id="25" idx="1"/>
          </p:cNvCxnSpPr>
          <p:nvPr/>
        </p:nvCxnSpPr>
        <p:spPr>
          <a:xfrm flipH="1" flipV="1">
            <a:off x="1774825" y="1758950"/>
            <a:ext cx="673100" cy="66198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>
            <a:spLocks noChangeArrowheads="1"/>
          </p:cNvSpPr>
          <p:nvPr/>
        </p:nvSpPr>
        <p:spPr bwMode="auto">
          <a:xfrm>
            <a:off x="2065338" y="175895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i="1">
                <a:solidFill>
                  <a:srgbClr val="FF0000"/>
                </a:solidFill>
              </a:rPr>
              <a:t>r</a:t>
            </a:r>
          </a:p>
        </p:txBody>
      </p:sp>
      <p:cxnSp>
        <p:nvCxnSpPr>
          <p:cNvPr id="50" name="Přímá spojovací čára 49"/>
          <p:cNvCxnSpPr>
            <a:endCxn id="27" idx="3"/>
          </p:cNvCxnSpPr>
          <p:nvPr/>
        </p:nvCxnSpPr>
        <p:spPr>
          <a:xfrm flipH="1">
            <a:off x="1774825" y="5734050"/>
            <a:ext cx="673100" cy="66198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2081213" y="5913438"/>
            <a:ext cx="30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i="1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2657475" y="2128838"/>
            <a:ext cx="6254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2657475" y="5441950"/>
            <a:ext cx="6254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2035175" y="3746500"/>
            <a:ext cx="700088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pl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4979988" y="1836738"/>
            <a:ext cx="6254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5003800" y="3063875"/>
            <a:ext cx="700088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pl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5703888" y="1876425"/>
            <a:ext cx="3400425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...... obsah podstavy</a:t>
            </a:r>
            <a:endParaRPr lang="cs-CZ" sz="2800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5703888" y="3063875"/>
            <a:ext cx="29210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...... obsah pláště</a:t>
            </a:r>
            <a:endParaRPr lang="cs-CZ" sz="2800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890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23" grpId="0"/>
      <p:bldP spid="25" grpId="0" animBg="1"/>
      <p:bldP spid="49" grpId="0"/>
      <p:bldP spid="52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457200" y="3357563"/>
            <a:ext cx="3960813" cy="1439862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26" name="Přímá spojovací čára 25"/>
          <p:cNvCxnSpPr/>
          <p:nvPr/>
        </p:nvCxnSpPr>
        <p:spPr>
          <a:xfrm>
            <a:off x="457200" y="4797425"/>
            <a:ext cx="3960813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a 26"/>
          <p:cNvSpPr/>
          <p:nvPr/>
        </p:nvSpPr>
        <p:spPr>
          <a:xfrm>
            <a:off x="1500188" y="4797425"/>
            <a:ext cx="1873250" cy="187325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Výpočet S</a:t>
            </a:r>
            <a:r>
              <a:rPr lang="cs-CZ" altLang="cs-CZ" baseline="-25000" smtClean="0"/>
              <a:t>p</a:t>
            </a:r>
            <a:r>
              <a:rPr lang="cs-CZ" altLang="cs-CZ" smtClean="0"/>
              <a:t>, S</a:t>
            </a:r>
            <a:r>
              <a:rPr lang="cs-CZ" altLang="cs-CZ" baseline="-25000" smtClean="0"/>
              <a:t>pl</a:t>
            </a:r>
          </a:p>
        </p:txBody>
      </p:sp>
      <p:sp>
        <p:nvSpPr>
          <p:cNvPr id="25" name="Elipsa 24"/>
          <p:cNvSpPr/>
          <p:nvPr/>
        </p:nvSpPr>
        <p:spPr>
          <a:xfrm>
            <a:off x="1500188" y="1484313"/>
            <a:ext cx="1873250" cy="187325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grpSp>
        <p:nvGrpSpPr>
          <p:cNvPr id="2" name="Skupina 34"/>
          <p:cNvGrpSpPr>
            <a:grpSpLocks/>
          </p:cNvGrpSpPr>
          <p:nvPr/>
        </p:nvGrpSpPr>
        <p:grpSpPr bwMode="auto">
          <a:xfrm>
            <a:off x="2339975" y="2312988"/>
            <a:ext cx="215900" cy="215900"/>
            <a:chOff x="2339913" y="2312926"/>
            <a:chExt cx="216024" cy="216024"/>
          </a:xfrm>
        </p:grpSpPr>
        <p:cxnSp>
          <p:nvCxnSpPr>
            <p:cNvPr id="31" name="Přímá spojovací čára 30"/>
            <p:cNvCxnSpPr/>
            <p:nvPr/>
          </p:nvCxnSpPr>
          <p:spPr>
            <a:xfrm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Skupina 35"/>
          <p:cNvGrpSpPr>
            <a:grpSpLocks/>
          </p:cNvGrpSpPr>
          <p:nvPr/>
        </p:nvGrpSpPr>
        <p:grpSpPr bwMode="auto">
          <a:xfrm>
            <a:off x="2339975" y="5626100"/>
            <a:ext cx="215900" cy="215900"/>
            <a:chOff x="2339913" y="2312926"/>
            <a:chExt cx="216024" cy="216024"/>
          </a:xfrm>
        </p:grpSpPr>
        <p:cxnSp>
          <p:nvCxnSpPr>
            <p:cNvPr id="39" name="Přímá spojovací čára 38"/>
            <p:cNvCxnSpPr/>
            <p:nvPr/>
          </p:nvCxnSpPr>
          <p:spPr>
            <a:xfrm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ovací čára 40"/>
            <p:cNvCxnSpPr/>
            <p:nvPr/>
          </p:nvCxnSpPr>
          <p:spPr>
            <a:xfrm rot="5400000">
              <a:off x="2447925" y="2312926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Přímá spojovací čára 43"/>
          <p:cNvCxnSpPr>
            <a:endCxn id="25" idx="1"/>
          </p:cNvCxnSpPr>
          <p:nvPr/>
        </p:nvCxnSpPr>
        <p:spPr>
          <a:xfrm flipH="1" flipV="1">
            <a:off x="1774825" y="1758950"/>
            <a:ext cx="673100" cy="66198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>
            <a:spLocks noChangeArrowheads="1"/>
          </p:cNvSpPr>
          <p:nvPr/>
        </p:nvSpPr>
        <p:spPr bwMode="auto">
          <a:xfrm>
            <a:off x="2065338" y="175895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i="1">
                <a:solidFill>
                  <a:srgbClr val="FF0000"/>
                </a:solidFill>
              </a:rPr>
              <a:t>r</a:t>
            </a:r>
          </a:p>
        </p:txBody>
      </p:sp>
      <p:cxnSp>
        <p:nvCxnSpPr>
          <p:cNvPr id="50" name="Přímá spojovací čára 49"/>
          <p:cNvCxnSpPr>
            <a:endCxn id="27" idx="3"/>
          </p:cNvCxnSpPr>
          <p:nvPr/>
        </p:nvCxnSpPr>
        <p:spPr>
          <a:xfrm flipH="1">
            <a:off x="1774825" y="5734050"/>
            <a:ext cx="673100" cy="66198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2081213" y="5913438"/>
            <a:ext cx="30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i="1">
                <a:solidFill>
                  <a:srgbClr val="FF0000"/>
                </a:solidFill>
              </a:rPr>
              <a:t>r</a:t>
            </a:r>
          </a:p>
        </p:txBody>
      </p:sp>
      <p:cxnSp>
        <p:nvCxnSpPr>
          <p:cNvPr id="54" name="Přímá spojovací čára 53"/>
          <p:cNvCxnSpPr/>
          <p:nvPr/>
        </p:nvCxnSpPr>
        <p:spPr>
          <a:xfrm>
            <a:off x="4418013" y="3357563"/>
            <a:ext cx="0" cy="143986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>
            <a:spLocks noChangeArrowheads="1"/>
          </p:cNvSpPr>
          <p:nvPr/>
        </p:nvSpPr>
        <p:spPr bwMode="auto">
          <a:xfrm>
            <a:off x="4418013" y="3870325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i="1">
                <a:solidFill>
                  <a:srgbClr val="00B050"/>
                </a:solidFill>
              </a:rPr>
              <a:t>v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2657475" y="2128838"/>
            <a:ext cx="6254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2657475" y="5441950"/>
            <a:ext cx="6254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2035175" y="3746500"/>
            <a:ext cx="700088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cs-CZ" sz="3200" b="1" baseline="-25000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pl</a:t>
            </a:r>
            <a:endParaRPr lang="cs-CZ" sz="3200" b="1" baseline="-2500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2033588" y="4305300"/>
            <a:ext cx="160492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i="1" dirty="0" smtClean="0">
                <a:solidFill>
                  <a:srgbClr val="7030A0"/>
                </a:solidFill>
              </a:rPr>
              <a:t>Op = 2 </a:t>
            </a:r>
            <a:r>
              <a:rPr lang="cs-CZ" altLang="cs-CZ" sz="2600" b="1" i="1" dirty="0">
                <a:solidFill>
                  <a:srgbClr val="7030A0"/>
                </a:solidFill>
                <a:sym typeface="Symbol" panose="05050102010706020507" pitchFamily="18" charset="2"/>
              </a:rPr>
              <a:t></a:t>
            </a:r>
            <a:r>
              <a:rPr lang="cs-CZ" altLang="cs-CZ" sz="2400" b="1" i="1" dirty="0">
                <a:solidFill>
                  <a:srgbClr val="7030A0"/>
                </a:solidFill>
                <a:sym typeface="Symbol" panose="05050102010706020507" pitchFamily="18" charset="2"/>
              </a:rPr>
              <a:t> r</a:t>
            </a:r>
            <a:endParaRPr lang="cs-CZ" altLang="cs-CZ" sz="24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Rovnice" r:id="rId3" imgW="914400" imgH="215640" progId="Equation.3">
                  <p:embed/>
                </p:oleObj>
              </mc:Choice>
              <mc:Fallback>
                <p:oleObj name="Rovnice" r:id="rId3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ovéPole 33"/>
          <p:cNvSpPr txBox="1"/>
          <p:nvPr/>
        </p:nvSpPr>
        <p:spPr>
          <a:xfrm>
            <a:off x="5003800" y="2005013"/>
            <a:ext cx="2176463" cy="76993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4000" b="1" i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S</a:t>
            </a:r>
            <a:r>
              <a:rPr lang="cs-CZ" sz="4000" b="1" i="1" baseline="-25000" dirty="0" err="1">
                <a:solidFill>
                  <a:srgbClr val="FF0000"/>
                </a:solidFill>
                <a:latin typeface="Arial" charset="0"/>
                <a:cs typeface="Arial" charset="0"/>
              </a:rPr>
              <a:t>p</a:t>
            </a:r>
            <a:r>
              <a:rPr lang="cs-CZ" sz="40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 = </a:t>
            </a:r>
            <a:r>
              <a:rPr lang="cs-CZ" sz="4400" b="1" i="1" dirty="0">
                <a:solidFill>
                  <a:srgbClr val="FF0000"/>
                </a:solidFill>
                <a:latin typeface="Arial" charset="0"/>
                <a:cs typeface="Arial" charset="0"/>
                <a:sym typeface="Symbol"/>
              </a:rPr>
              <a:t> </a:t>
            </a:r>
            <a:r>
              <a:rPr lang="cs-CZ" sz="4000" b="1" i="1" dirty="0">
                <a:solidFill>
                  <a:srgbClr val="FF0000"/>
                </a:solidFill>
                <a:latin typeface="Arial" charset="0"/>
                <a:cs typeface="Arial" charset="0"/>
                <a:sym typeface="Symbol"/>
              </a:rPr>
              <a:t>r</a:t>
            </a:r>
            <a:r>
              <a:rPr lang="cs-CZ" sz="4000" b="1" i="1" baseline="30000" dirty="0">
                <a:solidFill>
                  <a:srgbClr val="FF0000"/>
                </a:solidFill>
                <a:latin typeface="Arial" charset="0"/>
                <a:cs typeface="Arial" charset="0"/>
                <a:sym typeface="Symbol"/>
              </a:rPr>
              <a:t>2</a:t>
            </a:r>
            <a:endParaRPr lang="cs-CZ" sz="4000" b="1" i="1" baseline="300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003800" y="3746500"/>
            <a:ext cx="2751138" cy="7699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4000" b="1" i="1">
                <a:solidFill>
                  <a:srgbClr val="FF0000"/>
                </a:solidFill>
              </a:rPr>
              <a:t>S</a:t>
            </a:r>
            <a:r>
              <a:rPr lang="cs-CZ" altLang="cs-CZ" sz="4000" b="1" i="1" baseline="-25000">
                <a:solidFill>
                  <a:srgbClr val="FF0000"/>
                </a:solidFill>
              </a:rPr>
              <a:t>pl</a:t>
            </a:r>
            <a:r>
              <a:rPr lang="cs-CZ" altLang="cs-CZ" sz="4000" b="1" i="1">
                <a:solidFill>
                  <a:srgbClr val="FF0000"/>
                </a:solidFill>
              </a:rPr>
              <a:t> = 2</a:t>
            </a:r>
            <a:r>
              <a:rPr lang="cs-CZ" altLang="cs-CZ" sz="4400" b="1" i="1">
                <a:solidFill>
                  <a:srgbClr val="FF0000"/>
                </a:solidFill>
                <a:sym typeface="Symbol" panose="05050102010706020507" pitchFamily="18" charset="2"/>
              </a:rPr>
              <a:t></a:t>
            </a:r>
            <a:r>
              <a:rPr lang="cs-CZ" altLang="cs-CZ" sz="4000" b="1" i="1">
                <a:solidFill>
                  <a:srgbClr val="FF0000"/>
                </a:solidFill>
                <a:sym typeface="Symbol" panose="05050102010706020507" pitchFamily="18" charset="2"/>
              </a:rPr>
              <a:t> r.v</a:t>
            </a:r>
            <a:endParaRPr lang="cs-CZ" altLang="cs-CZ" sz="4000" b="1" i="1" baseline="30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421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23" grpId="0"/>
      <p:bldP spid="25" grpId="0" animBg="1"/>
      <p:bldP spid="49" grpId="0"/>
      <p:bldP spid="52" grpId="0"/>
      <p:bldP spid="55" grpId="0"/>
      <p:bldP spid="59" grpId="0"/>
      <p:bldP spid="60" grpId="0"/>
      <p:bldP spid="61" grpId="0"/>
      <p:bldP spid="29" grpId="0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323031"/>
            <a:ext cx="7920880" cy="830997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solidFill>
                  <a:schemeClr val="bg1"/>
                </a:solidFill>
              </a:rPr>
              <a:t>1) Vypočítej </a:t>
            </a:r>
            <a:r>
              <a:rPr lang="cs-CZ" sz="2400" i="1" dirty="0" smtClean="0">
                <a:solidFill>
                  <a:schemeClr val="bg1"/>
                </a:solidFill>
              </a:rPr>
              <a:t>obsah pláště válce, který má výšku 18 cm a poloměr podstavy 5 cm.</a:t>
            </a:r>
            <a:endParaRPr lang="cs-CZ" sz="2400" i="1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899592" y="2420888"/>
            <a:ext cx="2808312" cy="14184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878151" y="1506488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1919714" y="3839344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/>
          <p:cNvCxnSpPr>
            <a:endCxn id="5" idx="6"/>
          </p:cNvCxnSpPr>
          <p:nvPr/>
        </p:nvCxnSpPr>
        <p:spPr>
          <a:xfrm>
            <a:off x="2335351" y="1963688"/>
            <a:ext cx="457200" cy="0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2834114" y="1772816"/>
            <a:ext cx="1377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r=5cm</a:t>
            </a:r>
            <a:endParaRPr lang="cs-CZ" i="1" dirty="0">
              <a:solidFill>
                <a:srgbClr val="FF0000"/>
              </a:soli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523037" y="2420888"/>
            <a:ext cx="0" cy="1418456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851920" y="29969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v=18cm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292080" y="246682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err="1" smtClean="0">
                <a:solidFill>
                  <a:srgbClr val="CC66FF"/>
                </a:solidFill>
              </a:rPr>
              <a:t>Spl</a:t>
            </a:r>
            <a:r>
              <a:rPr lang="cs-CZ" sz="2400" i="1" dirty="0" smtClean="0">
                <a:solidFill>
                  <a:srgbClr val="CC66FF"/>
                </a:solidFill>
              </a:rPr>
              <a:t> = 2</a:t>
            </a:r>
            <a:r>
              <a:rPr lang="el-GR" sz="2400" i="1" dirty="0" smtClean="0">
                <a:solidFill>
                  <a:srgbClr val="CC66FF"/>
                </a:solidFill>
              </a:rPr>
              <a:t>π</a:t>
            </a:r>
            <a:r>
              <a:rPr lang="cs-CZ" sz="2400" i="1" dirty="0" err="1" smtClean="0">
                <a:solidFill>
                  <a:srgbClr val="CC66FF"/>
                </a:solidFill>
              </a:rPr>
              <a:t>rv</a:t>
            </a:r>
            <a:endParaRPr lang="cs-CZ" sz="2400" i="1" dirty="0" smtClean="0">
              <a:solidFill>
                <a:srgbClr val="CC66FF"/>
              </a:solidFill>
            </a:endParaRPr>
          </a:p>
          <a:p>
            <a:r>
              <a:rPr lang="cs-CZ" sz="2400" i="1" dirty="0" err="1" smtClean="0">
                <a:solidFill>
                  <a:srgbClr val="CC66FF"/>
                </a:solidFill>
              </a:rPr>
              <a:t>Spl</a:t>
            </a:r>
            <a:r>
              <a:rPr lang="cs-CZ" sz="2400" i="1" dirty="0" smtClean="0">
                <a:solidFill>
                  <a:srgbClr val="CC66FF"/>
                </a:solidFill>
              </a:rPr>
              <a:t> = 2.3,14.5.18</a:t>
            </a:r>
          </a:p>
          <a:p>
            <a:r>
              <a:rPr lang="cs-CZ" sz="2400" i="1" dirty="0" err="1" smtClean="0">
                <a:solidFill>
                  <a:srgbClr val="CC66FF"/>
                </a:solidFill>
              </a:rPr>
              <a:t>Spl</a:t>
            </a:r>
            <a:r>
              <a:rPr lang="cs-CZ" sz="2400" i="1" dirty="0" smtClean="0">
                <a:solidFill>
                  <a:srgbClr val="CC66FF"/>
                </a:solidFill>
              </a:rPr>
              <a:t> = </a:t>
            </a:r>
            <a:r>
              <a:rPr lang="cs-CZ" sz="2400" b="1" i="1" dirty="0" smtClean="0">
                <a:solidFill>
                  <a:srgbClr val="FF0000"/>
                </a:solidFill>
              </a:rPr>
              <a:t>562,2 cm²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899592" y="5106982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solidFill>
                  <a:srgbClr val="FF0000"/>
                </a:solidFill>
              </a:rPr>
              <a:t>Obsah pláště válce je 562,2 cm².</a:t>
            </a:r>
            <a:endParaRPr lang="cs-CZ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235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764704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2. Vypočítej obsah pláště válce, který má výšku 30 mm a průměr 50 cm.</a:t>
            </a:r>
          </a:p>
          <a:p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2204864"/>
            <a:ext cx="48965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d = 50 cm		r = 25 cm </a:t>
            </a:r>
          </a:p>
          <a:p>
            <a:r>
              <a:rPr lang="cs-CZ" sz="3200" dirty="0" smtClean="0"/>
              <a:t>v = 30 mm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427984" y="311281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3300"/>
                </a:solidFill>
              </a:rPr>
              <a:t>POZOR NA JEDNOTKY</a:t>
            </a:r>
            <a:endParaRPr lang="cs-CZ" sz="3200" dirty="0">
              <a:solidFill>
                <a:srgbClr val="FF33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55776" y="2672652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3cm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3328248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 = ? cm</a:t>
            </a:r>
            <a:r>
              <a:rPr lang="cs-CZ" sz="3200" baseline="30000" dirty="0"/>
              <a:t>2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5576" y="4149080"/>
            <a:ext cx="4464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S</a:t>
            </a:r>
            <a:r>
              <a:rPr lang="cs-CZ" sz="3200" baseline="-25000" dirty="0" err="1" smtClean="0"/>
              <a:t>pl</a:t>
            </a:r>
            <a:r>
              <a:rPr lang="cs-CZ" sz="3200" dirty="0" smtClean="0"/>
              <a:t>= 2</a:t>
            </a:r>
            <a:r>
              <a:rPr lang="el-GR" sz="3200" dirty="0" smtClean="0"/>
              <a:t> π</a:t>
            </a:r>
            <a:r>
              <a:rPr lang="cs-CZ" sz="3200" dirty="0" err="1" smtClean="0"/>
              <a:t>r.v</a:t>
            </a:r>
            <a:endParaRPr lang="cs-CZ" sz="3200" dirty="0" smtClean="0"/>
          </a:p>
          <a:p>
            <a:r>
              <a:rPr lang="cs-CZ" sz="3200" dirty="0" err="1" smtClean="0"/>
              <a:t>S</a:t>
            </a:r>
            <a:r>
              <a:rPr lang="cs-CZ" sz="3200" baseline="-25000" dirty="0" err="1" smtClean="0"/>
              <a:t>pl</a:t>
            </a:r>
            <a:r>
              <a:rPr lang="cs-CZ" sz="3200" dirty="0" smtClean="0"/>
              <a:t>= 2.3,14.25.3</a:t>
            </a:r>
          </a:p>
          <a:p>
            <a:r>
              <a:rPr lang="cs-CZ" sz="3200" dirty="0" err="1" smtClean="0"/>
              <a:t>S</a:t>
            </a:r>
            <a:r>
              <a:rPr lang="cs-CZ" sz="3200" baseline="-25000" dirty="0" err="1" smtClean="0"/>
              <a:t>pl</a:t>
            </a:r>
            <a:r>
              <a:rPr lang="cs-CZ" sz="3200" dirty="0" smtClean="0"/>
              <a:t>= 471 cm</a:t>
            </a:r>
            <a:r>
              <a:rPr lang="cs-CZ" sz="3200" baseline="30000" dirty="0" smtClean="0"/>
              <a:t>2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211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Povrch válce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7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5061396" y="2047741"/>
            <a:ext cx="3305363" cy="415717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cs-CZ" sz="2600" dirty="0" smtClean="0"/>
              <a:t>S </a:t>
            </a:r>
            <a:r>
              <a:rPr lang="cs-CZ" sz="2600" dirty="0"/>
              <a:t>= </a:t>
            </a:r>
            <a:r>
              <a:rPr lang="cs-CZ" sz="2600" dirty="0" smtClean="0"/>
              <a:t>2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</a:t>
            </a:r>
            <a:r>
              <a:rPr lang="cs-CZ" sz="2600" dirty="0" smtClean="0"/>
              <a:t>S</a:t>
            </a:r>
            <a:r>
              <a:rPr lang="cs-CZ" sz="2600" baseline="-25000" dirty="0" smtClean="0"/>
              <a:t>p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+ </a:t>
            </a:r>
            <a:r>
              <a:rPr lang="cs-CZ" sz="2600" dirty="0" err="1" smtClean="0"/>
              <a:t>S</a:t>
            </a:r>
            <a:r>
              <a:rPr lang="cs-CZ" sz="2600" baseline="-25000" dirty="0" err="1" smtClean="0"/>
              <a:t>pl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cs-CZ" sz="26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26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cs-CZ" sz="2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2600" dirty="0" smtClean="0"/>
          </a:p>
          <a:p>
            <a:endParaRPr lang="cs-CZ" sz="23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 – poloměr podstavy</a:t>
            </a:r>
          </a:p>
          <a:p>
            <a:r>
              <a:rPr lang="cs-CZ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– výška válce</a:t>
            </a:r>
          </a:p>
          <a:p>
            <a:r>
              <a:rPr lang="cs-CZ" sz="2300" dirty="0" err="1"/>
              <a:t>S</a:t>
            </a:r>
            <a:r>
              <a:rPr lang="cs-CZ" sz="2300" baseline="-25000" dirty="0" err="1"/>
              <a:t>p</a:t>
            </a:r>
            <a:r>
              <a:rPr lang="cs-CZ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obsah podstavy</a:t>
            </a:r>
          </a:p>
          <a:p>
            <a:r>
              <a:rPr lang="cs-CZ" sz="2300" dirty="0" err="1" smtClean="0"/>
              <a:t>S</a:t>
            </a:r>
            <a:r>
              <a:rPr lang="cs-CZ" sz="2300" baseline="-25000" dirty="0" err="1" smtClean="0"/>
              <a:t>pl</a:t>
            </a:r>
            <a:r>
              <a:rPr lang="cs-CZ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obsah </a:t>
            </a:r>
            <a:r>
              <a:rPr lang="cs-CZ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pláště</a:t>
            </a:r>
            <a:endParaRPr lang="cs-CZ" sz="2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sz="2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sz="2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606497" y="2562897"/>
            <a:ext cx="2635982" cy="492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600" b="1" dirty="0">
                <a:solidFill>
                  <a:schemeClr val="accent2"/>
                </a:solidFill>
              </a:rPr>
              <a:t>S = 2</a:t>
            </a:r>
            <a:r>
              <a:rPr lang="el-GR" sz="2600" b="1" dirty="0">
                <a:solidFill>
                  <a:schemeClr val="accent2"/>
                </a:solidFill>
              </a:rPr>
              <a:t>π</a:t>
            </a:r>
            <a:r>
              <a:rPr lang="cs-CZ" sz="2600" b="1" dirty="0">
                <a:solidFill>
                  <a:schemeClr val="accent2"/>
                </a:solidFill>
              </a:rPr>
              <a:t>r</a:t>
            </a:r>
            <a:r>
              <a:rPr lang="cs-CZ" sz="2600" b="1" baseline="30000" dirty="0">
                <a:solidFill>
                  <a:schemeClr val="accent2"/>
                </a:solidFill>
              </a:rPr>
              <a:t>2</a:t>
            </a:r>
            <a:r>
              <a:rPr lang="cs-CZ" sz="2600" b="1" dirty="0">
                <a:solidFill>
                  <a:schemeClr val="accent2"/>
                </a:solidFill>
              </a:rPr>
              <a:t> + 2</a:t>
            </a:r>
            <a:r>
              <a:rPr lang="el-GR" sz="2600" b="1" dirty="0">
                <a:solidFill>
                  <a:schemeClr val="accent2"/>
                </a:solidFill>
              </a:rPr>
              <a:t>π</a:t>
            </a:r>
            <a:r>
              <a:rPr lang="cs-CZ" sz="2600" b="1" dirty="0" err="1">
                <a:solidFill>
                  <a:schemeClr val="accent2"/>
                </a:solidFill>
              </a:rPr>
              <a:t>rv</a:t>
            </a:r>
            <a:endParaRPr lang="cs-CZ" sz="2600" b="1" dirty="0">
              <a:solidFill>
                <a:schemeClr val="accent2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606497" y="3280059"/>
            <a:ext cx="2635982" cy="492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600" b="1" dirty="0">
                <a:solidFill>
                  <a:schemeClr val="accent2"/>
                </a:solidFill>
              </a:rPr>
              <a:t>S = 2</a:t>
            </a:r>
            <a:r>
              <a:rPr lang="el-GR" sz="2600" b="1" dirty="0">
                <a:solidFill>
                  <a:schemeClr val="accent2"/>
                </a:solidFill>
              </a:rPr>
              <a:t>π</a:t>
            </a:r>
            <a:r>
              <a:rPr lang="cs-CZ" sz="2600" b="1" dirty="0" smtClean="0">
                <a:solidFill>
                  <a:schemeClr val="accent2"/>
                </a:solidFill>
              </a:rPr>
              <a:t>r(r + v)</a:t>
            </a:r>
            <a:endParaRPr lang="cs-CZ" sz="2600" b="1" dirty="0">
              <a:solidFill>
                <a:schemeClr val="accent2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17" y="3656592"/>
            <a:ext cx="2970727" cy="254832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54"/>
          <a:stretch/>
        </p:blipFill>
        <p:spPr>
          <a:xfrm>
            <a:off x="3155324" y="2134557"/>
            <a:ext cx="1310262" cy="163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7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251521" y="404665"/>
            <a:ext cx="8640959" cy="6048524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Opakování: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                                             </a:t>
            </a:r>
            <a:r>
              <a:rPr lang="cs-CZ" sz="3200" b="1" dirty="0" smtClean="0">
                <a:solidFill>
                  <a:srgbClr val="000099"/>
                </a:solidFill>
              </a:rPr>
              <a:t>S = 2Sp + </a:t>
            </a:r>
            <a:r>
              <a:rPr lang="cs-CZ" sz="3200" b="1" dirty="0" err="1" smtClean="0">
                <a:solidFill>
                  <a:srgbClr val="000099"/>
                </a:solidFill>
              </a:rPr>
              <a:t>Spl</a:t>
            </a:r>
            <a:endParaRPr lang="cs-CZ" sz="3200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cs-CZ" sz="3200" b="1" dirty="0"/>
              <a:t> </a:t>
            </a:r>
            <a:r>
              <a:rPr lang="cs-CZ" sz="3200" b="1" dirty="0" smtClean="0"/>
              <a:t>                                            </a:t>
            </a:r>
            <a:r>
              <a:rPr lang="cs-CZ" sz="3200" b="1" dirty="0" smtClean="0">
                <a:solidFill>
                  <a:srgbClr val="000099"/>
                </a:solidFill>
              </a:rPr>
              <a:t>S = 2</a:t>
            </a:r>
            <a:r>
              <a:rPr lang="el-GR" sz="3200" b="1" dirty="0" smtClean="0">
                <a:solidFill>
                  <a:srgbClr val="000099"/>
                </a:solidFill>
              </a:rPr>
              <a:t>π</a:t>
            </a:r>
            <a:r>
              <a:rPr lang="cs-CZ" sz="3200" b="1" dirty="0" smtClean="0">
                <a:solidFill>
                  <a:srgbClr val="000099"/>
                </a:solidFill>
              </a:rPr>
              <a:t>r</a:t>
            </a:r>
            <a:r>
              <a:rPr lang="cs-CZ" sz="3200" b="1" dirty="0" smtClean="0">
                <a:solidFill>
                  <a:srgbClr val="000099"/>
                </a:solidFill>
                <a:latin typeface="Candara"/>
              </a:rPr>
              <a:t>² + 2</a:t>
            </a:r>
            <a:r>
              <a:rPr lang="el-GR" sz="3200" b="1" dirty="0" smtClean="0">
                <a:solidFill>
                  <a:srgbClr val="000099"/>
                </a:solidFill>
                <a:latin typeface="Candara"/>
              </a:rPr>
              <a:t>π</a:t>
            </a:r>
            <a:r>
              <a:rPr lang="cs-CZ" sz="3200" b="1" dirty="0" err="1" smtClean="0">
                <a:solidFill>
                  <a:srgbClr val="000099"/>
                </a:solidFill>
                <a:latin typeface="Candara"/>
              </a:rPr>
              <a:t>rv</a:t>
            </a:r>
            <a:endParaRPr lang="cs-CZ" sz="3200" b="1" dirty="0" smtClean="0">
              <a:solidFill>
                <a:srgbClr val="000099"/>
              </a:solidFill>
              <a:latin typeface="Candara"/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rgbClr val="000099"/>
                </a:solidFill>
                <a:latin typeface="Candara"/>
              </a:rPr>
              <a:t> </a:t>
            </a:r>
            <a:r>
              <a:rPr lang="cs-CZ" sz="3200" b="1" dirty="0" smtClean="0">
                <a:solidFill>
                  <a:srgbClr val="000099"/>
                </a:solidFill>
                <a:latin typeface="Candara"/>
              </a:rPr>
              <a:t>                                            </a:t>
            </a:r>
            <a:r>
              <a:rPr lang="cs-CZ" sz="3200" b="1" u="sng" dirty="0" smtClean="0">
                <a:solidFill>
                  <a:srgbClr val="000099"/>
                </a:solidFill>
                <a:latin typeface="Candara"/>
              </a:rPr>
              <a:t>S = 2</a:t>
            </a:r>
            <a:r>
              <a:rPr lang="el-GR" sz="3200" b="1" u="sng" dirty="0" smtClean="0">
                <a:solidFill>
                  <a:srgbClr val="000099"/>
                </a:solidFill>
                <a:latin typeface="Candara"/>
              </a:rPr>
              <a:t>π</a:t>
            </a:r>
            <a:r>
              <a:rPr lang="cs-CZ" sz="3200" b="1" u="sng" dirty="0" smtClean="0">
                <a:solidFill>
                  <a:srgbClr val="000099"/>
                </a:solidFill>
                <a:latin typeface="Candara"/>
              </a:rPr>
              <a:t>r(r + v) </a:t>
            </a:r>
          </a:p>
          <a:p>
            <a:pPr marL="0" indent="0">
              <a:buNone/>
            </a:pPr>
            <a:endParaRPr lang="cs-CZ" sz="3200" b="1" u="sng" dirty="0">
              <a:solidFill>
                <a:srgbClr val="000099"/>
              </a:solidFill>
              <a:latin typeface="Candara"/>
            </a:endParaRPr>
          </a:p>
          <a:p>
            <a:pPr marL="0" indent="0">
              <a:buNone/>
            </a:pPr>
            <a:r>
              <a:rPr lang="cs-CZ" sz="3200" b="1" dirty="0" smtClean="0">
                <a:solidFill>
                  <a:srgbClr val="FF0000"/>
                </a:solidFill>
              </a:rPr>
              <a:t>Jednotky obsahu:</a:t>
            </a:r>
          </a:p>
          <a:p>
            <a:pPr marL="0" indent="0">
              <a:buNone/>
            </a:pPr>
            <a:r>
              <a:rPr lang="cs-CZ" sz="3200" b="1" dirty="0">
                <a:solidFill>
                  <a:srgbClr val="000099"/>
                </a:solidFill>
                <a:latin typeface="Candara"/>
              </a:rPr>
              <a:t> </a:t>
            </a:r>
            <a:r>
              <a:rPr lang="cs-CZ" sz="3200" b="1" dirty="0" smtClean="0">
                <a:solidFill>
                  <a:srgbClr val="000099"/>
                </a:solidFill>
                <a:latin typeface="Candara"/>
              </a:rPr>
              <a:t>km²       ha          a         m²        dm²        cm²        mm² </a:t>
            </a:r>
          </a:p>
          <a:p>
            <a:pPr marL="0" indent="0">
              <a:buNone/>
            </a:pPr>
            <a:r>
              <a:rPr lang="cs-CZ" sz="3200" b="1" dirty="0" smtClean="0">
                <a:solidFill>
                  <a:srgbClr val="FF0000"/>
                </a:solidFill>
                <a:latin typeface="Candara"/>
              </a:rPr>
              <a:t>      . 100       . 100   . 100    . 100      . 100       . 100</a:t>
            </a:r>
          </a:p>
        </p:txBody>
      </p:sp>
      <p:sp>
        <p:nvSpPr>
          <p:cNvPr id="3" name="Obdélník 2"/>
          <p:cNvSpPr/>
          <p:nvPr/>
        </p:nvSpPr>
        <p:spPr>
          <a:xfrm>
            <a:off x="467544" y="1988840"/>
            <a:ext cx="2880320" cy="100811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115616" y="1052736"/>
            <a:ext cx="914400" cy="936104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6" name="Ovál 5"/>
          <p:cNvSpPr/>
          <p:nvPr/>
        </p:nvSpPr>
        <p:spPr>
          <a:xfrm>
            <a:off x="1115616" y="2996952"/>
            <a:ext cx="914400" cy="936104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030016" y="2636912"/>
            <a:ext cx="1317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2</a:t>
            </a:r>
            <a:r>
              <a:rPr lang="el-GR" b="1" dirty="0" smtClean="0"/>
              <a:t>π</a:t>
            </a:r>
            <a:r>
              <a:rPr lang="cs-CZ" b="1" dirty="0" smtClean="0"/>
              <a:t>r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059832" y="2348880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403648" y="3284984"/>
                <a:ext cx="6263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latin typeface="Cambria Math"/>
                        </a:rPr>
                        <m:t>𝝅</m:t>
                      </m:r>
                      <m:r>
                        <a:rPr lang="cs-CZ" b="1" i="1" smtClean="0">
                          <a:latin typeface="Cambria Math"/>
                        </a:rPr>
                        <m:t>𝒓</m:t>
                      </m:r>
                      <m:r>
                        <a:rPr lang="cs-CZ" b="1" i="1" smtClean="0">
                          <a:latin typeface="Cambria Math"/>
                        </a:rPr>
                        <m:t>²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284984"/>
                <a:ext cx="62636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115616" y="1412776"/>
                <a:ext cx="6419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>
                          <a:latin typeface="Cambria Math"/>
                        </a:rPr>
                        <m:t>𝝅</m:t>
                      </m:r>
                      <m:r>
                        <a:rPr lang="cs-CZ" b="1" i="1">
                          <a:latin typeface="Cambria Math"/>
                        </a:rPr>
                        <m:t>𝒓</m:t>
                      </m:r>
                      <m:r>
                        <a:rPr lang="cs-CZ" b="1" i="1">
                          <a:latin typeface="Cambria Math"/>
                        </a:rPr>
                        <m:t>²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412776"/>
                <a:ext cx="641931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ahnutá šipka nahoru 10"/>
          <p:cNvSpPr/>
          <p:nvPr/>
        </p:nvSpPr>
        <p:spPr>
          <a:xfrm>
            <a:off x="755576" y="5013176"/>
            <a:ext cx="1152128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Zahnutá šipka nahoru 11"/>
          <p:cNvSpPr/>
          <p:nvPr/>
        </p:nvSpPr>
        <p:spPr>
          <a:xfrm>
            <a:off x="2030016" y="5013176"/>
            <a:ext cx="1029816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Zahnutá šipka nahoru 13"/>
          <p:cNvSpPr/>
          <p:nvPr/>
        </p:nvSpPr>
        <p:spPr>
          <a:xfrm>
            <a:off x="3224205" y="5013176"/>
            <a:ext cx="843739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hnutá šipka nahoru 15"/>
          <p:cNvSpPr/>
          <p:nvPr/>
        </p:nvSpPr>
        <p:spPr>
          <a:xfrm>
            <a:off x="4355976" y="5013176"/>
            <a:ext cx="864096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Zahnutá šipka nahoru 16"/>
          <p:cNvSpPr/>
          <p:nvPr/>
        </p:nvSpPr>
        <p:spPr>
          <a:xfrm>
            <a:off x="5652120" y="5013176"/>
            <a:ext cx="936104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Zahnutá šipka nahoru 18"/>
          <p:cNvSpPr/>
          <p:nvPr/>
        </p:nvSpPr>
        <p:spPr>
          <a:xfrm>
            <a:off x="7020272" y="5013176"/>
            <a:ext cx="936104" cy="21602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74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1506</TotalTime>
  <Words>915</Words>
  <Application>Microsoft Office PowerPoint</Application>
  <PresentationFormat>Předvádění na obrazovce (4:3)</PresentationFormat>
  <Paragraphs>173</Paragraphs>
  <Slides>21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30" baseType="lpstr">
      <vt:lpstr>Arial</vt:lpstr>
      <vt:lpstr>Calibri</vt:lpstr>
      <vt:lpstr>Cambria Math</vt:lpstr>
      <vt:lpstr>Candara</vt:lpstr>
      <vt:lpstr>Georgia</vt:lpstr>
      <vt:lpstr>Symbol</vt:lpstr>
      <vt:lpstr>Wingdings</vt:lpstr>
      <vt:lpstr>Vlnění</vt:lpstr>
      <vt:lpstr>Editor rovnic 3.0</vt:lpstr>
      <vt:lpstr>Povrch válce</vt:lpstr>
      <vt:lpstr>Síť válce:</vt:lpstr>
      <vt:lpstr>Příklady</vt:lpstr>
      <vt:lpstr>Síť válce</vt:lpstr>
      <vt:lpstr>Výpočet Sp, Spl</vt:lpstr>
      <vt:lpstr>Prezentace aplikace PowerPoint</vt:lpstr>
      <vt:lpstr>Prezentace aplikace PowerPoint</vt:lpstr>
      <vt:lpstr>Povrch válce</vt:lpstr>
      <vt:lpstr>Prezentace aplikace PowerPoint</vt:lpstr>
      <vt:lpstr>Převeď:</vt:lpstr>
      <vt:lpstr>Řešení:</vt:lpstr>
      <vt:lpstr>Příklady</vt:lpstr>
      <vt:lpstr>Prezentace aplikace PowerPoint</vt:lpstr>
      <vt:lpstr>Příklad:</vt:lpstr>
      <vt:lpstr>Řešení: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Délka</dc:title>
  <dc:creator>alena.cechova</dc:creator>
  <cp:lastModifiedBy>Křepelová Alena</cp:lastModifiedBy>
  <cp:revision>232</cp:revision>
  <dcterms:created xsi:type="dcterms:W3CDTF">2013-01-16T20:09:48Z</dcterms:created>
  <dcterms:modified xsi:type="dcterms:W3CDTF">2020-04-01T16:28:47Z</dcterms:modified>
</cp:coreProperties>
</file>