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sldIdLst>
    <p:sldId id="280" r:id="rId2"/>
    <p:sldId id="259" r:id="rId3"/>
    <p:sldId id="277" r:id="rId4"/>
    <p:sldId id="278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1E3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2D84C-CE18-49F7-8E86-8E1B458EF366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8B11B-1B2F-4068-B7D2-A00B040FBF1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325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01.04.2020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Válec – shrnutí – to musí umět všichni!!!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302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640960" cy="460851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dirty="0" smtClean="0">
                <a:latin typeface="Comic Sans MS" pitchFamily="66" charset="0"/>
                <a:cs typeface="Arial" pitchFamily="34" charset="0"/>
              </a:rPr>
              <a:t>  S = 2Sp + </a:t>
            </a:r>
            <a:r>
              <a:rPr lang="cs-CZ" dirty="0" err="1" smtClean="0">
                <a:latin typeface="Comic Sans MS" pitchFamily="66" charset="0"/>
                <a:cs typeface="Arial" pitchFamily="34" charset="0"/>
              </a:rPr>
              <a:t>Spl</a:t>
            </a:r>
            <a:r>
              <a:rPr lang="cs-CZ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cs-CZ" dirty="0" smtClean="0">
                <a:latin typeface="Comic Sans MS" pitchFamily="66" charset="0"/>
                <a:cs typeface="Arial" pitchFamily="34" charset="0"/>
              </a:rPr>
            </a:br>
            <a:r>
              <a:rPr lang="cs-CZ" dirty="0" smtClean="0">
                <a:latin typeface="Comic Sans MS" pitchFamily="66" charset="0"/>
                <a:cs typeface="Arial" pitchFamily="34" charset="0"/>
              </a:rPr>
              <a:t>  S = 2</a:t>
            </a:r>
            <a:r>
              <a:rPr lang="el-GR" dirty="0" smtClean="0">
                <a:latin typeface="Comic Sans MS" pitchFamily="66" charset="0"/>
                <a:cs typeface="Arial" pitchFamily="34" charset="0"/>
              </a:rPr>
              <a:t>π</a:t>
            </a:r>
            <a:r>
              <a:rPr lang="cs-CZ" dirty="0" smtClean="0">
                <a:latin typeface="Comic Sans MS" pitchFamily="66" charset="0"/>
                <a:cs typeface="Arial" pitchFamily="34" charset="0"/>
              </a:rPr>
              <a:t>r</a:t>
            </a:r>
            <a:r>
              <a:rPr lang="cs-CZ" baseline="30000" dirty="0" smtClean="0">
                <a:latin typeface="Comic Sans MS" pitchFamily="66" charset="0"/>
                <a:cs typeface="Arial" pitchFamily="34" charset="0"/>
              </a:rPr>
              <a:t>2</a:t>
            </a:r>
            <a:r>
              <a:rPr lang="cs-CZ" dirty="0" smtClean="0">
                <a:latin typeface="Comic Sans MS" pitchFamily="66" charset="0"/>
                <a:cs typeface="Arial" pitchFamily="34" charset="0"/>
              </a:rPr>
              <a:t> + 2</a:t>
            </a:r>
            <a:r>
              <a:rPr lang="el-GR" dirty="0" smtClean="0">
                <a:latin typeface="Comic Sans MS" pitchFamily="66" charset="0"/>
                <a:cs typeface="Arial" pitchFamily="34" charset="0"/>
              </a:rPr>
              <a:t>π</a:t>
            </a:r>
            <a:r>
              <a:rPr lang="cs-CZ" dirty="0" err="1" smtClean="0">
                <a:latin typeface="Comic Sans MS" pitchFamily="66" charset="0"/>
                <a:cs typeface="Arial" pitchFamily="34" charset="0"/>
              </a:rPr>
              <a:t>rv</a:t>
            </a:r>
            <a:r>
              <a:rPr lang="cs-CZ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cs-CZ" dirty="0" smtClean="0">
                <a:latin typeface="Comic Sans MS" pitchFamily="66" charset="0"/>
                <a:cs typeface="Arial" pitchFamily="34" charset="0"/>
              </a:rPr>
            </a:br>
            <a:r>
              <a:rPr lang="cs-CZ" dirty="0" smtClean="0">
                <a:latin typeface="Comic Sans MS" pitchFamily="66" charset="0"/>
                <a:cs typeface="Arial" pitchFamily="34" charset="0"/>
              </a:rPr>
              <a:t>  S = 2</a:t>
            </a:r>
            <a:r>
              <a:rPr lang="el-GR" dirty="0" smtClean="0">
                <a:latin typeface="Comic Sans MS" pitchFamily="66" charset="0"/>
                <a:cs typeface="Arial" pitchFamily="34" charset="0"/>
              </a:rPr>
              <a:t>π</a:t>
            </a:r>
            <a:r>
              <a:rPr lang="cs-CZ" dirty="0" smtClean="0">
                <a:latin typeface="Comic Sans MS" pitchFamily="66" charset="0"/>
                <a:cs typeface="Arial" pitchFamily="34" charset="0"/>
              </a:rPr>
              <a:t>r(r+v)</a:t>
            </a:r>
            <a:br>
              <a:rPr lang="cs-CZ" dirty="0" smtClean="0">
                <a:latin typeface="Comic Sans MS" pitchFamily="66" charset="0"/>
                <a:cs typeface="Arial" pitchFamily="34" charset="0"/>
              </a:rPr>
            </a:br>
            <a:r>
              <a:rPr lang="cs-CZ" dirty="0" smtClean="0">
                <a:latin typeface="Comic Sans MS" pitchFamily="66" charset="0"/>
                <a:cs typeface="Arial" pitchFamily="34" charset="0"/>
              </a:rPr>
              <a:t> </a:t>
            </a:r>
            <a:endParaRPr lang="cs-CZ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1520" y="260649"/>
            <a:ext cx="29523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>
                <a:latin typeface="Comic Sans MS" pitchFamily="66" charset="0"/>
                <a:cs typeface="Arial" pitchFamily="34" charset="0"/>
              </a:rPr>
              <a:t>Povrch válce:</a:t>
            </a:r>
            <a:endParaRPr lang="cs-CZ" sz="44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6" name="Plechovka 5"/>
          <p:cNvSpPr/>
          <p:nvPr/>
        </p:nvSpPr>
        <p:spPr>
          <a:xfrm>
            <a:off x="6660232" y="3140968"/>
            <a:ext cx="1584176" cy="223224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2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640960" cy="460851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4000" baseline="300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cs-CZ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6000" dirty="0" smtClean="0">
                <a:latin typeface="Comic Sans MS" pitchFamily="66" charset="0"/>
                <a:cs typeface="Arial" pitchFamily="34" charset="0"/>
              </a:rPr>
              <a:t>V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= </a:t>
            </a:r>
            <a:r>
              <a:rPr lang="cs-CZ" sz="5400" dirty="0" err="1" smtClean="0">
                <a:latin typeface="Comic Sans MS" pitchFamily="66" charset="0"/>
                <a:cs typeface="Arial" pitchFamily="34" charset="0"/>
              </a:rPr>
              <a:t>Sp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cs-CZ" sz="5400" b="1" baseline="30000" dirty="0" smtClean="0">
                <a:latin typeface="Comic Sans MS" pitchFamily="66" charset="0"/>
                <a:cs typeface="Arial" pitchFamily="34" charset="0"/>
              </a:rPr>
              <a:t>.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v</a:t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   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 </a:t>
            </a:r>
            <a:r>
              <a:rPr lang="cs-CZ" sz="6000" dirty="0" smtClean="0">
                <a:latin typeface="Comic Sans MS" pitchFamily="66" charset="0"/>
                <a:cs typeface="Arial" pitchFamily="34" charset="0"/>
              </a:rPr>
              <a:t>V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= </a:t>
            </a:r>
            <a:r>
              <a:rPr lang="el-GR" sz="5400" dirty="0" smtClean="0">
                <a:latin typeface="Comic Sans MS" pitchFamily="66" charset="0"/>
                <a:cs typeface="Arial" pitchFamily="34" charset="0"/>
              </a:rPr>
              <a:t>π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r</a:t>
            </a: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2 </a:t>
            </a:r>
            <a:r>
              <a:rPr lang="cs-CZ" sz="5400" b="1" baseline="30000" dirty="0" smtClean="0">
                <a:latin typeface="Comic Sans MS" pitchFamily="66" charset="0"/>
                <a:cs typeface="Arial" pitchFamily="34" charset="0"/>
              </a:rPr>
              <a:t>. </a:t>
            </a: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>v</a:t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dirty="0" smtClean="0">
                <a:latin typeface="Comic Sans MS" pitchFamily="66" charset="0"/>
                <a:cs typeface="Arial" pitchFamily="34" charset="0"/>
              </a:rPr>
              <a:t/>
            </a:r>
            <a:br>
              <a:rPr lang="cs-CZ" sz="5400" dirty="0" smtClean="0">
                <a:latin typeface="Comic Sans MS" pitchFamily="66" charset="0"/>
                <a:cs typeface="Arial" pitchFamily="34" charset="0"/>
              </a:rPr>
            </a:br>
            <a:r>
              <a:rPr lang="cs-CZ" sz="5400" baseline="30000" dirty="0" smtClean="0">
                <a:latin typeface="Comic Sans MS" pitchFamily="66" charset="0"/>
                <a:cs typeface="Arial" pitchFamily="34" charset="0"/>
              </a:rPr>
              <a:t> </a:t>
            </a:r>
            <a:endParaRPr lang="cs-CZ" sz="5400" baseline="300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04664"/>
            <a:ext cx="510931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400" dirty="0" smtClean="0">
                <a:latin typeface="Comic Sans MS" pitchFamily="66" charset="0"/>
                <a:cs typeface="Arial" pitchFamily="34" charset="0"/>
              </a:rPr>
              <a:t>Objem </a:t>
            </a:r>
          </a:p>
          <a:p>
            <a:r>
              <a:rPr lang="cs-CZ" sz="4400" dirty="0" smtClean="0">
                <a:latin typeface="Comic Sans MS" pitchFamily="66" charset="0"/>
                <a:cs typeface="Arial" pitchFamily="34" charset="0"/>
              </a:rPr>
              <a:t>válce:</a:t>
            </a:r>
            <a:endParaRPr lang="cs-CZ" sz="4400" dirty="0"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7" name="Plechovka 6"/>
          <p:cNvSpPr/>
          <p:nvPr/>
        </p:nvSpPr>
        <p:spPr>
          <a:xfrm>
            <a:off x="6660232" y="3140968"/>
            <a:ext cx="1584176" cy="2232248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29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305800" cy="6120680"/>
          </a:xfrm>
        </p:spPr>
        <p:txBody>
          <a:bodyPr>
            <a:noAutofit/>
          </a:bodyPr>
          <a:lstStyle/>
          <a:p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>Př.1: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Nádoba tvaru válce má poloměr podstavy 20 cm a výšku 0,5 m. Vypočítej její objem a povrch.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r = 20 cm = 0,2 m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v = 0,5 m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S = ?</a:t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>V = ?                     </a:t>
            </a:r>
            <a:br>
              <a:rPr lang="cs-CZ" sz="2400" u="sng" dirty="0" smtClean="0">
                <a:latin typeface="Arial" pitchFamily="34" charset="0"/>
                <a:cs typeface="Arial" pitchFamily="34" charset="0"/>
              </a:rPr>
            </a:br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u="sng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b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S = 2</a:t>
            </a:r>
            <a:r>
              <a:rPr lang="el-GR" sz="2400" b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cs-CZ" sz="2400" b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r(r+v)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 S = 2 </a:t>
            </a:r>
            <a:r>
              <a:rPr lang="cs-CZ" sz="2400" b="1" baseline="30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3,14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0,2 </a:t>
            </a:r>
            <a:r>
              <a:rPr lang="cs-CZ" sz="2400" b="1" baseline="30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(0,2+0,5) m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2</a:t>
            </a:r>
            <a:br>
              <a:rPr lang="cs-CZ" sz="2400" baseline="30000" dirty="0" smtClean="0">
                <a:latin typeface="Arial" pitchFamily="34" charset="0"/>
                <a:cs typeface="Arial" pitchFamily="34" charset="0"/>
              </a:rPr>
            </a:b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>S = 0,8792 m</a:t>
            </a:r>
            <a:r>
              <a:rPr lang="cs-CZ" sz="2400" u="sng" baseline="30000" dirty="0" smtClean="0">
                <a:latin typeface="Arial" pitchFamily="34" charset="0"/>
                <a:cs typeface="Arial" pitchFamily="34" charset="0"/>
              </a:rPr>
              <a:t>2</a:t>
            </a:r>
            <a:br>
              <a:rPr lang="cs-CZ" sz="2400" u="sng" baseline="30000" dirty="0" smtClean="0">
                <a:latin typeface="Arial" pitchFamily="34" charset="0"/>
                <a:cs typeface="Arial" pitchFamily="34" charset="0"/>
              </a:rPr>
            </a:br>
            <a:r>
              <a:rPr lang="cs-CZ" sz="2400" u="sng" baseline="30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u="sng" baseline="30000" dirty="0" smtClean="0">
                <a:latin typeface="Arial" pitchFamily="34" charset="0"/>
                <a:cs typeface="Arial" pitchFamily="34" charset="0"/>
              </a:rPr>
            </a:b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V = </a:t>
            </a:r>
            <a:r>
              <a:rPr lang="el-GR" sz="2400" b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π</a:t>
            </a:r>
            <a:r>
              <a:rPr lang="cs-CZ" sz="2400" b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cs-CZ" sz="2400" b="1" baseline="30000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cs-CZ" sz="2400" b="1" dirty="0" smtClean="0">
                <a:solidFill>
                  <a:srgbClr val="660033"/>
                </a:solidFill>
                <a:latin typeface="Arial" pitchFamily="34" charset="0"/>
                <a:cs typeface="Arial" pitchFamily="34" charset="0"/>
              </a:rPr>
              <a:t>.v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dirty="0" smtClean="0">
                <a:latin typeface="Arial" pitchFamily="34" charset="0"/>
                <a:cs typeface="Arial" pitchFamily="34" charset="0"/>
              </a:rPr>
            </a:br>
            <a:r>
              <a:rPr lang="cs-CZ" sz="2400" dirty="0" smtClean="0">
                <a:latin typeface="Arial" pitchFamily="34" charset="0"/>
                <a:cs typeface="Arial" pitchFamily="34" charset="0"/>
              </a:rPr>
              <a:t>   V = 3,14 </a:t>
            </a:r>
            <a:r>
              <a:rPr lang="cs-CZ" sz="2400" b="1" baseline="30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0,2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cs-CZ" sz="2400" b="1" baseline="30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0,5 m</a:t>
            </a: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3</a:t>
            </a:r>
            <a:br>
              <a:rPr lang="cs-CZ" sz="2400" baseline="30000" dirty="0" smtClean="0">
                <a:latin typeface="Arial" pitchFamily="34" charset="0"/>
                <a:cs typeface="Arial" pitchFamily="34" charset="0"/>
              </a:rPr>
            </a:br>
            <a:r>
              <a:rPr lang="cs-CZ" sz="2400" baseline="300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u="sng" dirty="0" smtClean="0">
                <a:latin typeface="Arial" pitchFamily="34" charset="0"/>
                <a:cs typeface="Arial" pitchFamily="34" charset="0"/>
              </a:rPr>
              <a:t>V = 0,0628 m</a:t>
            </a:r>
            <a:r>
              <a:rPr lang="cs-CZ" sz="2400" u="sng" baseline="30000" dirty="0" smtClean="0">
                <a:latin typeface="Arial" pitchFamily="34" charset="0"/>
                <a:cs typeface="Arial" pitchFamily="34" charset="0"/>
              </a:rPr>
              <a:t>3</a:t>
            </a:r>
            <a:br>
              <a:rPr lang="cs-CZ" sz="2400" u="sng" baseline="30000" dirty="0" smtClean="0">
                <a:latin typeface="Arial" pitchFamily="34" charset="0"/>
                <a:cs typeface="Arial" pitchFamily="34" charset="0"/>
              </a:rPr>
            </a:br>
            <a:r>
              <a:rPr lang="cs-CZ" sz="2400" u="sng" baseline="30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2400" u="sng" baseline="30000" dirty="0" smtClean="0">
                <a:latin typeface="Arial" pitchFamily="34" charset="0"/>
                <a:cs typeface="Arial" pitchFamily="34" charset="0"/>
              </a:rPr>
            </a:br>
            <a:endParaRPr lang="cs-CZ" sz="2400" u="sng" baseline="30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Uzivatel\Local Settings\Temporary Internet Files\Content.IE5\C4IIX24J\MC90019750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1700807"/>
            <a:ext cx="2304255" cy="34626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159</TotalTime>
  <Words>48</Words>
  <Application>Microsoft Office PowerPoint</Application>
  <PresentationFormat>Předvádění na obrazovce (4:3)</PresentationFormat>
  <Paragraphs>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Comic Sans MS</vt:lpstr>
      <vt:lpstr>Constantia</vt:lpstr>
      <vt:lpstr>Wingdings 2</vt:lpstr>
      <vt:lpstr>Tok</vt:lpstr>
      <vt:lpstr>Válec – shrnutí – to musí umět všichni!!!</vt:lpstr>
      <vt:lpstr>  S = 2Sp + Spl   S = 2πr2 + 2πrv   S = 2πr(r+v)  </vt:lpstr>
      <vt:lpstr>       V = Sp . v      V = πr2 . v   </vt:lpstr>
      <vt:lpstr>Př.1: Nádoba tvaru válce má poloměr podstavy 20 cm a výšku 0,5 m. Vypočítej její objem a povrch.    r = 20 cm = 0,2 m   v = 0,5 m   S = ?   V = ?                          S = 2πr(r+v)    S = 2 . 3,14. 0,2 . (0,2+0,5) m2     S = 0,8792 m2     V = πr2.v    V = 3,14 . 0,22 . 0,5 m3     V = 0,0628 m3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Kysilková</dc:creator>
  <cp:lastModifiedBy>Křepelová Alena</cp:lastModifiedBy>
  <cp:revision>49</cp:revision>
  <dcterms:created xsi:type="dcterms:W3CDTF">2012-01-03T15:01:18Z</dcterms:created>
  <dcterms:modified xsi:type="dcterms:W3CDTF">2020-04-01T18:12:06Z</dcterms:modified>
</cp:coreProperties>
</file>