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png" ContentType="image/png"/>
  <Override PartName="/ppt/media/image2.png" ContentType="image/png"/>
  <Override PartName="/ppt/media/image3.jpeg" ContentType="image/jpeg"/>
  <Override PartName="/ppt/media/image5.png" ContentType="image/png"/>
  <Override PartName="/ppt/media/image4.png" ContentType="image/png"/>
  <Override PartName="/ppt/media/image6.jpeg" ContentType="image/jpeg"/>
  <Override PartName="/ppt/media/image7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9360" y="-7200"/>
            <a:ext cx="9162000" cy="104040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7058"/>
                </a:srgbClr>
              </a:gs>
              <a:gs pos="100000">
                <a:srgbClr val="00c4cd">
                  <a:alpha val="57254"/>
                </a:srgbClr>
              </a:gs>
            </a:gsLst>
            <a:lin ang="5400000"/>
          </a:gradFill>
          <a:ln>
            <a:noFill/>
          </a:ln>
          <a:effectLst>
            <a:outerShdw algn="ctr" blurRad="57150" dir="5400000" dist="38160" rotWithShape="0">
              <a:schemeClr val="accent1">
                <a:hueOff val="0"/>
                <a:satOff val="0"/>
                <a:lumOff val="0"/>
                <a:alphaOff val="0"/>
                <a:shade val="9000"/>
                <a:satMod val="105000"/>
                <a:alpha val="48000"/>
              </a:schemeClr>
            </a:outerShdw>
          </a:effectLst>
          <a:scene3d>
            <a:camera prst="orthographicFront"/>
            <a:lightRig dir="t" rig="flat"/>
          </a:scene3d>
          <a:sp3d prstMaterial="dkEdge">
            <a:bevelT w="8200" h="38100"/>
          </a:sp3d>
        </p:spPr>
        <p:style>
          <a:lnRef idx="1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4381560" y="-7200"/>
            <a:ext cx="4761360" cy="63720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47058"/>
                </a:srgbClr>
              </a:gs>
              <a:gs pos="100000">
                <a:srgbClr val="00a0a8">
                  <a:alpha val="32156"/>
                </a:srgbClr>
              </a:gs>
            </a:gsLst>
            <a:lin ang="162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" name="Group 3"/>
          <p:cNvGrpSpPr/>
          <p:nvPr/>
        </p:nvGrpSpPr>
        <p:grpSpPr>
          <a:xfrm>
            <a:off x="-28800" y="-17280"/>
            <a:ext cx="9196560" cy="1085400"/>
            <a:chOff x="-28800" y="-17280"/>
            <a:chExt cx="9196560" cy="1085400"/>
          </a:xfrm>
        </p:grpSpPr>
        <p:sp>
          <p:nvSpPr>
            <p:cNvPr id="3" name="CustomShape 4"/>
            <p:cNvSpPr/>
            <p:nvPr/>
          </p:nvSpPr>
          <p:spPr>
            <a:xfrm rot="21435600">
              <a:off x="-18360" y="201240"/>
              <a:ext cx="9162000" cy="648000"/>
            </a:xfrm>
            <a:custGeom>
              <a:avLst/>
              <a:gdLst/>
              <a:ah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 rot="21435600">
              <a:off x="-14040" y="275040"/>
              <a:ext cx="9174600" cy="529200"/>
            </a:xfrm>
            <a:custGeom>
              <a:avLst/>
              <a:gdLst/>
              <a:ah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-9360" y="-7200"/>
            <a:ext cx="9162000" cy="1040400"/>
          </a:xfrm>
          <a:custGeom>
            <a:avLst/>
            <a:gdLst/>
            <a:ah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7058"/>
                </a:srgbClr>
              </a:gs>
              <a:gs pos="100000">
                <a:srgbClr val="00c4cd">
                  <a:alpha val="57254"/>
                </a:srgbClr>
              </a:gs>
            </a:gsLst>
            <a:lin ang="54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2"/>
          <p:cNvSpPr/>
          <p:nvPr/>
        </p:nvSpPr>
        <p:spPr>
          <a:xfrm>
            <a:off x="4381560" y="-7200"/>
            <a:ext cx="4761360" cy="637200"/>
          </a:xfrm>
          <a:custGeom>
            <a:avLst/>
            <a:gdLst/>
            <a:ah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8abf">
                  <a:alpha val="47058"/>
                </a:srgbClr>
              </a:gs>
              <a:gs pos="100000">
                <a:srgbClr val="00a0a8">
                  <a:alpha val="32156"/>
                </a:srgbClr>
              </a:gs>
            </a:gsLst>
            <a:lin ang="16200000"/>
          </a:gra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45" name="Group 3"/>
          <p:cNvGrpSpPr/>
          <p:nvPr/>
        </p:nvGrpSpPr>
        <p:grpSpPr>
          <a:xfrm>
            <a:off x="-28800" y="-17280"/>
            <a:ext cx="9196560" cy="1085400"/>
            <a:chOff x="-28800" y="-17280"/>
            <a:chExt cx="9196560" cy="1085400"/>
          </a:xfrm>
        </p:grpSpPr>
        <p:sp>
          <p:nvSpPr>
            <p:cNvPr id="46" name="CustomShape 4"/>
            <p:cNvSpPr/>
            <p:nvPr/>
          </p:nvSpPr>
          <p:spPr>
            <a:xfrm rot="21435600">
              <a:off x="-18360" y="201240"/>
              <a:ext cx="9162000" cy="648000"/>
            </a:xfrm>
            <a:custGeom>
              <a:avLst/>
              <a:gdLst/>
              <a:ahLst/>
              <a:rect l="l" t="t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" name="CustomShape 5"/>
            <p:cNvSpPr/>
            <p:nvPr/>
          </p:nvSpPr>
          <p:spPr>
            <a:xfrm rot="21435600">
              <a:off x="-14040" y="275040"/>
              <a:ext cx="9174600" cy="529200"/>
            </a:xfrm>
            <a:custGeom>
              <a:avLst/>
              <a:gdLst/>
              <a:ahLst/>
              <a:rect l="l" t="t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8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50" name="PlaceHolder 8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457200" y="70416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  <a:ea typeface="DejaVu Sans"/>
              </a:rPr>
              <a:t>Objem jehlanu </a:t>
            </a:r>
            <a:endParaRPr b="0" lang="cs-CZ" sz="5000" spc="-1" strike="noStrike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1872000" y="2376000"/>
            <a:ext cx="4319640" cy="120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latin typeface="Arial"/>
              </a:rPr>
              <a:t>V = 1/3 . Sp . v</a:t>
            </a:r>
            <a:endParaRPr b="0" lang="cs-CZ" sz="2000" spc="-1" strike="noStrike">
              <a:latin typeface="Arial"/>
            </a:endParaRPr>
          </a:p>
        </p:txBody>
      </p:sp>
    </p:spTree>
  </p:cSld>
  <p:transition>
    <p:split dir="in" orient="vert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70416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  <a:ea typeface="DejaVu Sans"/>
              </a:rPr>
              <a:t>Objem jehlanu</a:t>
            </a:r>
            <a:endParaRPr b="0" lang="cs-CZ" sz="5000" spc="-1" strike="noStrike">
              <a:latin typeface="Arial"/>
            </a:endParaRPr>
          </a:p>
        </p:txBody>
      </p:sp>
      <p:pic>
        <p:nvPicPr>
          <p:cNvPr id="128" name="Picture 3" descr=""/>
          <p:cNvPicPr/>
          <p:nvPr/>
        </p:nvPicPr>
        <p:blipFill>
          <a:blip r:embed="rId1"/>
          <a:stretch/>
        </p:blipFill>
        <p:spPr>
          <a:xfrm rot="204600">
            <a:off x="4277520" y="2154960"/>
            <a:ext cx="3231360" cy="2339640"/>
          </a:xfrm>
          <a:prstGeom prst="rect">
            <a:avLst/>
          </a:prstGeom>
          <a:ln w="9360">
            <a:noFill/>
          </a:ln>
        </p:spPr>
      </p:pic>
      <p:sp>
        <p:nvSpPr>
          <p:cNvPr id="129" name="CustomShape 2"/>
          <p:cNvSpPr/>
          <p:nvPr/>
        </p:nvSpPr>
        <p:spPr>
          <a:xfrm>
            <a:off x="1907640" y="5013000"/>
            <a:ext cx="5111640" cy="115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240">
              <a:lnSpc>
                <a:spcPct val="100000"/>
              </a:lnSpc>
              <a:spcBef>
                <a:spcPts val="51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onstantia"/>
                <a:ea typeface="DejaVu Sans"/>
              </a:rPr>
              <a:t>S</a:t>
            </a:r>
            <a:r>
              <a:rPr b="0" lang="cs-CZ" sz="2600" spc="-1" strike="noStrike" baseline="-25000">
                <a:solidFill>
                  <a:srgbClr val="000000"/>
                </a:solidFill>
                <a:latin typeface="Constantia"/>
                <a:ea typeface="DejaVu Sans"/>
              </a:rPr>
              <a:t>p</a:t>
            </a:r>
            <a:r>
              <a:rPr b="0" lang="cs-CZ" sz="2600" spc="-1" strike="noStrike">
                <a:solidFill>
                  <a:srgbClr val="000000"/>
                </a:solidFill>
                <a:latin typeface="Constantia"/>
                <a:ea typeface="DejaVu Sans"/>
              </a:rPr>
              <a:t> … obsah podstavy</a:t>
            </a:r>
            <a:endParaRPr b="0" lang="cs-CZ" sz="2600" spc="-1" strike="noStrike">
              <a:latin typeface="Arial"/>
            </a:endParaRPr>
          </a:p>
          <a:p>
            <a:pPr marL="274320" indent="-273240">
              <a:lnSpc>
                <a:spcPct val="100000"/>
              </a:lnSpc>
              <a:spcBef>
                <a:spcPts val="51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Constantia"/>
                <a:ea typeface="DejaVu Sans"/>
              </a:rPr>
              <a:t>v … výška jehlanu</a:t>
            </a:r>
            <a:endParaRPr b="0" lang="cs-CZ" sz="2600" spc="-1" strike="noStrike">
              <a:latin typeface="Arial"/>
            </a:endParaRPr>
          </a:p>
        </p:txBody>
      </p:sp>
      <p:pic>
        <p:nvPicPr>
          <p:cNvPr id="130" name="Picture 2" descr=""/>
          <p:cNvPicPr/>
          <p:nvPr/>
        </p:nvPicPr>
        <p:blipFill>
          <a:blip r:embed="rId2"/>
          <a:stretch/>
        </p:blipFill>
        <p:spPr>
          <a:xfrm>
            <a:off x="1187640" y="2853000"/>
            <a:ext cx="1852560" cy="900720"/>
          </a:xfrm>
          <a:prstGeom prst="rect">
            <a:avLst/>
          </a:prstGeom>
          <a:ln w="9360">
            <a:noFill/>
          </a:ln>
        </p:spPr>
      </p:pic>
    </p:spTree>
  </p:cSld>
  <p:transition>
    <p:split dir="in" orient="vert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457200" y="70416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0" anchor="b">
            <a:noAutofit/>
          </a:bodyPr>
          <a:p>
            <a:pPr>
              <a:lnSpc>
                <a:spcPct val="100000"/>
              </a:lnSpc>
            </a:pPr>
            <a:r>
              <a:rPr b="0" lang="cs-CZ" sz="5000" spc="-1" strike="noStrike">
                <a:solidFill>
                  <a:srgbClr val="04617b"/>
                </a:solidFill>
                <a:latin typeface="Calibri"/>
                <a:ea typeface="DejaVu Sans"/>
              </a:rPr>
              <a:t>Objem jehlanu – příklad</a:t>
            </a:r>
            <a:endParaRPr b="0" lang="cs-CZ" sz="50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457200" y="1920240"/>
            <a:ext cx="8074080" cy="643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Vypočítej objem jehlanu s obdélníkovou podstavou o rozměrech 12 cm a 8 cm, výška tělesa je 23 cm.  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3924000" y="3141000"/>
            <a:ext cx="3095280" cy="244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74320" indent="-273240">
              <a:lnSpc>
                <a:spcPct val="15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V = a . b . v / 3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5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V = 12 . 8 . 23 / 3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5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V = 2208 / 3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50000"/>
              </a:lnSpc>
              <a:spcBef>
                <a:spcPts val="360"/>
              </a:spcBef>
            </a:pPr>
            <a:r>
              <a:rPr b="0" lang="cs-CZ" sz="1800" spc="-1" strike="noStrike" u="dbl">
                <a:solidFill>
                  <a:srgbClr val="000000"/>
                </a:solidFill>
                <a:uFillTx/>
                <a:latin typeface="Calibri"/>
                <a:ea typeface="DejaVu Sans"/>
              </a:rPr>
              <a:t>V = 736 cm</a:t>
            </a:r>
            <a:r>
              <a:rPr b="0" lang="cs-CZ" sz="1800" spc="-1" strike="noStrike" u="dbl" baseline="30000">
                <a:solidFill>
                  <a:srgbClr val="000000"/>
                </a:solidFill>
                <a:uFillTx/>
                <a:latin typeface="Calibri"/>
                <a:ea typeface="DejaVu Sans"/>
              </a:rPr>
              <a:t>3</a:t>
            </a:r>
            <a:r>
              <a:rPr b="0" lang="cs-CZ" sz="1800" spc="-1" strike="noStrike" u="dbl">
                <a:solidFill>
                  <a:srgbClr val="000000"/>
                </a:solidFill>
                <a:uFillTx/>
                <a:latin typeface="Calibri"/>
                <a:ea typeface="DejaVu Sans"/>
              </a:rPr>
              <a:t>  </a:t>
            </a: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50000"/>
              </a:lnSpc>
              <a:spcBef>
                <a:spcPts val="360"/>
              </a:spcBef>
            </a:pPr>
            <a:endParaRPr b="0" lang="cs-CZ" sz="1800" spc="-1" strike="noStrike">
              <a:latin typeface="Arial"/>
            </a:endParaRPr>
          </a:p>
          <a:p>
            <a:pPr marL="274320" indent="-273240">
              <a:lnSpc>
                <a:spcPct val="15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Objem jehlanu je 736 cm</a:t>
            </a:r>
            <a:r>
              <a:rPr b="0" lang="cs-CZ" sz="1800" spc="-1" strike="noStrike" baseline="30000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.  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34" name="CustomShape 4"/>
          <p:cNvSpPr/>
          <p:nvPr/>
        </p:nvSpPr>
        <p:spPr>
          <a:xfrm>
            <a:off x="539640" y="2756880"/>
            <a:ext cx="3239280" cy="297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</a:pPr>
            <a:endParaRPr b="0" lang="cs-CZ" sz="1800" spc="-1" strike="noStrike">
              <a:latin typeface="Arial"/>
            </a:endParaRPr>
          </a:p>
          <a:p>
            <a:pPr marL="252000">
              <a:lnSpc>
                <a:spcPct val="15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 = 12 cm </a:t>
            </a:r>
            <a:endParaRPr b="0" lang="cs-CZ" sz="1800" spc="-1" strike="noStrike">
              <a:latin typeface="Arial"/>
            </a:endParaRPr>
          </a:p>
          <a:p>
            <a:pPr marL="252000">
              <a:lnSpc>
                <a:spcPct val="15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b = 8 cm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cs-CZ" sz="1800" spc="-1" strike="noStrike">
              <a:latin typeface="Arial"/>
            </a:endParaRPr>
          </a:p>
          <a:p>
            <a:pPr marL="252000">
              <a:lnSpc>
                <a:spcPct val="15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v = 23 cm</a:t>
            </a:r>
            <a:endParaRPr b="0" lang="cs-CZ" sz="1800" spc="-1" strike="noStrike">
              <a:latin typeface="Arial"/>
            </a:endParaRPr>
          </a:p>
          <a:p>
            <a:pPr marL="252000">
              <a:lnSpc>
                <a:spcPct val="150000"/>
              </a:lnSpc>
            </a:pPr>
            <a:r>
              <a:rPr b="0" lang="cs-CZ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V = ? cm</a:t>
            </a:r>
            <a:r>
              <a:rPr b="0" lang="cs-CZ" sz="1800" spc="-1" strike="noStrike" u="sng" baseline="30000">
                <a:solidFill>
                  <a:srgbClr val="000000"/>
                </a:solidFill>
                <a:uFillTx/>
                <a:latin typeface="Calibri"/>
                <a:ea typeface="DejaVu Sans"/>
              </a:rPr>
              <a:t>3</a:t>
            </a:r>
            <a:r>
              <a:rPr b="0" lang="cs-CZ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 </a:t>
            </a:r>
            <a:endParaRPr b="0" lang="cs-CZ" sz="1800" spc="-1" strike="noStrike">
              <a:latin typeface="Arial"/>
            </a:endParaRPr>
          </a:p>
          <a:p>
            <a:pPr marL="252000">
              <a:lnSpc>
                <a:spcPct val="15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V = 1 / 3 S</a:t>
            </a:r>
            <a:r>
              <a:rPr b="0" lang="cs-CZ" sz="1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. v</a:t>
            </a:r>
            <a:endParaRPr b="0" lang="cs-CZ" sz="1800" spc="-1" strike="noStrike">
              <a:latin typeface="Arial"/>
            </a:endParaRPr>
          </a:p>
          <a:p>
            <a:pPr marL="252000">
              <a:lnSpc>
                <a:spcPct val="150000"/>
              </a:lnSpc>
            </a:pPr>
            <a:r>
              <a:rPr b="0" lang="cs-CZ" sz="1800" spc="-1" strike="noStrike" baseline="30000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r>
              <a:rPr b="0" lang="cs-CZ" sz="1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= a . b </a:t>
            </a:r>
            <a:endParaRPr b="0" lang="cs-CZ" sz="1800" spc="-1" strike="noStrike">
              <a:latin typeface="Arial"/>
            </a:endParaRPr>
          </a:p>
        </p:txBody>
      </p:sp>
    </p:spTree>
  </p:cSld>
  <p:transition>
    <p:split dir="in" orient="vert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mph" presetID="5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indefinite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79" dur="indefinite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80" dur="indefinite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434960" y="274680"/>
            <a:ext cx="749916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</a:pPr>
            <a:r>
              <a:rPr b="0" lang="cs-CZ" sz="4300" spc="-1" strike="noStrike">
                <a:solidFill>
                  <a:srgbClr val="696d52"/>
                </a:solidFill>
                <a:latin typeface="Gill Sans MT"/>
                <a:ea typeface="Microsoft YaHei"/>
              </a:rPr>
              <a:t>Zadání</a:t>
            </a:r>
            <a:endParaRPr b="0" lang="cs-CZ" sz="4300" spc="-1" strike="noStrike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434960" y="1447920"/>
            <a:ext cx="7499160" cy="4800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040" indent="-280800">
              <a:lnSpc>
                <a:spcPct val="100000"/>
              </a:lnSpc>
              <a:spcBef>
                <a:spcPts val="598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Vypočítej objem pravidelného čtyřbokého jehlanu když:</a:t>
            </a:r>
            <a:endParaRPr b="0" lang="cs-CZ" sz="3200" spc="-1" strike="noStrike">
              <a:latin typeface="Arial"/>
            </a:endParaRPr>
          </a:p>
          <a:p>
            <a:pPr marL="365040" indent="-280800">
              <a:lnSpc>
                <a:spcPct val="100000"/>
              </a:lnSpc>
              <a:spcBef>
                <a:spcPts val="598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a) délka podstavné hrany a = 4,6 cm              a výška v = 12 cm;</a:t>
            </a:r>
            <a:endParaRPr b="0" lang="cs-CZ" sz="3200" spc="-1" strike="noStrike">
              <a:latin typeface="Arial"/>
            </a:endParaRPr>
          </a:p>
          <a:p>
            <a:pPr marL="365040" indent="-280800">
              <a:lnSpc>
                <a:spcPct val="100000"/>
              </a:lnSpc>
              <a:spcBef>
                <a:spcPts val="598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b) délka podstavné hrany a = 7 cm                  a délka boční hrany h = 15 cm.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>
        <mc:Choice xmlns:a14="http://schemas.microsoft.com/office/drawing/2010/main" Requires="a14">
          <p:sp>
            <p:nvSpPr>
              <p:cNvPr id="137" name="Formula 1"/>
              <p:cNvSpPr txBox="1"/>
              <p:nvPr/>
            </p:nvSpPr>
            <p:spPr>
              <a:xfrm>
                <a:off x="648360" y="1840320"/>
                <a:ext cx="3117600" cy="40636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eqArr>
                      <m:e>
                        <m:r>
                          <m:rPr>
                            <m:lit/>
                            <m:nor/>
                          </m:rPr>
                          <m:t xml:space="preserve">V=</m:t>
                        </m:r>
                        <m:f>
                          <m:num>
                            <m:r>
                              <m:t xml:space="preserve">1</m:t>
                            </m:r>
                          </m:num>
                          <m:den>
                            <m:r>
                              <m:t xml:space="preserve">3</m:t>
                            </m:r>
                          </m:den>
                        </m:f>
                        <m:r>
                          <m:t xml:space="preserve">⋅</m:t>
                        </m:r>
                        <m:sSub>
                          <m:e>
                            <m:r>
                              <m:t xml:space="preserve">S</m:t>
                            </m:r>
                          </m:e>
                          <m:sub>
                            <m:r>
                              <m:t xml:space="preserve">p</m:t>
                            </m:r>
                          </m:sub>
                        </m:sSub>
                        <m:r>
                          <m:t xml:space="preserve">⋅</m:t>
                        </m:r>
                        <m:r>
                          <m:t xml:space="preserve">v</m:t>
                        </m:r>
                      </m:e>
                      <m:e>
                        <m:r>
                          <m:rPr>
                            <m:lit/>
                            <m:nor/>
                          </m:rPr>
                          <m:t xml:space="preserve">V=</m:t>
                        </m:r>
                        <m:f>
                          <m:num>
                            <m:r>
                              <m:t xml:space="preserve">1</m:t>
                            </m:r>
                          </m:num>
                          <m:den>
                            <m:r>
                              <m:t xml:space="preserve">3</m:t>
                            </m:r>
                          </m:den>
                        </m:f>
                        <m:r>
                          <m:t xml:space="preserve">⋅</m:t>
                        </m:r>
                        <m:r>
                          <m:t xml:space="preserve">a</m:t>
                        </m:r>
                        <m:r>
                          <m:t xml:space="preserve">⋅</m:t>
                        </m:r>
                        <m:r>
                          <m:t xml:space="preserve">a</m:t>
                        </m:r>
                        <m:r>
                          <m:t xml:space="preserve">⋅</m:t>
                        </m:r>
                        <m:r>
                          <m:t xml:space="preserve">v</m:t>
                        </m:r>
                      </m:e>
                      <m:e>
                        <m:r>
                          <m:rPr>
                            <m:lit/>
                            <m:nor/>
                          </m:rPr>
                          <m:t xml:space="preserve">V=</m:t>
                        </m:r>
                        <m:f>
                          <m:num>
                            <m:r>
                              <m:t xml:space="preserve">1</m:t>
                            </m:r>
                          </m:num>
                          <m:den>
                            <m:r>
                              <m:t xml:space="preserve">3</m:t>
                            </m:r>
                          </m:den>
                        </m:f>
                        <m:r>
                          <m:t xml:space="preserve">⋅</m:t>
                        </m:r>
                        <m:r>
                          <m:rPr>
                            <m:lit/>
                            <m:nor/>
                          </m:rPr>
                          <m:t xml:space="preserve">4,6</m:t>
                        </m:r>
                        <m:r>
                          <m:t xml:space="preserve">⋅</m:t>
                        </m:r>
                        <m:r>
                          <m:rPr>
                            <m:lit/>
                            <m:nor/>
                          </m:rPr>
                          <m:t xml:space="preserve">4,6</m:t>
                        </m:r>
                        <m:r>
                          <m:t xml:space="preserve">⋅</m:t>
                        </m:r>
                        <m:r>
                          <m:rPr>
                            <m:lit/>
                            <m:nor/>
                          </m:rPr>
                          <m:t xml:space="preserve">12</m:t>
                        </m:r>
                      </m:e>
                      <m:e>
                        <m:r>
                          <m:rPr>
                            <m:lit/>
                            <m:nor/>
                          </m:rPr>
                          <m:t xml:space="preserve">V=</m:t>
                        </m:r>
                        <m:r>
                          <m:rPr>
                            <m:lit/>
                            <m:nor/>
                          </m:rPr>
                          <m:t xml:space="preserve">84</m:t>
                        </m:r>
                        <m:r>
                          <m:t xml:space="preserve">,</m:t>
                        </m:r>
                        <m:r>
                          <m:rPr>
                            <m:lit/>
                            <m:nor/>
                          </m:rPr>
                          <m:t xml:space="preserve">64</m:t>
                        </m:r>
                        <m:sSup>
                          <m:e>
                            <m:r>
                              <m:rPr>
                                <m:lit/>
                                <m:nor/>
                              </m:rPr>
                              <m:t xml:space="preserve">cm</m:t>
                            </m:r>
                          </m:e>
                          <m:sup>
                            <m:r>
                              <m:t xml:space="preserve">3</m:t>
                            </m:r>
                          </m:sup>
                        </m:sSup>
                      </m:e>
                    </m:eqArr>
                  </m:oMath>
                </a14:m>
              </a:p>
            </p:txBody>
          </p:sp>
        </mc:Choice>
        <mc:Fallback/>
      </mc:AlternateContent>
      <p:sp>
        <p:nvSpPr>
          <p:cNvPr id="138" name="CustomShape 2"/>
          <p:cNvSpPr/>
          <p:nvPr/>
        </p:nvSpPr>
        <p:spPr>
          <a:xfrm>
            <a:off x="864000" y="1152000"/>
            <a:ext cx="383040" cy="34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latin typeface="Arial"/>
              </a:rPr>
              <a:t>a)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" descr=""/>
          <p:cNvPicPr/>
          <p:nvPr/>
        </p:nvPicPr>
        <p:blipFill>
          <a:blip r:embed="rId1"/>
          <a:stretch/>
        </p:blipFill>
        <p:spPr>
          <a:xfrm>
            <a:off x="1914480" y="1448280"/>
            <a:ext cx="6540120" cy="4800240"/>
          </a:xfrm>
          <a:prstGeom prst="rect">
            <a:avLst/>
          </a:prstGeom>
          <a:ln>
            <a:noFill/>
          </a:ln>
        </p:spPr>
      </p:pic>
      <p:sp>
        <p:nvSpPr>
          <p:cNvPr id="140" name="CustomShape 1"/>
          <p:cNvSpPr/>
          <p:nvPr/>
        </p:nvSpPr>
        <p:spPr>
          <a:xfrm>
            <a:off x="720000" y="792000"/>
            <a:ext cx="954720" cy="34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latin typeface="Arial"/>
              </a:rPr>
              <a:t>b) náčrt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690480" y="360000"/>
            <a:ext cx="749916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</a:pPr>
            <a:r>
              <a:rPr b="0" lang="cs-CZ" sz="4300" spc="-1" strike="noStrike">
                <a:solidFill>
                  <a:srgbClr val="696d52"/>
                </a:solidFill>
                <a:latin typeface="Gill Sans MT"/>
                <a:ea typeface="Microsoft YaHei"/>
              </a:rPr>
              <a:t>b)  výpočet </a:t>
            </a:r>
            <a:endParaRPr b="0" lang="cs-CZ" sz="4300" spc="-1" strike="noStrike"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142" name="Formula 2"/>
              <p:cNvSpPr txBox="1"/>
              <p:nvPr/>
            </p:nvSpPr>
            <p:spPr>
              <a:xfrm>
                <a:off x="4643640" y="1773720"/>
                <a:ext cx="3673800" cy="400824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eqArr>
                      <m:e>
                        <m:sSup>
                          <m:e>
                            <m:r>
                              <m:t xml:space="preserve">v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sSup>
                          <m:e>
                            <m:r>
                              <m:rPr>
                                <m:lit/>
                                <m:nor/>
                              </m:rPr>
                              <m:t xml:space="preserve">=w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−</m:t>
                        </m:r>
                        <m:sSup>
                          <m:e>
                            <m:d>
                              <m:dPr>
                                <m:begChr m:val="("/>
                                <m:endChr m:val=")"/>
                              </m:dPr>
                              <m:e>
                                <m:f>
                                  <m:num>
                                    <m:r>
                                      <m:t xml:space="preserve">a</m:t>
                                    </m:r>
                                  </m:num>
                                  <m:den>
                                    <m:r>
                                      <m:t xml:space="preserve"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</m:e>
                      <m:e>
                        <m:sSup>
                          <m:e>
                            <m:r>
                              <m:t xml:space="preserve">v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=</m:t>
                        </m:r>
                        <m:sSup>
                          <m:e>
                            <m:r>
                              <m:rPr>
                                <m:lit/>
                                <m:nor/>
                              </m:rPr>
                              <m:t xml:space="preserve">14,6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−</m:t>
                        </m:r>
                        <m:sSup>
                          <m:e>
                            <m:r>
                              <m:rPr>
                                <m:lit/>
                                <m:nor/>
                              </m:rPr>
                              <m:t xml:space="preserve">3,5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</m:e>
                      <m:e>
                        <m:sSup>
                          <m:e>
                            <m:r>
                              <m:t xml:space="preserve">v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=</m:t>
                        </m:r>
                        <m:r>
                          <m:rPr>
                            <m:lit/>
                            <m:nor/>
                          </m:rPr>
                          <m:t xml:space="preserve">213</m:t>
                        </m:r>
                        <m:r>
                          <m:t xml:space="preserve">,</m:t>
                        </m:r>
                        <m:r>
                          <m:rPr>
                            <m:lit/>
                            <m:nor/>
                          </m:rPr>
                          <m:t xml:space="preserve">16</m:t>
                        </m:r>
                        <m:r>
                          <m:t xml:space="preserve">−</m:t>
                        </m:r>
                        <m:r>
                          <m:rPr>
                            <m:lit/>
                            <m:nor/>
                          </m:rPr>
                          <m:t xml:space="preserve">12</m:t>
                        </m:r>
                        <m:r>
                          <m:t xml:space="preserve">,</m:t>
                        </m:r>
                        <m:r>
                          <m:rPr>
                            <m:lit/>
                            <m:nor/>
                          </m:rPr>
                          <m:t xml:space="preserve">25</m:t>
                        </m:r>
                      </m:e>
                      <m:e>
                        <m:sSup>
                          <m:e>
                            <m:r>
                              <m:t xml:space="preserve">v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=</m:t>
                        </m:r>
                        <m:r>
                          <m:rPr>
                            <m:lit/>
                            <m:nor/>
                          </m:rPr>
                          <m:t xml:space="preserve">200</m:t>
                        </m:r>
                        <m:r>
                          <m:t xml:space="preserve">,</m:t>
                        </m:r>
                        <m:r>
                          <m:rPr>
                            <m:lit/>
                            <m:nor/>
                          </m:rPr>
                          <m:t xml:space="preserve">91</m:t>
                        </m:r>
                      </m:e>
                      <m:e>
                        <m:r>
                          <m:t xml:space="preserve">v</m:t>
                        </m:r>
                        <m:r>
                          <m:t xml:space="preserve">=</m:t>
                        </m:r>
                        <m:r>
                          <m:rPr>
                            <m:lit/>
                            <m:nor/>
                          </m:rPr>
                          <m:t xml:space="preserve">14,2</m:t>
                        </m:r>
                        <m:r>
                          <m:rPr>
                            <m:lit/>
                            <m:nor/>
                          </m:rPr>
                          <m:t xml:space="preserve">cm</m:t>
                        </m:r>
                      </m:e>
                    </m:eqArr>
                  </m:oMath>
                </a14:m>
              </a:p>
            </p:txBody>
          </p:sp>
        </mc:Choice>
        <mc:Fallback/>
      </mc:AlternateContent>
      <mc:AlternateContent>
        <mc:Choice xmlns:a14="http://schemas.microsoft.com/office/drawing/2010/main" Requires="a14">
          <p:sp>
            <p:nvSpPr>
              <p:cNvPr id="143" name="Formula 3"/>
              <p:cNvSpPr txBox="1"/>
              <p:nvPr/>
            </p:nvSpPr>
            <p:spPr>
              <a:xfrm>
                <a:off x="1008000" y="1656000"/>
                <a:ext cx="3403800" cy="421128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eqArr>
                      <m:e>
                        <m:sSup>
                          <m:e>
                            <m:r>
                              <m:t xml:space="preserve">w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sSup>
                          <m:e>
                            <m:r>
                              <m:rPr>
                                <m:lit/>
                                <m:nor/>
                              </m:rPr>
                              <m:t xml:space="preserve">=h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−</m:t>
                        </m:r>
                        <m:sSup>
                          <m:e>
                            <m:d>
                              <m:dPr>
                                <m:begChr m:val="("/>
                                <m:endChr m:val=")"/>
                              </m:dPr>
                              <m:e>
                                <m:f>
                                  <m:num>
                                    <m:r>
                                      <m:t xml:space="preserve">a</m:t>
                                    </m:r>
                                  </m:num>
                                  <m:den>
                                    <m:r>
                                      <m:t xml:space="preserve">2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</m:e>
                      <m:e>
                        <m:sSup>
                          <m:e>
                            <m:r>
                              <m:t xml:space="preserve">w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=</m:t>
                        </m:r>
                        <m:sSup>
                          <m:e>
                            <m:r>
                              <m:rPr>
                                <m:lit/>
                                <m:nor/>
                              </m:rPr>
                              <m:t xml:space="preserve">15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−</m:t>
                        </m:r>
                        <m:sSup>
                          <m:e>
                            <m:r>
                              <m:rPr>
                                <m:lit/>
                                <m:nor/>
                              </m:rPr>
                              <m:t xml:space="preserve">3,5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</m:e>
                      <m:e>
                        <m:sSup>
                          <m:e>
                            <m:r>
                              <m:t xml:space="preserve">w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=</m:t>
                        </m:r>
                        <m:r>
                          <m:rPr>
                            <m:lit/>
                            <m:nor/>
                          </m:rPr>
                          <m:t xml:space="preserve">225</m:t>
                        </m:r>
                        <m:r>
                          <m:t xml:space="preserve">−</m:t>
                        </m:r>
                        <m:r>
                          <m:rPr>
                            <m:lit/>
                            <m:nor/>
                          </m:rPr>
                          <m:t xml:space="preserve">12</m:t>
                        </m:r>
                        <m:r>
                          <m:t xml:space="preserve">,</m:t>
                        </m:r>
                        <m:r>
                          <m:rPr>
                            <m:lit/>
                            <m:nor/>
                          </m:rPr>
                          <m:t xml:space="preserve">25</m:t>
                        </m:r>
                      </m:e>
                      <m:e>
                        <m:sSup>
                          <m:e>
                            <m:r>
                              <m:t xml:space="preserve">w</m:t>
                            </m:r>
                          </m:e>
                          <m:sup>
                            <m:r>
                              <m:t xml:space="preserve">2</m:t>
                            </m:r>
                          </m:sup>
                        </m:sSup>
                        <m:r>
                          <m:t xml:space="preserve">=</m:t>
                        </m:r>
                        <m:r>
                          <m:rPr>
                            <m:lit/>
                            <m:nor/>
                          </m:rPr>
                          <m:t xml:space="preserve">212</m:t>
                        </m:r>
                        <m:r>
                          <m:t xml:space="preserve">,</m:t>
                        </m:r>
                        <m:r>
                          <m:rPr>
                            <m:lit/>
                            <m:nor/>
                          </m:rPr>
                          <m:t xml:space="preserve">75</m:t>
                        </m:r>
                      </m:e>
                      <m:e>
                        <m:r>
                          <m:t xml:space="preserve">´</m:t>
                        </m:r>
                        <m:r>
                          <m:t xml:space="preserve">W</m:t>
                        </m:r>
                        <m:r>
                          <m:rPr>
                            <m:lit/>
                            <m:nor/>
                          </m:rPr>
                          <m:t xml:space="preserve">=14,6</m:t>
                        </m:r>
                        <m:r>
                          <m:rPr>
                            <m:lit/>
                            <m:nor/>
                          </m:rPr>
                          <m:t xml:space="preserve">cm</m:t>
                        </m:r>
                      </m:e>
                    </m:eqArr>
                  </m:oMath>
                </a14:m>
              </a:p>
            </p:txBody>
          </p:sp>
        </mc:Choice>
        <mc:Fallback/>
      </mc:AlternateContent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1872000" y="1080000"/>
            <a:ext cx="2591640" cy="71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latin typeface="Arial"/>
              </a:rPr>
              <a:t>V = dokončení</a:t>
            </a:r>
            <a:endParaRPr b="0" lang="cs-CZ" sz="1800" spc="-1" strike="noStrike"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145" name="Formula 2"/>
              <p:cNvSpPr txBox="1"/>
              <p:nvPr/>
            </p:nvSpPr>
            <p:spPr>
              <a:xfrm>
                <a:off x="1189440" y="1484640"/>
                <a:ext cx="3165120" cy="459072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eqArr>
                      <m:e>
                        <m:r>
                          <m:rPr>
                            <m:lit/>
                            <m:nor/>
                          </m:rPr>
                          <m:t xml:space="preserve">V=</m:t>
                        </m:r>
                        <m:f>
                          <m:num>
                            <m:r>
                              <m:t xml:space="preserve">1</m:t>
                            </m:r>
                          </m:num>
                          <m:den>
                            <m:r>
                              <m:t xml:space="preserve">3</m:t>
                            </m:r>
                          </m:den>
                        </m:f>
                        <m:r>
                          <m:t xml:space="preserve">⋅</m:t>
                        </m:r>
                        <m:sSub>
                          <m:e>
                            <m:r>
                              <m:t xml:space="preserve">S</m:t>
                            </m:r>
                          </m:e>
                          <m:sub>
                            <m:r>
                              <m:t xml:space="preserve">p</m:t>
                            </m:r>
                          </m:sub>
                        </m:sSub>
                        <m:r>
                          <m:t xml:space="preserve">⋅</m:t>
                        </m:r>
                        <m:r>
                          <m:t xml:space="preserve">v</m:t>
                        </m:r>
                      </m:e>
                      <m:e>
                        <m:r>
                          <m:rPr>
                            <m:lit/>
                            <m:nor/>
                          </m:rPr>
                          <m:t xml:space="preserve">V=</m:t>
                        </m:r>
                        <m:f>
                          <m:num>
                            <m:r>
                              <m:t xml:space="preserve">1</m:t>
                            </m:r>
                          </m:num>
                          <m:den>
                            <m:r>
                              <m:t xml:space="preserve">3</m:t>
                            </m:r>
                          </m:den>
                        </m:f>
                        <m:r>
                          <m:t xml:space="preserve">⋅</m:t>
                        </m:r>
                        <m:r>
                          <m:t xml:space="preserve">a</m:t>
                        </m:r>
                        <m:r>
                          <m:t xml:space="preserve">⋅</m:t>
                        </m:r>
                        <m:r>
                          <m:t xml:space="preserve">a</m:t>
                        </m:r>
                        <m:r>
                          <m:t xml:space="preserve">⋅</m:t>
                        </m:r>
                        <m:r>
                          <m:t xml:space="preserve">v</m:t>
                        </m:r>
                      </m:e>
                      <m:e>
                        <m:r>
                          <m:rPr>
                            <m:lit/>
                            <m:nor/>
                          </m:rPr>
                          <m:t xml:space="preserve">V=</m:t>
                        </m:r>
                        <m:f>
                          <m:num>
                            <m:r>
                              <m:t xml:space="preserve">1</m:t>
                            </m:r>
                          </m:num>
                          <m:den>
                            <m:r>
                              <m:t xml:space="preserve">3</m:t>
                            </m:r>
                          </m:den>
                        </m:f>
                        <m:r>
                          <m:t xml:space="preserve">⋅</m:t>
                        </m:r>
                        <m:r>
                          <m:t xml:space="preserve">7</m:t>
                        </m:r>
                        <m:r>
                          <m:t xml:space="preserve">⋅</m:t>
                        </m:r>
                        <m:r>
                          <m:t xml:space="preserve">7</m:t>
                        </m:r>
                        <m:r>
                          <m:t xml:space="preserve">⋅</m:t>
                        </m:r>
                        <m:r>
                          <m:rPr>
                            <m:lit/>
                            <m:nor/>
                          </m:rPr>
                          <m:t xml:space="preserve">14,2</m:t>
                        </m:r>
                      </m:e>
                      <m:e>
                        <m:r>
                          <m:rPr>
                            <m:lit/>
                            <m:nor/>
                          </m:rPr>
                          <m:t xml:space="preserve">V=</m:t>
                        </m:r>
                        <m:r>
                          <m:rPr>
                            <m:lit/>
                            <m:nor/>
                          </m:rPr>
                          <m:t xml:space="preserve">231,9</m:t>
                        </m:r>
                        <m:sSup>
                          <m:e>
                            <m:r>
                              <m:rPr>
                                <m:lit/>
                                <m:nor/>
                              </m:rPr>
                              <m:t xml:space="preserve">cm</m:t>
                            </m:r>
                          </m:e>
                          <m:sup>
                            <m:r>
                              <m:t xml:space="preserve">3</m:t>
                            </m:r>
                          </m:sup>
                        </m:sSup>
                      </m:e>
                    </m:eqArr>
                  </m:oMath>
                </a14:m>
              </a:p>
            </p:txBody>
          </p:sp>
        </mc:Choice>
        <mc:Fallback/>
      </mc:AlternateContent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660</TotalTime>
  <Application>LibreOffice/6.3.4.2$Windows_X86_64 LibreOffice_project/60da17e045e08f1793c57c00ba83cdfce946d0aa</Application>
  <Words>168</Words>
  <Paragraphs>31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2011-06-20T10:40:08Z</dcterms:created>
  <dc:creator>Lenka Štěrbová;Kristýna Krupková</dc:creator>
  <dc:description/>
  <dc:language>cs-CZ</dc:language>
  <cp:lastModifiedBy/>
  <dcterms:modified xsi:type="dcterms:W3CDTF">2020-04-18T16:48:45Z</dcterms:modified>
  <cp:revision>31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