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media/image3.gif" ContentType="image/gif"/>
  <Override PartName="/ppt/media/image4.gif" ContentType="image/gif"/>
  <Override PartName="/ppt/media/image5.wmf" ContentType="image/x-wmf"/>
  <Override PartName="/ppt/media/image6.wmf" ContentType="image/x-wmf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593792172739541"/>
          <c:y val="0.0282629176027248"/>
          <c:w val="0.897345928924876"/>
          <c:h val="0.782665410536995"/>
        </c:manualLayout>
      </c:layout>
      <c:lineChart>
        <c:grouping val="standard"/>
        <c:varyColors val="0"/>
        <c:ser>
          <c:idx val="0"/>
          <c:order val="0"/>
          <c:spPr>
            <a:solidFill>
              <a:srgbClr val="4a7ebb"/>
            </a:solidFill>
            <a:ln w="76320">
              <a:solidFill>
                <a:srgbClr val="4a7ebb"/>
              </a:solidFill>
              <a:round/>
            </a:ln>
          </c:spPr>
          <c:marker>
            <c:symbol val="none"/>
          </c:marker>
          <c:dLbls>
            <c:numFmt formatCode="General" sourceLinked="1"/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1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6"/>
                <c:pt idx="0">
                  <c:v>8.5</c:v>
                </c:pt>
                <c:pt idx="1">
                  <c:v>10.7</c:v>
                </c:pt>
                <c:pt idx="2">
                  <c:v>2.1</c:v>
                </c:pt>
                <c:pt idx="3">
                  <c:v>3.9</c:v>
                </c:pt>
                <c:pt idx="4">
                  <c:v>4.7</c:v>
                </c:pt>
                <c:pt idx="5">
                  <c:v>1.8</c:v>
                </c:pt>
                <c:pt idx="6">
                  <c:v>0.1</c:v>
                </c:pt>
                <c:pt idx="7">
                  <c:v>2.8</c:v>
                </c:pt>
                <c:pt idx="8">
                  <c:v>1.9</c:v>
                </c:pt>
                <c:pt idx="9">
                  <c:v>2.5</c:v>
                </c:pt>
                <c:pt idx="10">
                  <c:v>2.8</c:v>
                </c:pt>
                <c:pt idx="11">
                  <c:v>6.3</c:v>
                </c:pt>
                <c:pt idx="12">
                  <c:v>1</c:v>
                </c:pt>
                <c:pt idx="13">
                  <c:v>1.5</c:v>
                </c:pt>
                <c:pt idx="14">
                  <c:v>1.9</c:v>
                </c:pt>
                <c:pt idx="15">
                  <c:v>3.3</c:v>
                </c:pt>
              </c:numCache>
            </c:numRef>
          </c:val>
          <c:smooth val="0"/>
        </c:ser>
        <c:hiLowLines>
          <c:spPr>
            <a:ln>
              <a:noFill/>
            </a:ln>
          </c:spPr>
        </c:hiLowLines>
        <c:marker val="0"/>
        <c:axId val="33121767"/>
        <c:axId val="38026560"/>
      </c:lineChart>
      <c:catAx>
        <c:axId val="33121767"/>
        <c:scaling>
          <c:orientation val="minMax"/>
        </c:scaling>
        <c:delete val="0"/>
        <c:axPos val="b"/>
        <c:numFmt formatCode="[$-405]DD/MM/YYYY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  <a:ea typeface="DejaVu Sans"/>
              </a:defRPr>
            </a:pPr>
          </a:p>
        </c:txPr>
        <c:crossAx val="38026560"/>
        <c:crosses val="autoZero"/>
        <c:auto val="1"/>
        <c:lblAlgn val="ctr"/>
        <c:lblOffset val="100"/>
      </c:catAx>
      <c:valAx>
        <c:axId val="38026560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  <a:ea typeface="DejaVu Sans"/>
              </a:defRPr>
            </a:pPr>
          </a:p>
        </c:txPr>
        <c:crossAx val="33121767"/>
        <c:crosses val="autoZero"/>
        <c:crossBetween val="midCat"/>
      </c:valAx>
      <c:spPr>
        <a:solidFill>
          <a:srgbClr val="ffffff"/>
        </a:solidFill>
        <a:ln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czso.cz/" TargetMode="External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hyperlink" Target="file:///C:/Z%C3%A1chrana%20dat/Users/krepelka/Desktop/finance3/M%20-%20inflace.pptx#action?jump=nextslide" TargetMode="External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file:///C:/Z%C3%A1chrana%20dat/Users/krepelka/Desktop/finance3/M%20-%20inflace.pptx#action?jump=nextslide" TargetMode="External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br/>
            <a:endParaRPr b="0" lang="cs-CZ" sz="18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611640" y="1556640"/>
            <a:ext cx="820836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cs-CZ" sz="6000" spc="-1" strike="noStrike">
                <a:solidFill>
                  <a:srgbClr val="7030a0"/>
                </a:solidFill>
                <a:latin typeface="Calibri"/>
              </a:rPr>
              <a:t>Finanční matematika 13.</a:t>
            </a:r>
            <a:endParaRPr b="0" lang="cs-CZ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1" i="1" lang="cs-CZ" sz="4000" spc="-1" strike="noStrike">
                <a:solidFill>
                  <a:srgbClr val="7030a0"/>
                </a:solidFill>
                <a:latin typeface="Calibri"/>
              </a:rPr>
              <a:t>(finanční gramotnost)</a:t>
            </a:r>
            <a:endParaRPr b="0" lang="cs-CZ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cs-CZ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</a:pPr>
            <a:r>
              <a:rPr b="1" lang="cs-CZ" sz="7200" spc="-1" strike="noStrike" u="sng">
                <a:solidFill>
                  <a:srgbClr val="7030a0"/>
                </a:solidFill>
                <a:uFillTx/>
                <a:latin typeface="Calibri"/>
              </a:rPr>
              <a:t>V l i v   i n f l a c e </a:t>
            </a:r>
            <a:endParaRPr b="0" lang="cs-CZ" sz="7200" spc="-1" strike="noStrike">
              <a:latin typeface="Arial"/>
            </a:endParaRPr>
          </a:p>
        </p:txBody>
      </p:sp>
      <p:pic>
        <p:nvPicPr>
          <p:cNvPr id="40" name="obrázek 1" descr="OPVK_hor_zakladni_logolink_RGB_cz.jpg"/>
          <p:cNvPicPr/>
          <p:nvPr/>
        </p:nvPicPr>
        <p:blipFill>
          <a:blip r:embed="rId1"/>
          <a:stretch/>
        </p:blipFill>
        <p:spPr>
          <a:xfrm>
            <a:off x="1907640" y="188640"/>
            <a:ext cx="5751720" cy="863280"/>
          </a:xfrm>
          <a:prstGeom prst="rect">
            <a:avLst/>
          </a:prstGeom>
          <a:ln w="9360">
            <a:noFill/>
          </a:ln>
          <a:effectLst>
            <a:outerShdw algn="ctr" rotWithShape="0" sx="1000" sy="1000">
              <a:srgbClr val="000000"/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611640" y="1600200"/>
            <a:ext cx="8208360" cy="499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859"/>
              </a:spcBef>
            </a:pPr>
            <a:r>
              <a:rPr b="1" lang="cs-CZ" sz="4300" spc="-1" strike="noStrike">
                <a:solidFill>
                  <a:srgbClr val="7030a0"/>
                </a:solidFill>
                <a:latin typeface="Calibri"/>
              </a:rPr>
              <a:t>Použité zdroje - literatura : </a:t>
            </a:r>
            <a:endParaRPr b="0" lang="cs-CZ" sz="4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7030a0"/>
                </a:solidFill>
                <a:latin typeface="Calibri"/>
              </a:rPr>
              <a:t>1</a:t>
            </a: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.) O.Šoba, M.Širůček, R.Ptáček  </a:t>
            </a:r>
            <a:r>
              <a:rPr b="0" lang="cs-CZ" sz="2400" spc="-1" strike="noStrike">
                <a:solidFill>
                  <a:srgbClr val="7030a0"/>
                </a:solidFill>
                <a:latin typeface="Calibri"/>
              </a:rPr>
              <a:t>: </a:t>
            </a:r>
            <a:r>
              <a:rPr b="1" lang="cs-CZ" sz="2400" spc="-1" strike="noStrike">
                <a:solidFill>
                  <a:srgbClr val="7030a0"/>
                </a:solidFill>
                <a:latin typeface="Calibri"/>
              </a:rPr>
              <a:t>Finanční matematika v praxi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2.)  </a:t>
            </a:r>
            <a:r>
              <a:rPr b="1" lang="cs-CZ" sz="24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www.czso.cz</a:t>
            </a:r>
            <a:r>
              <a:rPr b="1" lang="cs-CZ" sz="2400" spc="-1" strike="noStrike">
                <a:solidFill>
                  <a:srgbClr val="7030a0"/>
                </a:solidFill>
                <a:latin typeface="Calibri"/>
              </a:rPr>
              <a:t> </a:t>
            </a: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 (Český statistický úřad)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7030a0"/>
                </a:solidFill>
                <a:latin typeface="Calibri"/>
              </a:rPr>
              <a:t>Použitá zobrazení (grafika) </a:t>
            </a:r>
            <a:r>
              <a:rPr b="0" lang="cs-CZ" sz="2400" spc="-1" strike="noStrike">
                <a:solidFill>
                  <a:srgbClr val="7030a0"/>
                </a:solidFill>
                <a:latin typeface="Calibri"/>
              </a:rPr>
              <a:t>: „smajlíci“ -  kliparty MS Office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cs-CZ" sz="2400" spc="-1" strike="noStrike">
                <a:solidFill>
                  <a:srgbClr val="7030a0"/>
                </a:solidFill>
                <a:latin typeface="Calibri"/>
              </a:rPr>
              <a:t>                                                     </a:t>
            </a:r>
            <a:r>
              <a:rPr b="0" lang="cs-CZ" sz="2400" spc="-1" strike="noStrike">
                <a:solidFill>
                  <a:srgbClr val="7030a0"/>
                </a:solidFill>
                <a:latin typeface="Calibri"/>
              </a:rPr>
              <a:t>tabulka, graf – autor (Excel)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Obrázek 3" descr="http://deosum.com/Images/smajlik-microsoft-6.gif"/>
          <p:cNvPicPr/>
          <p:nvPr/>
        </p:nvPicPr>
        <p:blipFill>
          <a:blip r:embed="rId1"/>
          <a:stretch/>
        </p:blipFill>
        <p:spPr>
          <a:xfrm>
            <a:off x="683640" y="1593000"/>
            <a:ext cx="8136360" cy="493164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177120" y="188640"/>
            <a:ext cx="878688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683640" y="1556640"/>
            <a:ext cx="813636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72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       </a:t>
            </a: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Co vše má vliv na velikost úspor?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683640" y="1556640"/>
            <a:ext cx="813636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Velikost základního vkladu 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(popř. další vklady)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Výše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(roční) </a:t>
            </a: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úrokové sazby  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 běžně okolo 2 % )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Délka úrokovacího období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(četnost úrokování)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Typ úrokování 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(jednoduché, složené)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Daně z úroků </a:t>
            </a:r>
            <a:r>
              <a:rPr b="0" i="1" lang="cs-CZ" sz="2800" spc="-1" strike="noStrike">
                <a:solidFill>
                  <a:srgbClr val="7030a0"/>
                </a:solidFill>
                <a:latin typeface="Calibri"/>
              </a:rPr>
              <a:t>(obvykle 15 %)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611640" y="1556640"/>
            <a:ext cx="8208360" cy="496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0" lang="cs-CZ" sz="2800" spc="-1" strike="noStrike">
                <a:solidFill>
                  <a:srgbClr val="7030a0"/>
                </a:solidFill>
                <a:latin typeface="Calibri"/>
              </a:rPr>
              <a:t>Vedle zohlednění vlivu zdanění úrokových příjmů můžeme ještě zohlednit vliv </a:t>
            </a:r>
            <a:r>
              <a:rPr b="0" lang="cs-CZ" sz="2800" spc="-1" strike="noStrike" u="sng">
                <a:solidFill>
                  <a:srgbClr val="7030a0"/>
                </a:solidFill>
                <a:uFillTx/>
                <a:latin typeface="Calibri"/>
              </a:rPr>
              <a:t>inflace (i). 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Inflace</a:t>
            </a:r>
            <a:r>
              <a:rPr b="0" lang="cs-CZ" sz="2800" spc="-1" strike="noStrike">
                <a:solidFill>
                  <a:srgbClr val="7030a0"/>
                </a:solidFill>
                <a:latin typeface="Calibri"/>
              </a:rPr>
              <a:t> je nárůst všeobecné cenové hladiny zboží a služeb v ekonomice v určitém časovém období. Ekvivalentně lze inflaci definovat jako 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0" lang="cs-CZ" sz="2800" spc="-1" strike="noStrike" u="sng">
                <a:solidFill>
                  <a:srgbClr val="7030a0"/>
                </a:solidFill>
                <a:uFillTx/>
                <a:latin typeface="Calibri"/>
              </a:rPr>
              <a:t>snížení kupní síly peněz.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457200" y="1600200"/>
            <a:ext cx="8362440" cy="499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 </a:t>
            </a: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Pak můžeme rozlišovat úrokové sazby :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Nominální </a:t>
            </a:r>
            <a:r>
              <a:rPr b="0" i="1" lang="cs-CZ" sz="3200" spc="-1" strike="noStrike">
                <a:solidFill>
                  <a:srgbClr val="7030a0"/>
                </a:solidFill>
                <a:latin typeface="Calibri"/>
              </a:rPr>
              <a:t> (nezohledňuje vliv inflace) ….. p</a:t>
            </a:r>
            <a:r>
              <a:rPr b="0" i="1" lang="cs-CZ" sz="3200" spc="-1" strike="noStrike" baseline="-25000">
                <a:solidFill>
                  <a:srgbClr val="7030a0"/>
                </a:solidFill>
                <a:latin typeface="Calibri"/>
              </a:rPr>
              <a:t>n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7030a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7030a0"/>
                </a:solidFill>
                <a:latin typeface="Calibri"/>
              </a:rPr>
              <a:t>Reálná  </a:t>
            </a:r>
            <a:r>
              <a:rPr b="0" i="1" lang="cs-CZ" sz="3200" spc="-1" strike="noStrike">
                <a:solidFill>
                  <a:srgbClr val="7030a0"/>
                </a:solidFill>
                <a:latin typeface="Calibri"/>
              </a:rPr>
              <a:t>(zohledňuje vliv inflace) ……………. P</a:t>
            </a:r>
            <a:r>
              <a:rPr b="0" i="1" lang="cs-CZ" sz="3200" spc="-1" strike="noStrike" baseline="-25000">
                <a:solidFill>
                  <a:srgbClr val="7030a0"/>
                </a:solidFill>
                <a:latin typeface="Calibri"/>
              </a:rPr>
              <a:t>r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Obrázek 3" descr="http://deosum.com/Images/smajlik-microsoft-6.gif"/>
          <p:cNvPicPr/>
          <p:nvPr/>
        </p:nvPicPr>
        <p:blipFill>
          <a:blip r:embed="rId1"/>
          <a:stretch/>
        </p:blipFill>
        <p:spPr>
          <a:xfrm>
            <a:off x="5148000" y="2709000"/>
            <a:ext cx="3527640" cy="36435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191880" y="188640"/>
            <a:ext cx="8772120" cy="90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83640" y="1556640"/>
            <a:ext cx="8136360" cy="504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i="1" lang="cs-CZ" sz="3200" spc="-1" strike="noStrike">
                <a:solidFill>
                  <a:srgbClr val="7030a0"/>
                </a:solidFill>
                <a:latin typeface="Calibri"/>
              </a:rPr>
              <a:t>Poznámka :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jednotlivé druhy úrokových sazeb lze navzájem kombinovat:</a:t>
            </a:r>
            <a:endParaRPr b="0" lang="cs-CZ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7030a0"/>
              </a:buClr>
              <a:buFont typeface="Arial"/>
              <a:buChar char="•"/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Hrubá nominální úroková sazba</a:t>
            </a:r>
            <a:endParaRPr b="0" lang="cs-CZ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7030a0"/>
              </a:buClr>
              <a:buFont typeface="Arial"/>
              <a:buChar char="•"/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Čistá nominální úroková sazba                 Ale k čemu</a:t>
            </a:r>
            <a:endParaRPr b="0" lang="cs-CZ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7030a0"/>
              </a:buClr>
              <a:buFont typeface="Arial"/>
              <a:buChar char="•"/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Hrubá reálná úroková sazba                 by  to vše bylo ??</a:t>
            </a:r>
            <a:endParaRPr b="0" lang="cs-CZ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7030a0"/>
              </a:buClr>
              <a:buFont typeface="Arial"/>
              <a:buChar char="•"/>
            </a:pPr>
            <a:r>
              <a:rPr b="0" i="1" lang="cs-CZ" sz="2400" spc="-1" strike="noStrike">
                <a:solidFill>
                  <a:srgbClr val="7030a0"/>
                </a:solidFill>
                <a:latin typeface="Calibri"/>
              </a:rPr>
              <a:t>Čistá reálná úroková sazba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     </a:t>
            </a: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A tak si to raději ukážeme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         </a:t>
            </a:r>
            <a:r>
              <a:rPr b="1" lang="cs-CZ" sz="2800" spc="-1" strike="noStrike">
                <a:solidFill>
                  <a:srgbClr val="7030a0"/>
                </a:solidFill>
                <a:latin typeface="Calibri"/>
              </a:rPr>
              <a:t>na nějakém příkladu  :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755640" y="5589360"/>
            <a:ext cx="5184000" cy="1079280"/>
          </a:xfrm>
          <a:prstGeom prst="downArrow">
            <a:avLst>
              <a:gd name="adj1" fmla="val 50000"/>
              <a:gd name="adj2" fmla="val 53151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2"/>
              </a:rPr>
              <a:t>P Ř Í K L A D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611640" y="1600200"/>
            <a:ext cx="8208360" cy="499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1" i="1" lang="cs-CZ" sz="2800" spc="-1" strike="noStrike">
                <a:solidFill>
                  <a:srgbClr val="7030a0"/>
                </a:solidFill>
                <a:latin typeface="Calibri"/>
              </a:rPr>
              <a:t>Pro ilustraci si ukažme,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1" i="1" lang="cs-CZ" sz="2800" spc="-1" strike="noStrike">
                <a:solidFill>
                  <a:srgbClr val="7030a0"/>
                </a:solidFill>
                <a:latin typeface="Calibri"/>
              </a:rPr>
              <a:t> </a:t>
            </a:r>
            <a:r>
              <a:rPr b="1" i="1" lang="cs-CZ" sz="2800" spc="-1" strike="noStrike">
                <a:solidFill>
                  <a:srgbClr val="7030a0"/>
                </a:solidFill>
                <a:latin typeface="Calibri"/>
              </a:rPr>
              <a:t>jak vypadala inflace v posledních letech :</a:t>
            </a: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i="1" lang="cs-CZ" sz="2000" spc="-1" strike="noStrike">
                <a:solidFill>
                  <a:srgbClr val="7030a0"/>
                </a:solidFill>
                <a:latin typeface="Calibri"/>
              </a:rPr>
              <a:t>Zdroj : Český statistický úřad</a:t>
            </a:r>
            <a:endParaRPr b="0" lang="cs-CZ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1115640" y="5373360"/>
            <a:ext cx="4247640" cy="115128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0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1"/>
              </a:rPr>
              <a:t>G R A F</a:t>
            </a:r>
            <a:endParaRPr b="0" lang="cs-CZ" sz="4000" spc="-1" strike="noStrike">
              <a:latin typeface="Arial"/>
            </a:endParaRPr>
          </a:p>
        </p:txBody>
      </p:sp>
      <p:pic>
        <p:nvPicPr>
          <p:cNvPr id="57" name="" descr=""/>
          <p:cNvPicPr/>
          <p:nvPr/>
        </p:nvPicPr>
        <p:blipFill>
          <a:blip r:embed="rId2"/>
          <a:stretch/>
        </p:blipFill>
        <p:spPr>
          <a:xfrm>
            <a:off x="965160" y="3060720"/>
            <a:ext cx="7644960" cy="2171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179640" y="188640"/>
            <a:ext cx="8784360" cy="86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graphicFrame>
        <p:nvGraphicFramePr>
          <p:cNvPr id="59" name="Zástupný symbol pro obsah 4"/>
          <p:cNvGraphicFramePr/>
          <p:nvPr/>
        </p:nvGraphicFramePr>
        <p:xfrm>
          <a:off x="683640" y="1556640"/>
          <a:ext cx="8002440" cy="496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57200" y="188640"/>
            <a:ext cx="82288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b3a2c7"/>
                </a:solidFill>
                <a:latin typeface="Calibri"/>
              </a:rPr>
              <a:t>V l i v   i n f l a c e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7030a0"/>
                </a:solidFill>
                <a:latin typeface="Calibri"/>
              </a:rPr>
              <a:t>Děkuji za vaši pozornost.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62" name="Picture 2" descr="C:\Users\zblaha00\AppData\Local\Microsoft\Windows\Temporary Internet Files\Content.IE5\D0LWV90R\MC900397474[1].wmf"/>
          <p:cNvPicPr/>
          <p:nvPr/>
        </p:nvPicPr>
        <p:blipFill>
          <a:blip r:embed="rId1"/>
          <a:stretch/>
        </p:blipFill>
        <p:spPr>
          <a:xfrm>
            <a:off x="3204000" y="3069000"/>
            <a:ext cx="3111480" cy="2442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Application>LibreOffice/6.3.4.2$Windows_X86_64 LibreOffice_project/60da17e045e08f1793c57c00ba83cdfce946d0aa</Application>
  <Words>730</Words>
  <Paragraphs>93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2013-08-17T08:29:58Z</dcterms:created>
  <dc:creator>Bláha Zdeněk</dc:creator>
  <dc:description/>
  <dc:language>cs-CZ</dc:language>
  <cp:lastModifiedBy/>
  <dcterms:modified xsi:type="dcterms:W3CDTF">2020-04-18T19:39:33Z</dcterms:modified>
  <cp:revision>24</cp:revision>
  <dc:subject/>
  <dc:title>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14</vt:i4>
  </property>
</Properties>
</file>