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008" r:id="rId1"/>
  </p:sldMasterIdLst>
  <p:notesMasterIdLst>
    <p:notesMasterId r:id="rId9"/>
  </p:notesMasterIdLst>
  <p:sldIdLst>
    <p:sldId id="307" r:id="rId2"/>
    <p:sldId id="310" r:id="rId3"/>
    <p:sldId id="314" r:id="rId4"/>
    <p:sldId id="309" r:id="rId5"/>
    <p:sldId id="304" r:id="rId6"/>
    <p:sldId id="305" r:id="rId7"/>
    <p:sldId id="313" r:id="rId8"/>
  </p:sldIdLst>
  <p:sldSz cx="9144000" cy="6858000" type="screen4x3"/>
  <p:notesSz cx="6858000" cy="9144000"/>
  <p:embeddedFontLst>
    <p:embeddedFont>
      <p:font typeface="Palatino Linotype" panose="02040502050505030304" pitchFamily="18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EFAF0"/>
    <a:srgbClr val="FFFF99"/>
    <a:srgbClr val="FBF3EB"/>
    <a:srgbClr val="5A1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937B-C817-41D2-9917-D234E1209A89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853AE-2FFE-43CB-AF21-EB43AA940A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764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5AE-2BC5-4CCA-8229-8D3C82D694C6}" type="datetime1">
              <a:rPr lang="cs-CZ" smtClean="0"/>
              <a:t>12.05.2020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1AE825-0421-45D4-866F-4844DB815D5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6F8-ECC7-4F0E-972C-CF942FF03AE1}" type="datetime1">
              <a:rPr lang="cs-CZ" smtClean="0"/>
              <a:t>12.05.2020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E825-0421-45D4-866F-4844DB815D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6EF1-260D-4E5F-834F-6BE18F9AB591}" type="datetime1">
              <a:rPr lang="cs-CZ" smtClean="0"/>
              <a:t>12.05.2020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E825-0421-45D4-866F-4844DB815D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0DEC-78FD-466E-A9D1-EA864AB1D263}" type="datetime1">
              <a:rPr lang="cs-CZ" smtClean="0"/>
              <a:t>12.05.2020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E825-0421-45D4-866F-4844DB815D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C8EF-1FD6-4AD0-BCA7-AB4A4B8E1AAF}" type="datetime1">
              <a:rPr lang="cs-CZ" smtClean="0"/>
              <a:t>12.05.2020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E825-0421-45D4-866F-4844DB815D5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AC24-9463-434E-AEAC-4B27676CCC5C}" type="datetime1">
              <a:rPr lang="cs-CZ" smtClean="0"/>
              <a:t>12.05.2020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E825-0421-45D4-866F-4844DB815D5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52D7-3CEA-4811-9E3F-0F3811925295}" type="datetime1">
              <a:rPr lang="cs-CZ" smtClean="0"/>
              <a:t>12.05.2020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E825-0421-45D4-866F-4844DB815D5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5589-2C13-4609-BC1C-A76D989F7612}" type="datetime1">
              <a:rPr lang="cs-CZ" smtClean="0"/>
              <a:t>12.05.2020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E825-0421-45D4-866F-4844DB815D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C366-4BE1-4F81-A874-EAE66BA72DD6}" type="datetime1">
              <a:rPr lang="cs-CZ" smtClean="0"/>
              <a:t>12.05.2020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E825-0421-45D4-866F-4844DB815D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2A1B-A3CB-4681-A3F3-AFFEC51E45A4}" type="datetime1">
              <a:rPr lang="cs-CZ" smtClean="0"/>
              <a:t>12.05.2020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E825-0421-45D4-866F-4844DB815D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7E25-6C9A-4883-BBB8-396A00531F1C}" type="datetime1">
              <a:rPr lang="cs-CZ" smtClean="0"/>
              <a:t>12.05.2020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E825-0421-45D4-866F-4844DB815D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E120CAE-D287-4CD6-BCC0-5E53A6EEFE74}" type="datetime1">
              <a:rPr lang="cs-CZ" smtClean="0"/>
              <a:t>12.05.2020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21AE825-0421-45D4-866F-4844DB815D5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eogebratube.org/material/show/id/40918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1187450" y="1844675"/>
            <a:ext cx="7772400" cy="1470025"/>
          </a:xfrm>
        </p:spPr>
        <p:txBody>
          <a:bodyPr/>
          <a:lstStyle/>
          <a:p>
            <a:pPr eaLnBrk="1" hangingPunct="1"/>
            <a:r>
              <a:rPr lang="cs-CZ" sz="8800" b="1" smtClean="0"/>
              <a:t>Válec</a:t>
            </a:r>
          </a:p>
        </p:txBody>
      </p:sp>
      <p:pic>
        <p:nvPicPr>
          <p:cNvPr id="3075" name="Picture 3" descr="C:\Users\penkva\AppData\Local\Microsoft\Windows\Temporary Internet Files\Content.IE5\F0JKR56I\MC90029573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1663"/>
            <a:ext cx="5437188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 descr="C:\Users\penkva\AppData\Local\Microsoft\Windows\Temporary Internet Files\Content.IE5\F0JKR56I\MC9003556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2213" y="260350"/>
            <a:ext cx="21780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C:\Users\penkva\AppData\Local\Microsoft\Windows\Temporary Internet Files\Content.IE5\YPWD4EUR\MC90039773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8188" y="3860800"/>
            <a:ext cx="22288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C:\Users\penkva\AppData\Local\Microsoft\Windows\Temporary Internet Files\Content.IE5\PKIBNOLM\MC90023129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88913"/>
            <a:ext cx="3529012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9" descr="C:\Users\penkva\AppData\Local\Microsoft\Windows\Temporary Internet Files\Content.IE5\NO2B5IVT\MP900321172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1557338"/>
            <a:ext cx="1735138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21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echovka 2"/>
          <p:cNvSpPr/>
          <p:nvPr/>
        </p:nvSpPr>
        <p:spPr>
          <a:xfrm>
            <a:off x="2195736" y="1052736"/>
            <a:ext cx="4104456" cy="4896544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4"/>
          <p:cNvCxnSpPr/>
          <p:nvPr/>
        </p:nvCxnSpPr>
        <p:spPr>
          <a:xfrm>
            <a:off x="4247964" y="1556792"/>
            <a:ext cx="0" cy="3960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4355976" y="28529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66"/>
                </a:solidFill>
              </a:rPr>
              <a:t>v</a:t>
            </a:r>
            <a:endParaRPr lang="cs-CZ" dirty="0">
              <a:solidFill>
                <a:srgbClr val="FF0066"/>
              </a:solidFill>
            </a:endParaRPr>
          </a:p>
        </p:txBody>
      </p:sp>
      <p:sp>
        <p:nvSpPr>
          <p:cNvPr id="8" name="Kosoúhelník 7"/>
          <p:cNvSpPr/>
          <p:nvPr/>
        </p:nvSpPr>
        <p:spPr>
          <a:xfrm rot="10273022">
            <a:off x="2247985" y="1754771"/>
            <a:ext cx="2289760" cy="3855686"/>
          </a:xfrm>
          <a:prstGeom prst="parallelogram">
            <a:avLst>
              <a:gd name="adj" fmla="val 26393"/>
            </a:avLst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>
            <a:off x="4247964" y="476672"/>
            <a:ext cx="0" cy="5904656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4355976" y="4766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62851" y="174019"/>
            <a:ext cx="439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chemeClr val="bg1"/>
                </a:solidFill>
              </a:rPr>
              <a:t>Válec také nazýváme </a:t>
            </a:r>
            <a:r>
              <a:rPr lang="cs-CZ" b="1" i="1" dirty="0" smtClean="0">
                <a:solidFill>
                  <a:srgbClr val="FF0000"/>
                </a:solidFill>
              </a:rPr>
              <a:t>rotačním válcem</a:t>
            </a:r>
            <a:r>
              <a:rPr lang="cs-CZ" i="1" dirty="0" smtClean="0">
                <a:solidFill>
                  <a:schemeClr val="bg1"/>
                </a:solidFill>
              </a:rPr>
              <a:t>.</a:t>
            </a:r>
            <a:endParaRPr lang="cs-CZ" i="1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588224" y="174019"/>
            <a:ext cx="2232248" cy="2677656"/>
          </a:xfrm>
          <a:prstGeom prst="rect">
            <a:avLst/>
          </a:prstGeom>
          <a:solidFill>
            <a:srgbClr val="7AFA89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Válec vznikne otáčením ( rotací) obdélníku kolem jeho strany – osy otáčení.</a:t>
            </a:r>
            <a:endParaRPr lang="cs-CZ" sz="2400" b="1" dirty="0"/>
          </a:p>
        </p:txBody>
      </p:sp>
      <p:sp>
        <p:nvSpPr>
          <p:cNvPr id="18" name="Zahnutá šipka nahoru 17"/>
          <p:cNvSpPr/>
          <p:nvPr/>
        </p:nvSpPr>
        <p:spPr>
          <a:xfrm>
            <a:off x="3793155" y="5127232"/>
            <a:ext cx="1000128" cy="648072"/>
          </a:xfrm>
          <a:prstGeom prst="curvedUp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7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24"/>
          <p:cNvGrpSpPr>
            <a:grpSpLocks/>
          </p:cNvGrpSpPr>
          <p:nvPr/>
        </p:nvGrpSpPr>
        <p:grpSpPr bwMode="auto">
          <a:xfrm>
            <a:off x="825451" y="2924944"/>
            <a:ext cx="1876425" cy="1440508"/>
            <a:chOff x="827088" y="908050"/>
            <a:chExt cx="1877467" cy="2160588"/>
          </a:xfrm>
          <a:solidFill>
            <a:srgbClr val="FFFF00"/>
          </a:solidFill>
        </p:grpSpPr>
        <p:sp>
          <p:nvSpPr>
            <p:cNvPr id="30" name="Obdélník 29"/>
            <p:cNvSpPr/>
            <p:nvPr/>
          </p:nvSpPr>
          <p:spPr>
            <a:xfrm>
              <a:off x="827088" y="908050"/>
              <a:ext cx="1872702" cy="2160588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cxnSp>
          <p:nvCxnSpPr>
            <p:cNvPr id="20" name="Přímá spojovací čára 19"/>
            <p:cNvCxnSpPr/>
            <p:nvPr/>
          </p:nvCxnSpPr>
          <p:spPr bwMode="auto">
            <a:xfrm flipH="1">
              <a:off x="2699790" y="908050"/>
              <a:ext cx="4765" cy="2155825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ovací čára 18"/>
            <p:cNvCxnSpPr/>
            <p:nvPr/>
          </p:nvCxnSpPr>
          <p:spPr bwMode="auto">
            <a:xfrm flipH="1">
              <a:off x="827088" y="908050"/>
              <a:ext cx="4766" cy="2155825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Skupina 28"/>
          <p:cNvGrpSpPr>
            <a:grpSpLocks/>
          </p:cNvGrpSpPr>
          <p:nvPr/>
        </p:nvGrpSpPr>
        <p:grpSpPr bwMode="auto">
          <a:xfrm>
            <a:off x="823913" y="4078288"/>
            <a:ext cx="1871662" cy="576262"/>
            <a:chOff x="823913" y="2781300"/>
            <a:chExt cx="1871662" cy="576263"/>
          </a:xfrm>
        </p:grpSpPr>
        <p:sp>
          <p:nvSpPr>
            <p:cNvPr id="4" name="Oblouk 3"/>
            <p:cNvSpPr/>
            <p:nvPr/>
          </p:nvSpPr>
          <p:spPr bwMode="auto">
            <a:xfrm>
              <a:off x="823913" y="2781300"/>
              <a:ext cx="1871662" cy="576263"/>
            </a:xfrm>
            <a:prstGeom prst="arc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5" name="Oblouk 4"/>
            <p:cNvSpPr/>
            <p:nvPr/>
          </p:nvSpPr>
          <p:spPr bwMode="auto">
            <a:xfrm flipH="1">
              <a:off x="823913" y="2781300"/>
              <a:ext cx="1871662" cy="576263"/>
            </a:xfrm>
            <a:prstGeom prst="arc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6" name="Skupina 6"/>
          <p:cNvGrpSpPr>
            <a:grpSpLocks/>
          </p:cNvGrpSpPr>
          <p:nvPr/>
        </p:nvGrpSpPr>
        <p:grpSpPr bwMode="auto">
          <a:xfrm flipV="1">
            <a:off x="828626" y="4078114"/>
            <a:ext cx="1870075" cy="576263"/>
            <a:chOff x="1403648" y="1988840"/>
            <a:chExt cx="1872208" cy="576064"/>
          </a:xfrm>
          <a:solidFill>
            <a:srgbClr val="FFFF00"/>
          </a:solidFill>
        </p:grpSpPr>
        <p:sp>
          <p:nvSpPr>
            <p:cNvPr id="8" name="Oblouk 7"/>
            <p:cNvSpPr/>
            <p:nvPr/>
          </p:nvSpPr>
          <p:spPr>
            <a:xfrm>
              <a:off x="1403648" y="1988840"/>
              <a:ext cx="1872208" cy="576064"/>
            </a:xfrm>
            <a:prstGeom prst="arc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9" name="Oblouk 8"/>
            <p:cNvSpPr/>
            <p:nvPr/>
          </p:nvSpPr>
          <p:spPr>
            <a:xfrm flipH="1">
              <a:off x="1403648" y="1988840"/>
              <a:ext cx="1872208" cy="576064"/>
            </a:xfrm>
            <a:prstGeom prst="arc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7" name="Skupina 22"/>
          <p:cNvGrpSpPr>
            <a:grpSpLocks/>
          </p:cNvGrpSpPr>
          <p:nvPr/>
        </p:nvGrpSpPr>
        <p:grpSpPr bwMode="auto">
          <a:xfrm>
            <a:off x="827039" y="2636912"/>
            <a:ext cx="1873250" cy="574675"/>
            <a:chOff x="3491880" y="619919"/>
            <a:chExt cx="1872208" cy="57626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1" name="Oblouk 10"/>
            <p:cNvSpPr/>
            <p:nvPr/>
          </p:nvSpPr>
          <p:spPr>
            <a:xfrm>
              <a:off x="3491880" y="619919"/>
              <a:ext cx="1872208" cy="576262"/>
            </a:xfrm>
            <a:prstGeom prst="arc">
              <a:avLst>
                <a:gd name="adj1" fmla="val 15602127"/>
                <a:gd name="adj2" fmla="val 0"/>
              </a:avLst>
            </a:prstGeom>
            <a:grpFill/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2" name="Oblouk 11"/>
            <p:cNvSpPr/>
            <p:nvPr/>
          </p:nvSpPr>
          <p:spPr>
            <a:xfrm flipH="1">
              <a:off x="3491880" y="619919"/>
              <a:ext cx="1872208" cy="576262"/>
            </a:xfrm>
            <a:prstGeom prst="arc">
              <a:avLst/>
            </a:prstGeom>
            <a:grpFill/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4" name="Oblouk 13"/>
            <p:cNvSpPr/>
            <p:nvPr/>
          </p:nvSpPr>
          <p:spPr bwMode="auto">
            <a:xfrm flipV="1">
              <a:off x="3491880" y="619919"/>
              <a:ext cx="1870621" cy="576262"/>
            </a:xfrm>
            <a:prstGeom prst="arc">
              <a:avLst>
                <a:gd name="adj1" fmla="val 15931489"/>
                <a:gd name="adj2" fmla="val 0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5" name="Oblouk 14"/>
            <p:cNvSpPr/>
            <p:nvPr/>
          </p:nvSpPr>
          <p:spPr bwMode="auto">
            <a:xfrm flipH="1" flipV="1">
              <a:off x="3491880" y="619919"/>
              <a:ext cx="1870621" cy="576262"/>
            </a:xfrm>
            <a:prstGeom prst="arc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Popis válce</a:t>
            </a:r>
          </a:p>
        </p:txBody>
      </p:sp>
      <p:grpSp>
        <p:nvGrpSpPr>
          <p:cNvPr id="10" name="Skupina 34"/>
          <p:cNvGrpSpPr>
            <a:grpSpLocks/>
          </p:cNvGrpSpPr>
          <p:nvPr/>
        </p:nvGrpSpPr>
        <p:grpSpPr bwMode="auto">
          <a:xfrm>
            <a:off x="1655763" y="2889250"/>
            <a:ext cx="215900" cy="71438"/>
            <a:chOff x="1655676" y="2888940"/>
            <a:chExt cx="216024" cy="72008"/>
          </a:xfrm>
        </p:grpSpPr>
        <p:cxnSp>
          <p:nvCxnSpPr>
            <p:cNvPr id="33" name="Přímá spojovací čára 32"/>
            <p:cNvCxnSpPr/>
            <p:nvPr/>
          </p:nvCxnSpPr>
          <p:spPr>
            <a:xfrm>
              <a:off x="1655676" y="2888940"/>
              <a:ext cx="216024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ovací čára 33"/>
            <p:cNvCxnSpPr/>
            <p:nvPr/>
          </p:nvCxnSpPr>
          <p:spPr>
            <a:xfrm flipV="1">
              <a:off x="1655676" y="2888940"/>
              <a:ext cx="216024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Skupina 35"/>
          <p:cNvGrpSpPr>
            <a:grpSpLocks/>
          </p:cNvGrpSpPr>
          <p:nvPr/>
        </p:nvGrpSpPr>
        <p:grpSpPr bwMode="auto">
          <a:xfrm>
            <a:off x="1655763" y="4329113"/>
            <a:ext cx="215900" cy="73025"/>
            <a:chOff x="1655676" y="2888940"/>
            <a:chExt cx="216024" cy="72008"/>
          </a:xfrm>
        </p:grpSpPr>
        <p:cxnSp>
          <p:nvCxnSpPr>
            <p:cNvPr id="37" name="Přímá spojovací čára 36"/>
            <p:cNvCxnSpPr/>
            <p:nvPr/>
          </p:nvCxnSpPr>
          <p:spPr>
            <a:xfrm>
              <a:off x="1655676" y="2888940"/>
              <a:ext cx="216024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ovací čára 37"/>
            <p:cNvCxnSpPr/>
            <p:nvPr/>
          </p:nvCxnSpPr>
          <p:spPr>
            <a:xfrm flipV="1">
              <a:off x="1655676" y="2888940"/>
              <a:ext cx="216024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Přímá spojovací čára 39"/>
          <p:cNvCxnSpPr>
            <a:stCxn id="15" idx="1"/>
            <a:endCxn id="15" idx="2"/>
          </p:cNvCxnSpPr>
          <p:nvPr/>
        </p:nvCxnSpPr>
        <p:spPr>
          <a:xfrm flipH="1">
            <a:off x="827088" y="2924175"/>
            <a:ext cx="935037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čára 42"/>
          <p:cNvCxnSpPr>
            <a:stCxn id="15" idx="1"/>
            <a:endCxn id="9" idx="1"/>
          </p:cNvCxnSpPr>
          <p:nvPr/>
        </p:nvCxnSpPr>
        <p:spPr>
          <a:xfrm>
            <a:off x="1762125" y="2924175"/>
            <a:ext cx="1588" cy="144145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1871663" y="4175125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/>
              <a:t>S</a:t>
            </a:r>
          </a:p>
        </p:txBody>
      </p:sp>
      <p:sp>
        <p:nvSpPr>
          <p:cNvPr id="45" name="TextovéPole 44"/>
          <p:cNvSpPr txBox="1">
            <a:spLocks noChangeArrowheads="1"/>
          </p:cNvSpPr>
          <p:nvPr/>
        </p:nvSpPr>
        <p:spPr bwMode="auto">
          <a:xfrm>
            <a:off x="1871663" y="2740025"/>
            <a:ext cx="390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/>
              <a:t>S</a:t>
            </a:r>
            <a:r>
              <a:rPr lang="en-US" altLang="cs-CZ" i="1"/>
              <a:t>’</a:t>
            </a:r>
            <a:endParaRPr lang="cs-CZ" altLang="cs-CZ" i="1"/>
          </a:p>
        </p:txBody>
      </p:sp>
      <p:sp>
        <p:nvSpPr>
          <p:cNvPr id="46" name="TextovéPole 45"/>
          <p:cNvSpPr txBox="1">
            <a:spLocks noChangeArrowheads="1"/>
          </p:cNvSpPr>
          <p:nvPr/>
        </p:nvSpPr>
        <p:spPr bwMode="auto">
          <a:xfrm>
            <a:off x="1762125" y="3500438"/>
            <a:ext cx="31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i="1">
                <a:solidFill>
                  <a:srgbClr val="00B050"/>
                </a:solidFill>
              </a:rPr>
              <a:t>v</a:t>
            </a:r>
          </a:p>
        </p:txBody>
      </p:sp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1220788" y="2600325"/>
            <a:ext cx="274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i="1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49" name="Přímá spojovací šipka 48"/>
          <p:cNvCxnSpPr/>
          <p:nvPr/>
        </p:nvCxnSpPr>
        <p:spPr>
          <a:xfrm flipH="1">
            <a:off x="2262188" y="2168525"/>
            <a:ext cx="831850" cy="80168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šipka 49"/>
          <p:cNvCxnSpPr/>
          <p:nvPr/>
        </p:nvCxnSpPr>
        <p:spPr>
          <a:xfrm flipH="1">
            <a:off x="2701925" y="3541713"/>
            <a:ext cx="122396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šipka 52"/>
          <p:cNvCxnSpPr/>
          <p:nvPr/>
        </p:nvCxnSpPr>
        <p:spPr>
          <a:xfrm flipH="1" flipV="1">
            <a:off x="2209800" y="4402138"/>
            <a:ext cx="831850" cy="67786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54"/>
          <p:cNvSpPr txBox="1">
            <a:spLocks noChangeArrowheads="1"/>
          </p:cNvSpPr>
          <p:nvPr/>
        </p:nvSpPr>
        <p:spPr bwMode="auto">
          <a:xfrm>
            <a:off x="1957388" y="1706563"/>
            <a:ext cx="2273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podstava válce</a:t>
            </a:r>
          </a:p>
        </p:txBody>
      </p:sp>
      <p:sp>
        <p:nvSpPr>
          <p:cNvPr id="56" name="TextovéPole 55"/>
          <p:cNvSpPr txBox="1">
            <a:spLocks noChangeArrowheads="1"/>
          </p:cNvSpPr>
          <p:nvPr/>
        </p:nvSpPr>
        <p:spPr bwMode="auto">
          <a:xfrm>
            <a:off x="1957388" y="5080000"/>
            <a:ext cx="2239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podstava válce</a:t>
            </a:r>
          </a:p>
        </p:txBody>
      </p:sp>
      <p:sp>
        <p:nvSpPr>
          <p:cNvPr id="57" name="TextovéPole 56"/>
          <p:cNvSpPr txBox="1">
            <a:spLocks noChangeArrowheads="1"/>
          </p:cNvSpPr>
          <p:nvPr/>
        </p:nvSpPr>
        <p:spPr bwMode="auto">
          <a:xfrm>
            <a:off x="3925888" y="3311525"/>
            <a:ext cx="1670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plášť válce</a:t>
            </a:r>
          </a:p>
        </p:txBody>
      </p:sp>
      <p:sp>
        <p:nvSpPr>
          <p:cNvPr id="58" name="TextovéPole 57"/>
          <p:cNvSpPr txBox="1">
            <a:spLocks noChangeArrowheads="1"/>
          </p:cNvSpPr>
          <p:nvPr/>
        </p:nvSpPr>
        <p:spPr bwMode="auto">
          <a:xfrm>
            <a:off x="5508625" y="2168525"/>
            <a:ext cx="3419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>
                <a:solidFill>
                  <a:srgbClr val="FF0000"/>
                </a:solidFill>
              </a:rPr>
              <a:t>......... poloměr válce</a:t>
            </a:r>
          </a:p>
        </p:txBody>
      </p:sp>
      <p:sp>
        <p:nvSpPr>
          <p:cNvPr id="59" name="TextovéPole 58"/>
          <p:cNvSpPr txBox="1">
            <a:spLocks noChangeArrowheads="1"/>
          </p:cNvSpPr>
          <p:nvPr/>
        </p:nvSpPr>
        <p:spPr bwMode="auto">
          <a:xfrm>
            <a:off x="5508625" y="4633913"/>
            <a:ext cx="3135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>
                <a:solidFill>
                  <a:srgbClr val="00B050"/>
                </a:solidFill>
              </a:rPr>
              <a:t>......... výška válce</a:t>
            </a:r>
          </a:p>
        </p:txBody>
      </p:sp>
      <p:sp>
        <p:nvSpPr>
          <p:cNvPr id="60" name="TextovéPole 59"/>
          <p:cNvSpPr txBox="1">
            <a:spLocks noChangeArrowheads="1"/>
          </p:cNvSpPr>
          <p:nvPr/>
        </p:nvSpPr>
        <p:spPr bwMode="auto">
          <a:xfrm>
            <a:off x="5184775" y="2184400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i="1">
                <a:solidFill>
                  <a:srgbClr val="FF0000"/>
                </a:solidFill>
              </a:rPr>
              <a:t>r</a:t>
            </a:r>
            <a:endParaRPr lang="cs-CZ" altLang="cs-CZ" sz="2800">
              <a:solidFill>
                <a:srgbClr val="FF0000"/>
              </a:solidFill>
            </a:endParaRPr>
          </a:p>
        </p:txBody>
      </p:sp>
      <p:sp>
        <p:nvSpPr>
          <p:cNvPr id="61" name="TextovéPole 60"/>
          <p:cNvSpPr txBox="1">
            <a:spLocks noChangeArrowheads="1"/>
          </p:cNvSpPr>
          <p:nvPr/>
        </p:nvSpPr>
        <p:spPr bwMode="auto">
          <a:xfrm>
            <a:off x="5122863" y="4633913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i="1">
                <a:solidFill>
                  <a:srgbClr val="00B050"/>
                </a:solidFill>
              </a:rPr>
              <a:t>v</a:t>
            </a:r>
            <a:endParaRPr lang="cs-CZ" altLang="cs-CZ" sz="28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5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4" grpId="0"/>
      <p:bldP spid="45" grpId="0"/>
      <p:bldP spid="46" grpId="0"/>
      <p:bldP spid="47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/>
                </a:solidFill>
              </a:rPr>
              <a:t>Válec – základní pojmy: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63439" y="2215165"/>
            <a:ext cx="4248741" cy="3653929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 smtClean="0"/>
              <a:t>= rotační těleso </a:t>
            </a:r>
            <a:r>
              <a:rPr lang="cs-CZ" dirty="0" smtClean="0"/>
              <a:t>(rotace obdélníku)</a:t>
            </a:r>
            <a:br>
              <a:rPr lang="cs-CZ" dirty="0" smtClean="0"/>
            </a:br>
            <a:r>
              <a:rPr lang="cs-CZ" sz="1600" i="1" dirty="0" smtClean="0">
                <a:solidFill>
                  <a:schemeClr val="tx1"/>
                </a:solidFill>
                <a:hlinkClick r:id="rId2"/>
              </a:rPr>
              <a:t>(ukázka rotace)</a:t>
            </a:r>
            <a:endParaRPr lang="cs-CZ" sz="1600" i="1" dirty="0" smtClean="0">
              <a:solidFill>
                <a:schemeClr val="tx1"/>
              </a:solidFill>
            </a:endParaRPr>
          </a:p>
          <a:p>
            <a:r>
              <a:rPr lang="cs-CZ" sz="2600" dirty="0" smtClean="0"/>
              <a:t>- </a:t>
            </a:r>
            <a:r>
              <a:rPr lang="cs-CZ" sz="2600" dirty="0" smtClean="0">
                <a:solidFill>
                  <a:schemeClr val="accent2"/>
                </a:solidFill>
              </a:rPr>
              <a:t>podstavy </a:t>
            </a:r>
            <a:r>
              <a:rPr lang="cs-CZ" sz="2600" dirty="0" smtClean="0"/>
              <a:t>– 2 shodn</a:t>
            </a:r>
            <a:r>
              <a:rPr lang="cs-CZ" sz="2600" dirty="0"/>
              <a:t>é</a:t>
            </a:r>
            <a:r>
              <a:rPr lang="cs-CZ" sz="2600" dirty="0" smtClean="0"/>
              <a:t> kruhy</a:t>
            </a:r>
          </a:p>
          <a:p>
            <a:r>
              <a:rPr lang="cs-CZ" sz="2600" dirty="0" smtClean="0"/>
              <a:t>- </a:t>
            </a:r>
            <a:r>
              <a:rPr lang="cs-CZ" sz="2600" dirty="0" smtClean="0">
                <a:solidFill>
                  <a:schemeClr val="accent2"/>
                </a:solidFill>
              </a:rPr>
              <a:t>poloměr válce </a:t>
            </a:r>
            <a:br>
              <a:rPr lang="cs-CZ" sz="2600" dirty="0" smtClean="0">
                <a:solidFill>
                  <a:schemeClr val="accent2"/>
                </a:solidFill>
              </a:rPr>
            </a:br>
            <a:r>
              <a:rPr lang="cs-CZ" sz="2600" dirty="0" smtClean="0">
                <a:solidFill>
                  <a:schemeClr val="accent2"/>
                </a:solidFill>
              </a:rPr>
              <a:t>   </a:t>
            </a:r>
            <a:r>
              <a:rPr lang="cs-CZ" sz="2600" dirty="0" smtClean="0"/>
              <a:t>= poloměr podstavy válce</a:t>
            </a:r>
          </a:p>
          <a:p>
            <a:r>
              <a:rPr lang="cs-CZ" sz="2600" dirty="0" smtClean="0"/>
              <a:t>- </a:t>
            </a:r>
            <a:r>
              <a:rPr lang="cs-CZ" sz="2600" dirty="0" smtClean="0">
                <a:solidFill>
                  <a:schemeClr val="accent2"/>
                </a:solidFill>
              </a:rPr>
              <a:t>výška válce</a:t>
            </a:r>
            <a:br>
              <a:rPr lang="cs-CZ" sz="2600" dirty="0" smtClean="0">
                <a:solidFill>
                  <a:schemeClr val="accent2"/>
                </a:solidFill>
              </a:rPr>
            </a:br>
            <a:r>
              <a:rPr lang="cs-CZ" sz="2600" dirty="0" smtClean="0">
                <a:solidFill>
                  <a:schemeClr val="accent2"/>
                </a:solidFill>
              </a:rPr>
              <a:t>   </a:t>
            </a:r>
            <a:r>
              <a:rPr lang="cs-CZ" sz="2600" dirty="0" smtClean="0"/>
              <a:t>= vzdálenost středů jeho podstav</a:t>
            </a:r>
          </a:p>
          <a:p>
            <a:endParaRPr lang="cs-CZ" sz="2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4"/>
          <a:stretch/>
        </p:blipFill>
        <p:spPr>
          <a:xfrm>
            <a:off x="542735" y="2580739"/>
            <a:ext cx="2042535" cy="2553352"/>
          </a:xfrm>
          <a:prstGeom prst="rect">
            <a:avLst/>
          </a:prstGeom>
        </p:spPr>
      </p:pic>
      <p:sp>
        <p:nvSpPr>
          <p:cNvPr id="7" name="Čárový bublinový popisek 2 (bez ohraničení) 6"/>
          <p:cNvSpPr/>
          <p:nvPr/>
        </p:nvSpPr>
        <p:spPr>
          <a:xfrm>
            <a:off x="2684196" y="2215166"/>
            <a:ext cx="1166587" cy="489397"/>
          </a:xfrm>
          <a:prstGeom prst="callout2">
            <a:avLst>
              <a:gd name="adj1" fmla="val 37170"/>
              <a:gd name="adj2" fmla="val 2566"/>
              <a:gd name="adj3" fmla="val 39803"/>
              <a:gd name="adj4" fmla="val -21511"/>
              <a:gd name="adj5" fmla="val 112500"/>
              <a:gd name="adj6" fmla="val -4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(horní) podstava</a:t>
            </a:r>
            <a:endParaRPr lang="cs-CZ" sz="2000" dirty="0"/>
          </a:p>
        </p:txBody>
      </p:sp>
      <p:sp>
        <p:nvSpPr>
          <p:cNvPr id="10" name="Čárový bublinový popisek 2 (bez ohraničení) 9"/>
          <p:cNvSpPr/>
          <p:nvPr/>
        </p:nvSpPr>
        <p:spPr>
          <a:xfrm>
            <a:off x="2684195" y="5134091"/>
            <a:ext cx="1166588" cy="489397"/>
          </a:xfrm>
          <a:prstGeom prst="callout2">
            <a:avLst>
              <a:gd name="adj1" fmla="val 39802"/>
              <a:gd name="adj2" fmla="val 4987"/>
              <a:gd name="adj3" fmla="val 39803"/>
              <a:gd name="adj4" fmla="val -21511"/>
              <a:gd name="adj5" fmla="val -16448"/>
              <a:gd name="adj6" fmla="val -926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(dolní) podstava</a:t>
            </a:r>
            <a:endParaRPr lang="cs-CZ" sz="2000" dirty="0"/>
          </a:p>
        </p:txBody>
      </p:sp>
      <p:sp>
        <p:nvSpPr>
          <p:cNvPr id="11" name="Čárový bublinový popisek 2 (bez ohraničení) 10"/>
          <p:cNvSpPr/>
          <p:nvPr/>
        </p:nvSpPr>
        <p:spPr>
          <a:xfrm>
            <a:off x="2684194" y="3368018"/>
            <a:ext cx="1527197" cy="489397"/>
          </a:xfrm>
          <a:prstGeom prst="callout2">
            <a:avLst>
              <a:gd name="adj1" fmla="val 39802"/>
              <a:gd name="adj2" fmla="val 2329"/>
              <a:gd name="adj3" fmla="val 39803"/>
              <a:gd name="adj4" fmla="val -21511"/>
              <a:gd name="adj5" fmla="val 112500"/>
              <a:gd name="adj6" fmla="val -6727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/>
              <a:t>v</a:t>
            </a:r>
            <a:r>
              <a:rPr lang="cs-CZ" sz="2000" dirty="0" smtClean="0"/>
              <a:t>ýška válce</a:t>
            </a:r>
            <a:endParaRPr lang="cs-CZ" sz="2000" dirty="0"/>
          </a:p>
        </p:txBody>
      </p:sp>
      <p:sp>
        <p:nvSpPr>
          <p:cNvPr id="12" name="Čárový bublinový popisek 2 (bez ohraničení) 11"/>
          <p:cNvSpPr/>
          <p:nvPr/>
        </p:nvSpPr>
        <p:spPr>
          <a:xfrm>
            <a:off x="2675419" y="4090521"/>
            <a:ext cx="1677639" cy="489397"/>
          </a:xfrm>
          <a:prstGeom prst="callout2">
            <a:avLst>
              <a:gd name="adj1" fmla="val 39802"/>
              <a:gd name="adj2" fmla="val 2008"/>
              <a:gd name="adj3" fmla="val 39803"/>
              <a:gd name="adj4" fmla="val -21511"/>
              <a:gd name="adj5" fmla="val 136184"/>
              <a:gd name="adj6" fmla="val -563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/>
              <a:t>p</a:t>
            </a:r>
            <a:r>
              <a:rPr lang="cs-CZ" sz="2000" dirty="0" smtClean="0"/>
              <a:t>oloměr válce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912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Jak můžeme zakreslit válec?</a:t>
            </a:r>
          </a:p>
        </p:txBody>
      </p:sp>
      <p:sp>
        <p:nvSpPr>
          <p:cNvPr id="20482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cs-CZ" smtClean="0"/>
              <a:t>1. možnost:</a:t>
            </a:r>
          </a:p>
          <a:p>
            <a:pPr eaLnBrk="1" hangingPunct="1"/>
            <a:r>
              <a:rPr lang="cs-CZ" smtClean="0"/>
              <a:t>Zakreslíme 2 křivky - elipsy - nad sebou</a:t>
            </a:r>
          </a:p>
          <a:p>
            <a:pPr eaLnBrk="1" hangingPunct="1"/>
            <a:r>
              <a:rPr lang="cs-CZ" smtClean="0"/>
              <a:t>V krajních bodech vyznačíme strany válce</a:t>
            </a: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1835150" y="5373688"/>
            <a:ext cx="2232025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1835150" y="4005263"/>
            <a:ext cx="2232025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1835150" y="429260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4067175" y="436562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64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77" grpId="0" animBg="1"/>
      <p:bldP spid="7178" grpId="0" animBg="1"/>
      <p:bldP spid="71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Jak můžeme zakreslit válec?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2. možnost:</a:t>
            </a:r>
          </a:p>
          <a:p>
            <a:pPr eaLnBrk="1" hangingPunct="1"/>
            <a:r>
              <a:rPr lang="cs-CZ" sz="2800" smtClean="0"/>
              <a:t>Zakreslíme kružnici.</a:t>
            </a:r>
          </a:p>
          <a:p>
            <a:pPr eaLnBrk="1" hangingPunct="1"/>
            <a:r>
              <a:rPr lang="cs-CZ" sz="2800" smtClean="0"/>
              <a:t>Zakreslíme shodnou kružnici posunutou směrem vpravo nahoru (pod úhlem 45˚) </a:t>
            </a:r>
          </a:p>
          <a:p>
            <a:pPr eaLnBrk="1" hangingPunct="1"/>
            <a:r>
              <a:rPr lang="cs-CZ" sz="2800" smtClean="0"/>
              <a:t>Vedeme tečny kružnic asi pod úhlem 45 stupňů vzhledem k vodorovné přímce.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1331913" y="5445125"/>
            <a:ext cx="1150937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2411413" y="4724400"/>
            <a:ext cx="1150937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1619250" y="4724400"/>
            <a:ext cx="11525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2268538" y="5516563"/>
            <a:ext cx="1223962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18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  <p:bldP spid="92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1049" y="2735441"/>
            <a:ext cx="4361688" cy="138288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/>
          <p:cNvSpPr/>
          <p:nvPr/>
        </p:nvSpPr>
        <p:spPr>
          <a:xfrm rot="5400000">
            <a:off x="3585718" y="1544406"/>
            <a:ext cx="500282" cy="4336266"/>
          </a:xfrm>
          <a:prstGeom prst="leftBrace">
            <a:avLst>
              <a:gd name="adj1" fmla="val 8333"/>
              <a:gd name="adj2" fmla="val 33469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007845" y="1346408"/>
            <a:ext cx="1386417" cy="1386417"/>
            <a:chOff x="1621525" y="1642025"/>
            <a:chExt cx="1386417" cy="1386417"/>
          </a:xfrm>
        </p:grpSpPr>
        <p:sp>
          <p:nvSpPr>
            <p:cNvPr id="3" name="Oval 2"/>
            <p:cNvSpPr>
              <a:spLocks noChangeAspect="1"/>
            </p:cNvSpPr>
            <p:nvPr/>
          </p:nvSpPr>
          <p:spPr>
            <a:xfrm>
              <a:off x="1621525" y="1642025"/>
              <a:ext cx="1386417" cy="1386417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271801" y="2332076"/>
              <a:ext cx="930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321069" y="2288281"/>
              <a:ext cx="1" cy="930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158685" y="4070140"/>
            <a:ext cx="1386417" cy="1386417"/>
            <a:chOff x="1621525" y="1642025"/>
            <a:chExt cx="1386417" cy="1386417"/>
          </a:xfrm>
        </p:grpSpPr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1621525" y="1642025"/>
              <a:ext cx="1386417" cy="1386417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271801" y="2332076"/>
              <a:ext cx="930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321069" y="2288281"/>
              <a:ext cx="1" cy="930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>
            <a:stCxn id="25" idx="6"/>
          </p:cNvCxnSpPr>
          <p:nvPr/>
        </p:nvCxnSpPr>
        <p:spPr>
          <a:xfrm flipH="1" flipV="1">
            <a:off x="3856658" y="4760821"/>
            <a:ext cx="688444" cy="25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50925" y="4270906"/>
            <a:ext cx="3009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r</a:t>
            </a:r>
            <a:endParaRPr lang="en-US" sz="2600" dirty="0"/>
          </a:p>
        </p:txBody>
      </p:sp>
      <p:sp>
        <p:nvSpPr>
          <p:cNvPr id="35" name="TextBox 34"/>
          <p:cNvSpPr txBox="1"/>
          <p:nvPr/>
        </p:nvSpPr>
        <p:spPr>
          <a:xfrm>
            <a:off x="3801380" y="2976016"/>
            <a:ext cx="1541239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600" dirty="0" smtClean="0"/>
              <a:t>2</a:t>
            </a:r>
            <a:r>
              <a:rPr lang="el-GR" sz="2800" dirty="0" smtClean="0"/>
              <a:t>π</a:t>
            </a:r>
            <a:r>
              <a:rPr lang="en-US" sz="2600" dirty="0" smtClean="0"/>
              <a:t>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305555"/>
            <a:ext cx="9144000" cy="688975"/>
          </a:xfrm>
        </p:spPr>
        <p:txBody>
          <a:bodyPr>
            <a:normAutofit/>
          </a:bodyPr>
          <a:lstStyle/>
          <a:p>
            <a:pPr indent="342900" algn="l"/>
            <a:r>
              <a:rPr lang="cs-CZ" sz="3200" b="1" u="sng" dirty="0" smtClean="0"/>
              <a:t>Síť válce</a:t>
            </a:r>
            <a:r>
              <a:rPr lang="en-US" sz="3200" b="1" u="sng" dirty="0" smtClean="0"/>
              <a:t> </a:t>
            </a:r>
            <a:endParaRPr lang="en-US" sz="3200" b="1" u="sng" dirty="0"/>
          </a:p>
        </p:txBody>
      </p:sp>
      <p:sp>
        <p:nvSpPr>
          <p:cNvPr id="34" name="TextBox 33"/>
          <p:cNvSpPr txBox="1"/>
          <p:nvPr/>
        </p:nvSpPr>
        <p:spPr>
          <a:xfrm>
            <a:off x="6140125" y="3233604"/>
            <a:ext cx="3385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v</a:t>
            </a:r>
            <a:endParaRPr lang="en-US" sz="2600" dirty="0" smtClean="0"/>
          </a:p>
        </p:txBody>
      </p:sp>
      <p:sp>
        <p:nvSpPr>
          <p:cNvPr id="5" name="Obdélník 4"/>
          <p:cNvSpPr/>
          <p:nvPr/>
        </p:nvSpPr>
        <p:spPr>
          <a:xfrm>
            <a:off x="4394262" y="53421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/>
              <a:t>Plášť je obdélník (Jeden z jeho rozměrů se rovná obvodu podstavy, druhý rozměr se rovná výšce válce)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765291" y="1088375"/>
            <a:ext cx="1829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2 podstavy </a:t>
            </a:r>
          </a:p>
          <a:p>
            <a:r>
              <a:rPr lang="cs-CZ" sz="2400" b="1" dirty="0" err="1" smtClean="0"/>
              <a:t>plášŤ</a:t>
            </a:r>
            <a:endParaRPr lang="cs-CZ" sz="2400" b="1" dirty="0"/>
          </a:p>
        </p:txBody>
      </p:sp>
      <p:sp>
        <p:nvSpPr>
          <p:cNvPr id="29" name="TextBox 34"/>
          <p:cNvSpPr txBox="1"/>
          <p:nvPr/>
        </p:nvSpPr>
        <p:spPr>
          <a:xfrm>
            <a:off x="3808961" y="3018589"/>
            <a:ext cx="1541239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600" dirty="0" smtClean="0"/>
              <a:t>2</a:t>
            </a:r>
            <a:r>
              <a:rPr lang="el-GR" sz="2800" dirty="0" smtClean="0"/>
              <a:t>π</a:t>
            </a:r>
            <a:r>
              <a:rPr lang="en-US" sz="2600" dirty="0" smtClean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47801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6" grpId="0" animBg="1"/>
      <p:bldP spid="33" grpId="0"/>
      <p:bldP spid="35" grpId="0"/>
      <p:bldP spid="34" grpId="0"/>
      <p:bldP spid="2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2695</TotalTime>
  <Words>162</Words>
  <Application>Microsoft Office PowerPoint</Application>
  <PresentationFormat>Předvádění na obrazovce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Palatino Linotype</vt:lpstr>
      <vt:lpstr>Arial</vt:lpstr>
      <vt:lpstr>Century Gothic</vt:lpstr>
      <vt:lpstr>Courier New</vt:lpstr>
      <vt:lpstr>Calibri</vt:lpstr>
      <vt:lpstr>Exekutivní</vt:lpstr>
      <vt:lpstr>Válec</vt:lpstr>
      <vt:lpstr>Prezentace aplikace PowerPoint</vt:lpstr>
      <vt:lpstr>Popis válce</vt:lpstr>
      <vt:lpstr>Válec – základní pojmy:</vt:lpstr>
      <vt:lpstr>Jak můžeme zakreslit válec?</vt:lpstr>
      <vt:lpstr>Jak můžeme zakreslit válec?</vt:lpstr>
      <vt:lpstr>Síť válce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OEM</dc:creator>
  <cp:lastModifiedBy>jazyky</cp:lastModifiedBy>
  <cp:revision>239</cp:revision>
  <dcterms:created xsi:type="dcterms:W3CDTF">2011-05-01T03:53:33Z</dcterms:created>
  <dcterms:modified xsi:type="dcterms:W3CDTF">2020-05-12T13:45:30Z</dcterms:modified>
</cp:coreProperties>
</file>