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NÁZEV:VY_32_INOVACE_3.2.7.2.R13_Model kužele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Základní škola Strančice, okres Praha - východ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</a:t>
          </a:r>
          <a:r>
            <a:rPr lang="cs-CZ" sz="2000" dirty="0" err="1" smtClean="0"/>
            <a:t>RNDr.Ivana</a:t>
          </a:r>
          <a:r>
            <a:rPr lang="cs-CZ" sz="2000" dirty="0" smtClean="0"/>
            <a:t> </a:t>
          </a:r>
          <a:r>
            <a:rPr lang="cs-CZ" sz="2000" dirty="0" err="1" smtClean="0"/>
            <a:t>Řehková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TEMA: Matematika 9.ročník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5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5" custLinFactNeighborX="-244" custLinFactNeighborY="165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5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5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5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5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5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5" custLinFactNeighborX="343" custLinFactNeighborY="-1569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5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5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5" custLinFactNeighborX="-765" custLinFactNeighborY="131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5"/>
      <dgm:spPr/>
      <dgm:t>
        <a:bodyPr/>
        <a:lstStyle/>
        <a:p>
          <a:endParaRPr lang="cs-CZ"/>
        </a:p>
      </dgm:t>
    </dgm:pt>
    <dgm:pt modelId="{EE85B701-7295-41C0-BA7A-34D3756A2AE6}" type="pres">
      <dgm:prSet presAssocID="{4C35D32F-0EAB-4CD7-82EE-45574DC2A586}" presName="circle5" presStyleLbl="node1" presStyleIdx="4" presStyleCnt="5"/>
      <dgm:spPr/>
      <dgm:t>
        <a:bodyPr/>
        <a:lstStyle/>
        <a:p>
          <a:endParaRPr lang="cs-CZ"/>
        </a:p>
      </dgm:t>
    </dgm:pt>
    <dgm:pt modelId="{8BEBB6EC-1DAA-4CAC-8A25-BC0FCBD5DBD5}" type="pres">
      <dgm:prSet presAssocID="{4C35D32F-0EAB-4CD7-82EE-45574DC2A586}" presName="rect5" presStyleLbl="alignAcc1" presStyleIdx="4" presStyleCnt="5" custLinFactNeighborX="-765" custLinFactNeighborY="-15397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0F4D80F-FA3B-4C5E-83AE-7DAC966B32DD}" type="presOf" srcId="{D1B46980-6531-4606-95E6-44980827E919}" destId="{2BE915AB-18AA-4053-B92C-3BFC9ED204BB}" srcOrd="1" destOrd="0" presId="urn:microsoft.com/office/officeart/2005/8/layout/target3"/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87E65A58-4351-435C-84DE-45E23E623FCD}" type="presOf" srcId="{B651F6E3-6281-48DB-9319-2AEAFDAE7572}" destId="{619D679B-A015-4ECF-8348-D1034C574F40}" srcOrd="0" destOrd="0" presId="urn:microsoft.com/office/officeart/2005/8/layout/target3"/>
    <dgm:cxn modelId="{9A5210AA-613E-4548-8F95-808232865BBF}" type="presOf" srcId="{B651F6E3-6281-48DB-9319-2AEAFDAE7572}" destId="{6BB5E863-4638-4E1D-BFDE-399D028AC4ED}" srcOrd="1" destOrd="0" presId="urn:microsoft.com/office/officeart/2005/8/layout/target3"/>
    <dgm:cxn modelId="{D22CC3E2-1A97-40B4-9A58-194D3903E63B}" type="presOf" srcId="{4C35D32F-0EAB-4CD7-82EE-45574DC2A586}" destId="{890E4F0B-2866-4A3F-A3C7-2A14B1797930}" srcOrd="1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9391DF1A-8A9B-429B-8826-A69CCF2CBE7C}" type="presOf" srcId="{D1D4F407-5343-4D3F-B5B9-D407B03CAEB4}" destId="{AED2198E-93D5-4001-81B4-73124B309672}" srcOrd="1" destOrd="0" presId="urn:microsoft.com/office/officeart/2005/8/layout/target3"/>
    <dgm:cxn modelId="{1E01465D-6C61-4F66-8D1E-9F2B06E3875C}" type="presOf" srcId="{4C35D32F-0EAB-4CD7-82EE-45574DC2A586}" destId="{8BEBB6EC-1DAA-4CAC-8A25-BC0FCBD5DBD5}" srcOrd="0" destOrd="0" presId="urn:microsoft.com/office/officeart/2005/8/layout/target3"/>
    <dgm:cxn modelId="{D50C511F-4A24-4500-AB93-EA08FE4112FC}" type="presOf" srcId="{D8197B8C-B260-4A16-BDF4-0947B075E274}" destId="{25B08C86-7E15-44DC-BE7F-FFB55DD49D12}" srcOrd="0" destOrd="0" presId="urn:microsoft.com/office/officeart/2005/8/layout/target3"/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AFFEC74E-8860-4F9A-A061-66D8D626B0B4}" type="presOf" srcId="{D1D4F407-5343-4D3F-B5B9-D407B03CAEB4}" destId="{D005CE8C-CC26-4C3E-AC11-E15060ECD759}" srcOrd="0" destOrd="0" presId="urn:microsoft.com/office/officeart/2005/8/layout/target3"/>
    <dgm:cxn modelId="{A75CC1B9-0402-40C4-81B3-71BAF1EB3DA8}" type="presOf" srcId="{D1B46980-6531-4606-95E6-44980827E919}" destId="{6140AFEC-043D-4C43-A2F9-D0F5331DF3A3}" srcOrd="0" destOrd="0" presId="urn:microsoft.com/office/officeart/2005/8/layout/target3"/>
    <dgm:cxn modelId="{87FADC7E-D8CA-476F-A43C-AA40C08F90AC}" type="presOf" srcId="{757F3AB3-0718-4624-B441-E567A8F0AB56}" destId="{333A1088-737F-45CB-B68E-254E46348037}" srcOrd="0" destOrd="0" presId="urn:microsoft.com/office/officeart/2005/8/layout/target3"/>
    <dgm:cxn modelId="{CD4A394C-2E4A-42FE-A897-DE92E196C22A}" type="presOf" srcId="{D8197B8C-B260-4A16-BDF4-0947B075E274}" destId="{5A5FFA88-C948-4069-8E93-59FA12366E83}" srcOrd="1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2DA3A100-0DF5-4217-9A62-AC126FEDAE55}" type="presParOf" srcId="{333A1088-737F-45CB-B68E-254E46348037}" destId="{F5ABB229-8D3B-4694-996A-96F23CF14429}" srcOrd="0" destOrd="0" presId="urn:microsoft.com/office/officeart/2005/8/layout/target3"/>
    <dgm:cxn modelId="{05B9C8F1-EFA5-436F-9036-D85F71E8E802}" type="presParOf" srcId="{333A1088-737F-45CB-B68E-254E46348037}" destId="{F41139FD-01EE-4571-8B17-4FB00FC51163}" srcOrd="1" destOrd="0" presId="urn:microsoft.com/office/officeart/2005/8/layout/target3"/>
    <dgm:cxn modelId="{EAE7810B-3F37-4384-ACC7-F307418CD20D}" type="presParOf" srcId="{333A1088-737F-45CB-B68E-254E46348037}" destId="{D005CE8C-CC26-4C3E-AC11-E15060ECD759}" srcOrd="2" destOrd="0" presId="urn:microsoft.com/office/officeart/2005/8/layout/target3"/>
    <dgm:cxn modelId="{BC1F492B-1829-4CED-98C9-278EA0FD26E6}" type="presParOf" srcId="{333A1088-737F-45CB-B68E-254E46348037}" destId="{2C702D82-9B77-49B7-9568-BB8EB47C3372}" srcOrd="3" destOrd="0" presId="urn:microsoft.com/office/officeart/2005/8/layout/target3"/>
    <dgm:cxn modelId="{7CDAAD45-D5CC-4529-9BF0-409CD94FE91D}" type="presParOf" srcId="{333A1088-737F-45CB-B68E-254E46348037}" destId="{A52A0455-90FF-4808-ABD0-F02540D31D5A}" srcOrd="4" destOrd="0" presId="urn:microsoft.com/office/officeart/2005/8/layout/target3"/>
    <dgm:cxn modelId="{7EC03071-9FDF-4D65-B690-49D3D75A4DC8}" type="presParOf" srcId="{333A1088-737F-45CB-B68E-254E46348037}" destId="{6140AFEC-043D-4C43-A2F9-D0F5331DF3A3}" srcOrd="5" destOrd="0" presId="urn:microsoft.com/office/officeart/2005/8/layout/target3"/>
    <dgm:cxn modelId="{D3401F8A-A830-4E39-B860-D40C226A28D9}" type="presParOf" srcId="{333A1088-737F-45CB-B68E-254E46348037}" destId="{9358AC05-5D7D-4327-9F80-1AD486AEA664}" srcOrd="6" destOrd="0" presId="urn:microsoft.com/office/officeart/2005/8/layout/target3"/>
    <dgm:cxn modelId="{E06C681E-8B50-461A-A61C-D709673DD277}" type="presParOf" srcId="{333A1088-737F-45CB-B68E-254E46348037}" destId="{313FC574-E1CD-4FB4-B054-0B805CE0447D}" srcOrd="7" destOrd="0" presId="urn:microsoft.com/office/officeart/2005/8/layout/target3"/>
    <dgm:cxn modelId="{DBF43F80-8FE2-4791-B821-E52D8F926E2C}" type="presParOf" srcId="{333A1088-737F-45CB-B68E-254E46348037}" destId="{619D679B-A015-4ECF-8348-D1034C574F40}" srcOrd="8" destOrd="0" presId="urn:microsoft.com/office/officeart/2005/8/layout/target3"/>
    <dgm:cxn modelId="{E7428001-BA69-4258-904F-A9D945779642}" type="presParOf" srcId="{333A1088-737F-45CB-B68E-254E46348037}" destId="{322283A8-4A27-4CDA-BAE3-F381106A9174}" srcOrd="9" destOrd="0" presId="urn:microsoft.com/office/officeart/2005/8/layout/target3"/>
    <dgm:cxn modelId="{5BBC8212-2CDE-47C1-9B95-40E252B3FA91}" type="presParOf" srcId="{333A1088-737F-45CB-B68E-254E46348037}" destId="{FFC9F71D-1B4F-4AD9-A4A6-86ADEFC8AF5C}" srcOrd="10" destOrd="0" presId="urn:microsoft.com/office/officeart/2005/8/layout/target3"/>
    <dgm:cxn modelId="{84050289-566E-4E49-A576-EC9EC79CABEC}" type="presParOf" srcId="{333A1088-737F-45CB-B68E-254E46348037}" destId="{25B08C86-7E15-44DC-BE7F-FFB55DD49D12}" srcOrd="11" destOrd="0" presId="urn:microsoft.com/office/officeart/2005/8/layout/target3"/>
    <dgm:cxn modelId="{6C586BE4-27BE-403D-9D77-C46C50FF83FE}" type="presParOf" srcId="{333A1088-737F-45CB-B68E-254E46348037}" destId="{76644BE8-9D7C-4C09-B250-3D10AF48CBB7}" srcOrd="12" destOrd="0" presId="urn:microsoft.com/office/officeart/2005/8/layout/target3"/>
    <dgm:cxn modelId="{4A005CB6-7F59-4C41-B47A-08B9BB538863}" type="presParOf" srcId="{333A1088-737F-45CB-B68E-254E46348037}" destId="{EE85B701-7295-41C0-BA7A-34D3756A2AE6}" srcOrd="13" destOrd="0" presId="urn:microsoft.com/office/officeart/2005/8/layout/target3"/>
    <dgm:cxn modelId="{22D2FE90-5941-4255-8374-C8F029BC77E4}" type="presParOf" srcId="{333A1088-737F-45CB-B68E-254E46348037}" destId="{8BEBB6EC-1DAA-4CAC-8A25-BC0FCBD5DBD5}" srcOrd="14" destOrd="0" presId="urn:microsoft.com/office/officeart/2005/8/layout/target3"/>
    <dgm:cxn modelId="{14C4E279-28E4-4DC0-AE49-ED72F3FCDE94}" type="presParOf" srcId="{333A1088-737F-45CB-B68E-254E46348037}" destId="{AED2198E-93D5-4001-81B4-73124B309672}" srcOrd="15" destOrd="0" presId="urn:microsoft.com/office/officeart/2005/8/layout/target3"/>
    <dgm:cxn modelId="{6B55FFFD-01D4-4B72-AC59-BE01AA460462}" type="presParOf" srcId="{333A1088-737F-45CB-B68E-254E46348037}" destId="{2BE915AB-18AA-4053-B92C-3BFC9ED204BB}" srcOrd="16" destOrd="0" presId="urn:microsoft.com/office/officeart/2005/8/layout/target3"/>
    <dgm:cxn modelId="{B071C88E-D14E-4250-9D58-B3FAFD8B979E}" type="presParOf" srcId="{333A1088-737F-45CB-B68E-254E46348037}" destId="{6BB5E863-4638-4E1D-BFDE-399D028AC4ED}" srcOrd="17" destOrd="0" presId="urn:microsoft.com/office/officeart/2005/8/layout/target3"/>
    <dgm:cxn modelId="{F2FBC6A5-3911-48A1-A1DA-22ECA12D4E8A}" type="presParOf" srcId="{333A1088-737F-45CB-B68E-254E46348037}" destId="{5A5FFA88-C948-4069-8E93-59FA12366E83}" srcOrd="18" destOrd="0" presId="urn:microsoft.com/office/officeart/2005/8/layout/target3"/>
    <dgm:cxn modelId="{C6E0F2C0-F16E-4625-99F2-196D7D22033B}" type="presParOf" srcId="{333A1088-737F-45CB-B68E-254E46348037}" destId="{890E4F0B-2866-4A3F-A3C7-2A14B17979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547714" cy="25477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58000" y="0"/>
          <a:ext cx="6498543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Základní škola Strančice, okres Praha - východ</a:t>
          </a:r>
          <a:endParaRPr lang="cs-CZ" sz="2000" kern="1200" dirty="0"/>
        </a:p>
      </dsp:txBody>
      <dsp:txXfrm>
        <a:off x="1258000" y="0"/>
        <a:ext cx="6498543" cy="407634"/>
      </dsp:txXfrm>
    </dsp:sp>
    <dsp:sp modelId="{A52A0455-90FF-4808-ABD0-F02540D31D5A}">
      <dsp:nvSpPr>
        <dsp:cNvPr id="0" name=""/>
        <dsp:cNvSpPr/>
      </dsp:nvSpPr>
      <dsp:spPr>
        <a:xfrm>
          <a:off x="267509" y="407634"/>
          <a:ext cx="2012694" cy="2012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407634"/>
          <a:ext cx="6498543" cy="201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</a:t>
          </a:r>
          <a:r>
            <a:rPr lang="cs-CZ" sz="2000" kern="1200" dirty="0" err="1" smtClean="0"/>
            <a:t>RNDr.Ivana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Řehková</a:t>
          </a:r>
          <a:endParaRPr lang="cs-CZ" sz="2000" kern="1200" dirty="0"/>
        </a:p>
      </dsp:txBody>
      <dsp:txXfrm>
        <a:off x="1273857" y="407634"/>
        <a:ext cx="6498543" cy="407634"/>
      </dsp:txXfrm>
    </dsp:sp>
    <dsp:sp modelId="{313FC574-E1CD-4FB4-B054-0B805CE0447D}">
      <dsp:nvSpPr>
        <dsp:cNvPr id="0" name=""/>
        <dsp:cNvSpPr/>
      </dsp:nvSpPr>
      <dsp:spPr>
        <a:xfrm>
          <a:off x="535019" y="815268"/>
          <a:ext cx="1477674" cy="14776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792083"/>
          <a:ext cx="6498543" cy="14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NÁZEV:VY_32_INOVACE_3.2.7.2.R13_Model kužele</a:t>
          </a:r>
          <a:endParaRPr lang="cs-CZ" sz="2000" kern="1200" dirty="0"/>
        </a:p>
      </dsp:txBody>
      <dsp:txXfrm>
        <a:off x="1273857" y="792083"/>
        <a:ext cx="6498543" cy="407634"/>
      </dsp:txXfrm>
    </dsp:sp>
    <dsp:sp modelId="{FFC9F71D-1B4F-4AD9-A4A6-86ADEFC8AF5C}">
      <dsp:nvSpPr>
        <dsp:cNvPr id="0" name=""/>
        <dsp:cNvSpPr/>
      </dsp:nvSpPr>
      <dsp:spPr>
        <a:xfrm>
          <a:off x="802529" y="1222902"/>
          <a:ext cx="942654" cy="942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24143" y="1224137"/>
          <a:ext cx="6498543" cy="94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TEMA: Matematika 9.ročník</a:t>
          </a:r>
          <a:endParaRPr lang="cs-CZ" sz="2000" kern="1200" dirty="0"/>
        </a:p>
      </dsp:txBody>
      <dsp:txXfrm>
        <a:off x="1224143" y="1224137"/>
        <a:ext cx="6498543" cy="407634"/>
      </dsp:txXfrm>
    </dsp:sp>
    <dsp:sp modelId="{EE85B701-7295-41C0-BA7A-34D3756A2AE6}">
      <dsp:nvSpPr>
        <dsp:cNvPr id="0" name=""/>
        <dsp:cNvSpPr/>
      </dsp:nvSpPr>
      <dsp:spPr>
        <a:xfrm>
          <a:off x="1070039" y="1630536"/>
          <a:ext cx="407634" cy="407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1224143" y="1567773"/>
          <a:ext cx="6498543" cy="40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</a:t>
          </a:r>
          <a:endParaRPr lang="cs-CZ" sz="2000" kern="1200" dirty="0"/>
        </a:p>
      </dsp:txBody>
      <dsp:txXfrm>
        <a:off x="1224143" y="1567773"/>
        <a:ext cx="6498543" cy="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Franklin Gothic Book"/>
              </a:rPr>
              <a:t>Klikněte pro přesun snímku</a:t>
            </a:r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18C98E5-30DE-455C-B326-89ECF1CD4672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E73D17-E228-4FDB-9A4B-E03058070B87}" type="slidenum">
              <a:rPr b="0" lang="cs-CZ" sz="1200" spc="-1" strike="noStrike">
                <a:solidFill>
                  <a:srgbClr val="000000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Kliknutím lze upravit styl.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8736E04-FFCA-455C-9D2D-ADF488EAEC95}" type="datetime">
              <a:rPr b="0" lang="cs-CZ" sz="1200" spc="-1" strike="noStrike">
                <a:solidFill>
                  <a:srgbClr val="d38e28"/>
                </a:solidFill>
                <a:latin typeface="Franklin Gothic Book"/>
              </a:rPr>
              <a:t>2. 5. 2020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EBE64847-7C11-4BDE-B7F4-B9D2213A2B00}" type="slidenum">
              <a:rPr b="0" lang="cs-CZ" sz="1200" spc="-1" strike="noStrike">
                <a:solidFill>
                  <a:srgbClr val="d38e28"/>
                </a:solidFill>
                <a:latin typeface="Franklin Gothic Book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Klikněte pro úpravu formátu textu osnovy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4e3b30"/>
                </a:solidFill>
                <a:latin typeface="Franklin Gothic Book"/>
              </a:rPr>
              <a:t>Čtvrtá úroveň osnovy</a:t>
            </a:r>
            <a:endParaRPr b="0" lang="cs-CZ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e3b30"/>
                </a:solidFill>
                <a:latin typeface="Franklin Gothic Book"/>
              </a:rPr>
              <a:t>Pátá úroveň osnovy</a:t>
            </a:r>
            <a:endParaRPr b="0" lang="cs-CZ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e3b30"/>
                </a:solidFill>
                <a:latin typeface="Franklin Gothic Book"/>
              </a:rPr>
              <a:t>Šestá úroveň</a:t>
            </a:r>
            <a:endParaRPr b="0" lang="cs-CZ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4e3b30"/>
                </a:solidFill>
                <a:latin typeface="Franklin Gothic Book"/>
              </a:rPr>
              <a:t>Sedmá úroveň</a:t>
            </a:r>
            <a:endParaRPr b="0" lang="cs-CZ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Kliknutím lze upravit styl.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Kliknutím lze upravit styly předlohy textu.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cs-CZ" sz="2800" spc="-1" strike="noStrike">
                <a:solidFill>
                  <a:srgbClr val="4e3b30"/>
                </a:solidFill>
                <a:latin typeface="Franklin Gothic Book"/>
              </a:rPr>
              <a:t>Druhá úroveň</a:t>
            </a:r>
            <a:endParaRPr b="0" lang="cs-CZ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Třetí úroveň</a:t>
            </a:r>
            <a:endParaRPr b="0" lang="cs-CZ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cs-CZ" sz="2000" spc="-1" strike="noStrike">
                <a:solidFill>
                  <a:srgbClr val="4e3b30"/>
                </a:solidFill>
                <a:latin typeface="Franklin Gothic Book"/>
              </a:rPr>
              <a:t>Čtvrtá úroveň</a:t>
            </a:r>
            <a:endParaRPr b="0" lang="cs-CZ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cs-CZ" sz="1800" spc="-1" strike="noStrike">
                <a:solidFill>
                  <a:srgbClr val="4e3b30"/>
                </a:solidFill>
                <a:latin typeface="Franklin Gothic Book"/>
              </a:rPr>
              <a:t>Pátá úroveň</a:t>
            </a:r>
            <a:endParaRPr b="0" lang="cs-CZ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08E8E55-1937-4AE3-87D6-9C4F5E2274F2}" type="datetime">
              <a:rPr b="0" lang="cs-CZ" sz="1200" spc="-1" strike="noStrike">
                <a:solidFill>
                  <a:srgbClr val="d38e28"/>
                </a:solidFill>
                <a:latin typeface="Franklin Gothic Book"/>
              </a:rPr>
              <a:t>2. 5. 2020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FF593483-DB10-4B94-8463-6E9440FC02CF}" type="slidenum">
              <a:rPr b="0" lang="cs-CZ" sz="1200" spc="-1" strike="noStrike">
                <a:solidFill>
                  <a:srgbClr val="d38e28"/>
                </a:solidFill>
                <a:latin typeface="Franklin Gothic Book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3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86023211"/>
              </p:ext>
            </p:extLst>
          </p:nvPr>
        </p:nvGraphicFramePr>
        <p:xfrm>
          <a:off x="539640" y="908640"/>
          <a:ext cx="7772040" cy="2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5" name="Obrázek 4" descr=""/>
          <p:cNvPicPr/>
          <p:nvPr/>
        </p:nvPicPr>
        <p:blipFill>
          <a:blip r:embed="rId6"/>
          <a:stretch/>
        </p:blipFill>
        <p:spPr>
          <a:xfrm>
            <a:off x="1979640" y="4743360"/>
            <a:ext cx="5406840" cy="104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356000" y="2470320"/>
            <a:ext cx="2561400" cy="364680"/>
          </a:xfrm>
          <a:prstGeom prst="rect">
            <a:avLst/>
          </a:prstGeom>
          <a:noFill/>
          <a:ln>
            <a:noFill/>
          </a:ln>
          <a:effectLst>
            <a:outerShdw blurRad="76200" dir="5400000" dist="5076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0"/>
            </a:lightRig>
          </a:scene3d>
          <a:sp3d prstMaterial="metal">
            <a:bevelT w="10000" h="10000"/>
          </a:sp3d>
        </p:spPr>
        <p:style>
          <a:lnRef idx="1"/>
          <a:fillRef idx="0"/>
          <a:effectRef idx="2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CZ.1.07/1.4.00/21.2976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751120" y="1339920"/>
            <a:ext cx="18540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2657520" y="2179800"/>
            <a:ext cx="18396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ll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32000"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Úhel 160˚rozdělíme na 2.80˚a odměříme od úsečky SV na obě strany.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889560" y="1554120"/>
            <a:ext cx="751680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Vystřihneme.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0" name="Zástupný symbol pro obsah 3" descr=""/>
          <p:cNvPicPr/>
          <p:nvPr/>
        </p:nvPicPr>
        <p:blipFill>
          <a:blip r:embed="rId1"/>
          <a:stretch/>
        </p:blipFill>
        <p:spPr>
          <a:xfrm>
            <a:off x="1630800" y="1554120"/>
            <a:ext cx="603432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Připravíme lepenku a plášť slepíme.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2" name="Zástupný symbol pro obsah 3" descr=""/>
          <p:cNvPicPr/>
          <p:nvPr/>
        </p:nvPicPr>
        <p:blipFill>
          <a:blip r:embed="rId1"/>
          <a:stretch/>
        </p:blipFill>
        <p:spPr>
          <a:xfrm>
            <a:off x="1630800" y="1554120"/>
            <a:ext cx="603432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Přilepíme podstavu na několika místech.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4" name="Zástupný symbol pro obsah 3" descr=""/>
          <p:cNvPicPr/>
          <p:nvPr/>
        </p:nvPicPr>
        <p:blipFill>
          <a:blip r:embed="rId1"/>
          <a:stretch/>
        </p:blipFill>
        <p:spPr>
          <a:xfrm>
            <a:off x="1630800" y="1554120"/>
            <a:ext cx="6034320" cy="452556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 rot="14627400">
            <a:off x="1856520" y="3537720"/>
            <a:ext cx="1028880" cy="1007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pull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Model kužele.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7" name="Zástupný symbol pro obsah 3" descr=""/>
          <p:cNvPicPr/>
          <p:nvPr/>
        </p:nvPicPr>
        <p:blipFill>
          <a:blip r:embed="rId1"/>
          <a:stretch/>
        </p:blipFill>
        <p:spPr>
          <a:xfrm>
            <a:off x="1630800" y="1554120"/>
            <a:ext cx="603432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Anotace: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Tato prezentace je návodem, jak vyrobit model kužele z papíru. Je určena jako doplněk k učivu o rotačním kuželi, aby žáci lépe pochopili, z čeho se skládá jeho síť  a lépe zvládli výpočty povrchu kužele.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transition spd="slow">
    <p:pull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Model kužele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pic>
        <p:nvPicPr>
          <p:cNvPr id="103" name="Obrázek 3" descr=""/>
          <p:cNvPicPr/>
          <p:nvPr/>
        </p:nvPicPr>
        <p:blipFill>
          <a:blip r:embed="rId1"/>
          <a:stretch/>
        </p:blipFill>
        <p:spPr>
          <a:xfrm>
            <a:off x="1619640" y="692640"/>
            <a:ext cx="5363640" cy="402264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Co budete potřebovat?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Karton formátu A4 nebo čtvrtku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Rýsovací potřeby- trojúhelník s ryskou, kružítko, tužku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Nůžky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Lepící pásku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transition spd="slow">
    <p:pull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Zadání.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Rotační kužel má poloměr podstavy r=4cm. Výška tělesa je 8cm.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4212000" y="3131280"/>
            <a:ext cx="3664800" cy="303120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6044400" y="5157360"/>
            <a:ext cx="471240" cy="14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Line 4"/>
          <p:cNvSpPr/>
          <p:nvPr/>
        </p:nvSpPr>
        <p:spPr>
          <a:xfrm flipV="1">
            <a:off x="6044400" y="3573000"/>
            <a:ext cx="0" cy="1584000"/>
          </a:xfrm>
          <a:prstGeom prst="line">
            <a:avLst/>
          </a:prstGeom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6044400" y="4149000"/>
            <a:ext cx="399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Franklin Gothic Book"/>
              </a:rPr>
              <a:t>v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6244560" y="4900680"/>
            <a:ext cx="271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Franklin Gothic Book"/>
              </a:rPr>
              <a:t>r</a:t>
            </a:r>
            <a:endParaRPr b="0" lang="cs-CZ" sz="1800" spc="-1" strike="noStrike">
              <a:latin typeface="Arial"/>
            </a:endParaRPr>
          </a:p>
        </p:txBody>
      </p:sp>
    </p:spTree>
  </p:cSld>
  <p:transition spd="slow">
    <p:pull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Povrch kužele.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Z čeho je tvořena síť kužele?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1/ Z kruhu o poloměru r=4cm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2/ Z kruhové výseče.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539640" y="3717000"/>
            <a:ext cx="55443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f0a22e"/>
                </a:solidFill>
                <a:latin typeface="Franklin Gothic Book"/>
              </a:rPr>
              <a:t>Výpočet strany s.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s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=r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+v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s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=4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+8</a:t>
            </a:r>
            <a:r>
              <a:rPr b="0" lang="cs-CZ" sz="2400" spc="-1" strike="noStrike" baseline="30000">
                <a:solidFill>
                  <a:srgbClr val="4e3b30"/>
                </a:solidFill>
                <a:latin typeface="Franklin Gothic Book"/>
              </a:rPr>
              <a:t>2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Výsledek zaokrouhlíme 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4e3b30"/>
                </a:solidFill>
                <a:latin typeface="Franklin Gothic Book"/>
              </a:rPr>
              <a:t>s=9cm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4589280" y="2997000"/>
            <a:ext cx="4067640" cy="331200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Plášť kužele.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Plášť kužele tvoří kruhová výseč.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Výpočet ω.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Platí rovnost: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ω= 360˚.r :s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ω= 360˚.4 :9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4e3b30"/>
                </a:solidFill>
                <a:latin typeface="Franklin Gothic Book"/>
              </a:rPr>
              <a:t>Zaokrouhlíme: ω= 160˚</a:t>
            </a: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3468960" y="2277000"/>
            <a:ext cx="5099040" cy="29250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5508000" y="2781000"/>
            <a:ext cx="71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Franklin Gothic Book"/>
              </a:rPr>
              <a:t>ω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5436000" y="2596320"/>
            <a:ext cx="791640" cy="678960"/>
          </a:xfrm>
          <a:prstGeom prst="arc">
            <a:avLst>
              <a:gd name="adj1" fmla="val 20107037"/>
              <a:gd name="adj2" fmla="val 12163477"/>
            </a:avLst>
          </a:prstGeom>
          <a:noFill/>
          <a:ln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6876360" y="2781000"/>
            <a:ext cx="107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Franklin Gothic Book"/>
              </a:rPr>
              <a:t>s=9cm</a:t>
            </a:r>
            <a:endParaRPr b="0" lang="cs-CZ" sz="1800" spc="-1" strike="noStrike">
              <a:latin typeface="Arial"/>
            </a:endParaRPr>
          </a:p>
        </p:txBody>
      </p:sp>
    </p:spTree>
  </p:cSld>
  <p:transition spd="slow">
    <p:pull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32000"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f0a22e"/>
                </a:solidFill>
                <a:latin typeface="Franklin Gothic Medium"/>
              </a:rPr>
              <a:t>Začínáme. </a:t>
            </a: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Doprostřed čtvrtky umístěte kruh o poloměru 4cm a úsečku SV o délce 13 cm( 4+9)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1001160" y="1554120"/>
            <a:ext cx="729396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4e3b30"/>
                </a:solidFill>
                <a:latin typeface="Franklin Gothic Medium"/>
              </a:rPr>
              <a:t>Narýsujte kružnici se středem v bodě V a poloměrem 9cm.</a:t>
            </a:r>
            <a:endParaRPr b="0" lang="cs-CZ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916200" y="1554120"/>
            <a:ext cx="7463520" cy="4525560"/>
          </a:xfrm>
          <a:prstGeom prst="rect">
            <a:avLst/>
          </a:prstGeom>
          <a:ln>
            <a:noFill/>
          </a:ln>
        </p:spPr>
      </p:pic>
    </p:spTree>
  </p:cSld>
  <p:transition spd="slow">
    <p:pull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Application>LibreOffice/6.3.4.2$Windows_X86_64 LibreOffice_project/60da17e045e08f1793c57c00ba83cdfce946d0aa</Application>
  <Words>271</Words>
  <Paragraphs>49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2012-04-21T07:38:28Z</dcterms:created>
  <dc:creator>ivana</dc:creator>
  <dc:description/>
  <dc:language>cs-CZ</dc:language>
  <cp:lastModifiedBy/>
  <dcterms:modified xsi:type="dcterms:W3CDTF">2020-05-02T10:11:07Z</dcterms:modified>
  <cp:revision>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