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3.png" ContentType="image/png"/>
  <Override PartName="/ppt/media/image2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l" rtl="0"/>
          <a:r>
            <a:rPr lang="cs-CZ" sz="2000" dirty="0" smtClean="0"/>
            <a:t>NÁZEV ŠKOLY: Základní škola Strančice, okres Praha - východ</a:t>
          </a:r>
          <a:endParaRPr lang="cs-CZ" sz="20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l" rtl="0"/>
          <a:r>
            <a:rPr lang="cs-CZ" sz="2000" dirty="0" smtClean="0"/>
            <a:t>AUTOR: </a:t>
          </a:r>
          <a:r>
            <a:rPr lang="cs-CZ" sz="2000" dirty="0" err="1" smtClean="0"/>
            <a:t>RNDr.Ivana</a:t>
          </a:r>
          <a:r>
            <a:rPr lang="cs-CZ" sz="2000" dirty="0" smtClean="0"/>
            <a:t> </a:t>
          </a:r>
          <a:r>
            <a:rPr lang="cs-CZ" sz="2000" dirty="0" err="1" smtClean="0"/>
            <a:t>Řehková</a:t>
          </a:r>
          <a:endParaRPr lang="cs-CZ" sz="20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l" rtl="0"/>
          <a:r>
            <a:rPr lang="cs-CZ" sz="2000" dirty="0" smtClean="0"/>
            <a:t>ČÍSLO PROJEKTU: </a:t>
          </a:r>
          <a:endParaRPr lang="cs-CZ" sz="20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l" rtl="0"/>
          <a:r>
            <a:rPr lang="cs-CZ" sz="2000" dirty="0" smtClean="0"/>
            <a:t>TEMA: Matematika 9.ročník</a:t>
          </a:r>
          <a:endParaRPr lang="cs-CZ" sz="2000" dirty="0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l" rtl="0"/>
          <a:r>
            <a:rPr lang="cs-CZ" sz="2000" dirty="0" smtClean="0"/>
            <a:t>NÁZEV:VY_32_INOVACE_3.2.7.2.R12_Kužel</a:t>
          </a:r>
          <a:endParaRPr lang="cs-CZ" sz="2000" dirty="0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5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5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5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5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5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5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5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5" custLinFactNeighborX="343" custLinFactNeighborY="-1569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5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5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5" custLinFactNeighborX="-765" custLinFactNeighborY="131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5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5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5" custLinFactNeighborX="-765" custLinFactNeighborY="-15397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9B13C700-DF0C-4B16-B2BD-D64C927260E6}" type="presOf" srcId="{D8197B8C-B260-4A16-BDF4-0947B075E274}" destId="{25B08C86-7E15-44DC-BE7F-FFB55DD49D12}" srcOrd="0" destOrd="0" presId="urn:microsoft.com/office/officeart/2005/8/layout/target3"/>
    <dgm:cxn modelId="{8E2BE02A-D3D0-4759-B451-5130D3BCAE7A}" type="presOf" srcId="{D1D4F407-5343-4D3F-B5B9-D407B03CAEB4}" destId="{D005CE8C-CC26-4C3E-AC11-E15060ECD759}" srcOrd="0" destOrd="0" presId="urn:microsoft.com/office/officeart/2005/8/layout/target3"/>
    <dgm:cxn modelId="{65F67F0D-BD85-422B-9A10-7B9841DDCFBD}" type="presOf" srcId="{B651F6E3-6281-48DB-9319-2AEAFDAE7572}" destId="{619D679B-A015-4ECF-8348-D1034C574F40}" srcOrd="0" destOrd="0" presId="urn:microsoft.com/office/officeart/2005/8/layout/target3"/>
    <dgm:cxn modelId="{9A0957FA-3D40-4886-B75D-BC8CC6B2E944}" type="presOf" srcId="{D1B46980-6531-4606-95E6-44980827E919}" destId="{6140AFEC-043D-4C43-A2F9-D0F5331DF3A3}" srcOrd="0" destOrd="0" presId="urn:microsoft.com/office/officeart/2005/8/layout/target3"/>
    <dgm:cxn modelId="{00AC2B9D-B155-4745-8D4A-7F65959560CD}" type="presOf" srcId="{4C35D32F-0EAB-4CD7-82EE-45574DC2A586}" destId="{8BEBB6EC-1DAA-4CAC-8A25-BC0FCBD5DBD5}" srcOrd="0" destOrd="0" presId="urn:microsoft.com/office/officeart/2005/8/layout/target3"/>
    <dgm:cxn modelId="{5AD09C39-3451-4B23-8E40-4745242520AC}" type="presOf" srcId="{757F3AB3-0718-4624-B441-E567A8F0AB56}" destId="{333A1088-737F-45CB-B68E-254E46348037}" srcOrd="0" destOrd="0" presId="urn:microsoft.com/office/officeart/2005/8/layout/target3"/>
    <dgm:cxn modelId="{316FB315-C193-46CB-B2EC-D030CBC2C659}" type="presOf" srcId="{4C35D32F-0EAB-4CD7-82EE-45574DC2A586}" destId="{890E4F0B-2866-4A3F-A3C7-2A14B1797930}" srcOrd="1" destOrd="0" presId="urn:microsoft.com/office/officeart/2005/8/layout/target3"/>
    <dgm:cxn modelId="{E4A1765B-66B7-45AD-963D-79A07CB770D8}" type="presOf" srcId="{D1D4F407-5343-4D3F-B5B9-D407B03CAEB4}" destId="{AED2198E-93D5-4001-81B4-73124B309672}" srcOrd="1" destOrd="0" presId="urn:microsoft.com/office/officeart/2005/8/layout/target3"/>
    <dgm:cxn modelId="{DEB23E94-B3AB-4C6D-AC0E-2704AC4B35EE}" type="presOf" srcId="{D1B46980-6531-4606-95E6-44980827E919}" destId="{2BE915AB-18AA-4053-B92C-3BFC9ED204BB}" srcOrd="1" destOrd="0" presId="urn:microsoft.com/office/officeart/2005/8/layout/target3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4C8074AB-FC8E-4FDA-B631-81C5DB504383}" type="presOf" srcId="{D8197B8C-B260-4A16-BDF4-0947B075E274}" destId="{5A5FFA88-C948-4069-8E93-59FA12366E83}" srcOrd="1" destOrd="0" presId="urn:microsoft.com/office/officeart/2005/8/layout/target3"/>
    <dgm:cxn modelId="{D3F1D853-ADCF-45C7-8333-8E2103CB7BCD}" type="presOf" srcId="{B651F6E3-6281-48DB-9319-2AEAFDAE7572}" destId="{6BB5E863-4638-4E1D-BFDE-399D028AC4ED}" srcOrd="1" destOrd="0" presId="urn:microsoft.com/office/officeart/2005/8/layout/target3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44628EA8-1150-4D48-B357-B123C5D7007D}" type="presParOf" srcId="{333A1088-737F-45CB-B68E-254E46348037}" destId="{F5ABB229-8D3B-4694-996A-96F23CF14429}" srcOrd="0" destOrd="0" presId="urn:microsoft.com/office/officeart/2005/8/layout/target3"/>
    <dgm:cxn modelId="{AA4E18E7-1F82-4BA3-BD4D-33A050765476}" type="presParOf" srcId="{333A1088-737F-45CB-B68E-254E46348037}" destId="{F41139FD-01EE-4571-8B17-4FB00FC51163}" srcOrd="1" destOrd="0" presId="urn:microsoft.com/office/officeart/2005/8/layout/target3"/>
    <dgm:cxn modelId="{CA9C67FE-48CB-4C90-BE3B-3B8749D2C446}" type="presParOf" srcId="{333A1088-737F-45CB-B68E-254E46348037}" destId="{D005CE8C-CC26-4C3E-AC11-E15060ECD759}" srcOrd="2" destOrd="0" presId="urn:microsoft.com/office/officeart/2005/8/layout/target3"/>
    <dgm:cxn modelId="{68868328-7884-43C5-9725-5993976D20B1}" type="presParOf" srcId="{333A1088-737F-45CB-B68E-254E46348037}" destId="{2C702D82-9B77-49B7-9568-BB8EB47C3372}" srcOrd="3" destOrd="0" presId="urn:microsoft.com/office/officeart/2005/8/layout/target3"/>
    <dgm:cxn modelId="{C15148DF-DB3D-4447-929B-DDC829B0D522}" type="presParOf" srcId="{333A1088-737F-45CB-B68E-254E46348037}" destId="{A52A0455-90FF-4808-ABD0-F02540D31D5A}" srcOrd="4" destOrd="0" presId="urn:microsoft.com/office/officeart/2005/8/layout/target3"/>
    <dgm:cxn modelId="{C0245413-5326-49B3-8B6D-C05FCA6C2660}" type="presParOf" srcId="{333A1088-737F-45CB-B68E-254E46348037}" destId="{6140AFEC-043D-4C43-A2F9-D0F5331DF3A3}" srcOrd="5" destOrd="0" presId="urn:microsoft.com/office/officeart/2005/8/layout/target3"/>
    <dgm:cxn modelId="{72BE20FD-0FF2-45EC-A38C-614F39DD0DE7}" type="presParOf" srcId="{333A1088-737F-45CB-B68E-254E46348037}" destId="{9358AC05-5D7D-4327-9F80-1AD486AEA664}" srcOrd="6" destOrd="0" presId="urn:microsoft.com/office/officeart/2005/8/layout/target3"/>
    <dgm:cxn modelId="{1207E5BA-2906-4843-AB30-A779BD5BE326}" type="presParOf" srcId="{333A1088-737F-45CB-B68E-254E46348037}" destId="{313FC574-E1CD-4FB4-B054-0B805CE0447D}" srcOrd="7" destOrd="0" presId="urn:microsoft.com/office/officeart/2005/8/layout/target3"/>
    <dgm:cxn modelId="{FF947F11-43A8-4996-A3C7-5C4ACD16ED47}" type="presParOf" srcId="{333A1088-737F-45CB-B68E-254E46348037}" destId="{619D679B-A015-4ECF-8348-D1034C574F40}" srcOrd="8" destOrd="0" presId="urn:microsoft.com/office/officeart/2005/8/layout/target3"/>
    <dgm:cxn modelId="{A0924E73-3BCF-43A8-91A0-B60346800260}" type="presParOf" srcId="{333A1088-737F-45CB-B68E-254E46348037}" destId="{322283A8-4A27-4CDA-BAE3-F381106A9174}" srcOrd="9" destOrd="0" presId="urn:microsoft.com/office/officeart/2005/8/layout/target3"/>
    <dgm:cxn modelId="{68A6820E-69DA-43C0-A5BA-729E7CBA48FE}" type="presParOf" srcId="{333A1088-737F-45CB-B68E-254E46348037}" destId="{FFC9F71D-1B4F-4AD9-A4A6-86ADEFC8AF5C}" srcOrd="10" destOrd="0" presId="urn:microsoft.com/office/officeart/2005/8/layout/target3"/>
    <dgm:cxn modelId="{30686929-054D-4D70-B3A7-F88A30C7E324}" type="presParOf" srcId="{333A1088-737F-45CB-B68E-254E46348037}" destId="{25B08C86-7E15-44DC-BE7F-FFB55DD49D12}" srcOrd="11" destOrd="0" presId="urn:microsoft.com/office/officeart/2005/8/layout/target3"/>
    <dgm:cxn modelId="{E602AEDA-63E8-4536-B969-EE43FF5D3E5C}" type="presParOf" srcId="{333A1088-737F-45CB-B68E-254E46348037}" destId="{76644BE8-9D7C-4C09-B250-3D10AF48CBB7}" srcOrd="12" destOrd="0" presId="urn:microsoft.com/office/officeart/2005/8/layout/target3"/>
    <dgm:cxn modelId="{38488B8A-353B-4474-8E53-50B3FA2CF317}" type="presParOf" srcId="{333A1088-737F-45CB-B68E-254E46348037}" destId="{EE85B701-7295-41C0-BA7A-34D3756A2AE6}" srcOrd="13" destOrd="0" presId="urn:microsoft.com/office/officeart/2005/8/layout/target3"/>
    <dgm:cxn modelId="{79D10F69-424B-4C4E-94D6-32BD8B0C8C5B}" type="presParOf" srcId="{333A1088-737F-45CB-B68E-254E46348037}" destId="{8BEBB6EC-1DAA-4CAC-8A25-BC0FCBD5DBD5}" srcOrd="14" destOrd="0" presId="urn:microsoft.com/office/officeart/2005/8/layout/target3"/>
    <dgm:cxn modelId="{AE03139B-53D3-44F0-A81C-8F091048F148}" type="presParOf" srcId="{333A1088-737F-45CB-B68E-254E46348037}" destId="{AED2198E-93D5-4001-81B4-73124B309672}" srcOrd="15" destOrd="0" presId="urn:microsoft.com/office/officeart/2005/8/layout/target3"/>
    <dgm:cxn modelId="{27DFF340-FECC-4F28-AD1D-51882D826D8A}" type="presParOf" srcId="{333A1088-737F-45CB-B68E-254E46348037}" destId="{2BE915AB-18AA-4053-B92C-3BFC9ED204BB}" srcOrd="16" destOrd="0" presId="urn:microsoft.com/office/officeart/2005/8/layout/target3"/>
    <dgm:cxn modelId="{8886862B-39A9-4473-A7BA-4EA0E7045789}" type="presParOf" srcId="{333A1088-737F-45CB-B68E-254E46348037}" destId="{6BB5E863-4638-4E1D-BFDE-399D028AC4ED}" srcOrd="17" destOrd="0" presId="urn:microsoft.com/office/officeart/2005/8/layout/target3"/>
    <dgm:cxn modelId="{8F293EAC-D8DD-4862-AB3D-6A95BECCFC1D}" type="presParOf" srcId="{333A1088-737F-45CB-B68E-254E46348037}" destId="{5A5FFA88-C948-4069-8E93-59FA12366E83}" srcOrd="18" destOrd="0" presId="urn:microsoft.com/office/officeart/2005/8/layout/target3"/>
    <dgm:cxn modelId="{1AF10401-FABA-4A69-A037-87378BA91F2A}" type="presParOf" srcId="{333A1088-737F-45CB-B68E-254E46348037}" destId="{890E4F0B-2866-4A3F-A3C7-2A14B1797930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258000" y="0"/>
          <a:ext cx="6498543" cy="2547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 ŠKOLY: Základní škola Strančice, okres Praha - východ</a:t>
          </a:r>
          <a:endParaRPr lang="cs-CZ" sz="2000" kern="1200" dirty="0"/>
        </a:p>
      </dsp:txBody>
      <dsp:txXfrm>
        <a:off x="1258000" y="0"/>
        <a:ext cx="6498543" cy="407634"/>
      </dsp:txXfrm>
    </dsp:sp>
    <dsp:sp modelId="{A52A0455-90FF-4808-ABD0-F02540D31D5A}">
      <dsp:nvSpPr>
        <dsp:cNvPr id="0" name=""/>
        <dsp:cNvSpPr/>
      </dsp:nvSpPr>
      <dsp:spPr>
        <a:xfrm>
          <a:off x="267509" y="407634"/>
          <a:ext cx="2012694" cy="20126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273857" y="407634"/>
          <a:ext cx="6498543" cy="20126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AUTOR: </a:t>
          </a:r>
          <a:r>
            <a:rPr lang="cs-CZ" sz="2000" kern="1200" dirty="0" err="1" smtClean="0"/>
            <a:t>RNDr.Ivana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Řehková</a:t>
          </a:r>
          <a:endParaRPr lang="cs-CZ" sz="2000" kern="1200" dirty="0"/>
        </a:p>
      </dsp:txBody>
      <dsp:txXfrm>
        <a:off x="1273857" y="407634"/>
        <a:ext cx="6498543" cy="407634"/>
      </dsp:txXfrm>
    </dsp:sp>
    <dsp:sp modelId="{313FC574-E1CD-4FB4-B054-0B805CE0447D}">
      <dsp:nvSpPr>
        <dsp:cNvPr id="0" name=""/>
        <dsp:cNvSpPr/>
      </dsp:nvSpPr>
      <dsp:spPr>
        <a:xfrm>
          <a:off x="535019" y="815268"/>
          <a:ext cx="1477674" cy="14776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273857" y="792083"/>
          <a:ext cx="6498543" cy="1477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NÁZEV:VY_32_INOVACE_3.2.7.2.R12_Kužel</a:t>
          </a:r>
          <a:endParaRPr lang="cs-CZ" sz="2000" kern="1200" dirty="0"/>
        </a:p>
      </dsp:txBody>
      <dsp:txXfrm>
        <a:off x="1273857" y="792083"/>
        <a:ext cx="6498543" cy="407634"/>
      </dsp:txXfrm>
    </dsp:sp>
    <dsp:sp modelId="{FFC9F71D-1B4F-4AD9-A4A6-86ADEFC8AF5C}">
      <dsp:nvSpPr>
        <dsp:cNvPr id="0" name=""/>
        <dsp:cNvSpPr/>
      </dsp:nvSpPr>
      <dsp:spPr>
        <a:xfrm>
          <a:off x="802529" y="1222902"/>
          <a:ext cx="942654" cy="9426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B08C86-7E15-44DC-BE7F-FFB55DD49D12}">
      <dsp:nvSpPr>
        <dsp:cNvPr id="0" name=""/>
        <dsp:cNvSpPr/>
      </dsp:nvSpPr>
      <dsp:spPr>
        <a:xfrm>
          <a:off x="1224143" y="1224137"/>
          <a:ext cx="6498543" cy="942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TEMA: Matematika 9.ročník</a:t>
          </a:r>
          <a:endParaRPr lang="cs-CZ" sz="2000" kern="1200" dirty="0"/>
        </a:p>
      </dsp:txBody>
      <dsp:txXfrm>
        <a:off x="1224143" y="1224137"/>
        <a:ext cx="6498543" cy="407634"/>
      </dsp:txXfrm>
    </dsp:sp>
    <dsp:sp modelId="{EE85B701-7295-41C0-BA7A-34D3756A2AE6}">
      <dsp:nvSpPr>
        <dsp:cNvPr id="0" name=""/>
        <dsp:cNvSpPr/>
      </dsp:nvSpPr>
      <dsp:spPr>
        <a:xfrm>
          <a:off x="1070039" y="1630536"/>
          <a:ext cx="407634" cy="4076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BB6EC-1DAA-4CAC-8A25-BC0FCBD5DBD5}">
      <dsp:nvSpPr>
        <dsp:cNvPr id="0" name=""/>
        <dsp:cNvSpPr/>
      </dsp:nvSpPr>
      <dsp:spPr>
        <a:xfrm>
          <a:off x="1224143" y="1567773"/>
          <a:ext cx="6498543" cy="407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ČÍSLO PROJEKTU: </a:t>
          </a:r>
          <a:endParaRPr lang="cs-CZ" sz="2000" kern="1200" dirty="0"/>
        </a:p>
      </dsp:txBody>
      <dsp:txXfrm>
        <a:off x="1224143" y="1567773"/>
        <a:ext cx="6498543" cy="407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přesun snímku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5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5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C06B6566-33DD-4E79-9F0F-7F2BE44226D1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284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16A0DDD-9BD2-4DB2-B02E-08CD495035D5}" type="slidenum">
              <a:rPr b="0" lang="cs-CZ" sz="1200" spc="-1" strike="noStrike">
                <a:solidFill>
                  <a:srgbClr val="000000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457200" y="6352920"/>
            <a:ext cx="8229600" cy="0"/>
          </a:xfrm>
          <a:prstGeom prst="line">
            <a:avLst/>
          </a:prstGeom>
          <a:ln cap="rnd" w="9360">
            <a:solidFill>
              <a:schemeClr val="accent2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 cap="rnd" w="9360">
            <a:solidFill>
              <a:schemeClr val="accent2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 rot="5400000">
            <a:off x="419760" y="6467400"/>
            <a:ext cx="190080" cy="11952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905040" y="3648240"/>
            <a:ext cx="7314480" cy="1279440"/>
          </a:xfrm>
          <a:prstGeom prst="rect">
            <a:avLst/>
          </a:prstGeom>
          <a:noFill/>
          <a:ln cap="rnd" w="6480">
            <a:solidFill>
              <a:schemeClr val="accent1"/>
            </a:solidFill>
            <a:round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914400" y="5048280"/>
            <a:ext cx="7314480" cy="685080"/>
          </a:xfrm>
          <a:prstGeom prst="rect">
            <a:avLst/>
          </a:prstGeom>
          <a:noFill/>
          <a:ln cap="rnd" w="6480">
            <a:solidFill>
              <a:schemeClr val="accent2"/>
            </a:solidFill>
            <a:round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05040" y="3648240"/>
            <a:ext cx="227880" cy="1279440"/>
          </a:xfrm>
          <a:prstGeom prst="rect">
            <a:avLst/>
          </a:prstGeom>
          <a:solidFill>
            <a:schemeClr val="accent1"/>
          </a:solidFill>
          <a:ln w="6480">
            <a:noFill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914400" y="5048280"/>
            <a:ext cx="227880" cy="685080"/>
          </a:xfrm>
          <a:prstGeom prst="rect">
            <a:avLst/>
          </a:prstGeom>
          <a:solidFill>
            <a:schemeClr val="accent2"/>
          </a:solidFill>
          <a:ln w="6480">
            <a:noFill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8880" cy="1065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457200" y="6352920"/>
            <a:ext cx="8229600" cy="0"/>
          </a:xfrm>
          <a:prstGeom prst="line">
            <a:avLst/>
          </a:prstGeom>
          <a:ln cap="rnd" w="9360">
            <a:solidFill>
              <a:schemeClr val="accent2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Line 2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 cap="rnd" w="9360">
            <a:solidFill>
              <a:schemeClr val="accent2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3"/>
          <p:cNvSpPr/>
          <p:nvPr/>
        </p:nvSpPr>
        <p:spPr>
          <a:xfrm rot="5400000">
            <a:off x="419760" y="6467400"/>
            <a:ext cx="190080" cy="11952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81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 hidden="1"/>
          <p:cNvSpPr/>
          <p:nvPr/>
        </p:nvSpPr>
        <p:spPr>
          <a:xfrm>
            <a:off x="0" y="366840"/>
            <a:ext cx="9143280" cy="83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7" name="CustomShape 2" hidden="1"/>
          <p:cNvSpPr/>
          <p:nvPr/>
        </p:nvSpPr>
        <p:spPr>
          <a:xfrm>
            <a:off x="0" y="0"/>
            <a:ext cx="9143280" cy="3099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8" name="CustomShape 3" hidden="1"/>
          <p:cNvSpPr/>
          <p:nvPr/>
        </p:nvSpPr>
        <p:spPr>
          <a:xfrm>
            <a:off x="0" y="308160"/>
            <a:ext cx="914328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9" name="CustomShape 4" hidden="1"/>
          <p:cNvSpPr/>
          <p:nvPr/>
        </p:nvSpPr>
        <p:spPr>
          <a:xfrm flipV="1">
            <a:off x="5410080" y="35892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0" name="CustomShape 5" hidden="1"/>
          <p:cNvSpPr/>
          <p:nvPr/>
        </p:nvSpPr>
        <p:spPr>
          <a:xfrm flipV="1">
            <a:off x="5410080" y="438840"/>
            <a:ext cx="3733200" cy="1792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1" name="CustomShape 6" hidden="1"/>
          <p:cNvSpPr/>
          <p:nvPr/>
        </p:nvSpPr>
        <p:spPr>
          <a:xfrm>
            <a:off x="5407200" y="497520"/>
            <a:ext cx="3062520" cy="26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2" name="CustomShape 7" hidden="1"/>
          <p:cNvSpPr/>
          <p:nvPr/>
        </p:nvSpPr>
        <p:spPr>
          <a:xfrm>
            <a:off x="7373520" y="588960"/>
            <a:ext cx="1599480" cy="3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3" name="CustomShape 8" hidden="1"/>
          <p:cNvSpPr/>
          <p:nvPr/>
        </p:nvSpPr>
        <p:spPr>
          <a:xfrm>
            <a:off x="9084960" y="-2160"/>
            <a:ext cx="5688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4" name="CustomShape 9" hidden="1"/>
          <p:cNvSpPr/>
          <p:nvPr/>
        </p:nvSpPr>
        <p:spPr>
          <a:xfrm>
            <a:off x="9044640" y="-2160"/>
            <a:ext cx="2664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5" name="CustomShape 10" hidden="1"/>
          <p:cNvSpPr/>
          <p:nvPr/>
        </p:nvSpPr>
        <p:spPr>
          <a:xfrm>
            <a:off x="9025560" y="-2160"/>
            <a:ext cx="8280" cy="62100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6" name="CustomShape 11" hidden="1"/>
          <p:cNvSpPr/>
          <p:nvPr/>
        </p:nvSpPr>
        <p:spPr>
          <a:xfrm>
            <a:off x="8975520" y="-2160"/>
            <a:ext cx="26640" cy="62100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7" name="CustomShape 12" hidden="1"/>
          <p:cNvSpPr/>
          <p:nvPr/>
        </p:nvSpPr>
        <p:spPr>
          <a:xfrm>
            <a:off x="8915760" y="360"/>
            <a:ext cx="54000" cy="58464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8" name="CustomShape 13" hidden="1"/>
          <p:cNvSpPr/>
          <p:nvPr/>
        </p:nvSpPr>
        <p:spPr>
          <a:xfrm>
            <a:off x="8873640" y="360"/>
            <a:ext cx="8280" cy="58464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9" name="CustomShape 14"/>
          <p:cNvSpPr/>
          <p:nvPr/>
        </p:nvSpPr>
        <p:spPr>
          <a:xfrm flipV="1">
            <a:off x="5410080" y="380844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0" name="CustomShape 15"/>
          <p:cNvSpPr/>
          <p:nvPr/>
        </p:nvSpPr>
        <p:spPr>
          <a:xfrm flipV="1">
            <a:off x="5410080" y="3895560"/>
            <a:ext cx="3733200" cy="1911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1" name="CustomShape 16"/>
          <p:cNvSpPr/>
          <p:nvPr/>
        </p:nvSpPr>
        <p:spPr>
          <a:xfrm flipV="1">
            <a:off x="5410080" y="4113720"/>
            <a:ext cx="3733200" cy="82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2" name="CustomShape 17"/>
          <p:cNvSpPr/>
          <p:nvPr/>
        </p:nvSpPr>
        <p:spPr>
          <a:xfrm flipV="1">
            <a:off x="5410080" y="4163040"/>
            <a:ext cx="1965240" cy="176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3" name="CustomShape 18"/>
          <p:cNvSpPr/>
          <p:nvPr/>
        </p:nvSpPr>
        <p:spPr>
          <a:xfrm flipV="1">
            <a:off x="5410080" y="4197960"/>
            <a:ext cx="1965240" cy="828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4" name="CustomShape 19"/>
          <p:cNvSpPr/>
          <p:nvPr/>
        </p:nvSpPr>
        <p:spPr>
          <a:xfrm>
            <a:off x="5410080" y="3962520"/>
            <a:ext cx="3062520" cy="26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5" name="CustomShape 20"/>
          <p:cNvSpPr/>
          <p:nvPr/>
        </p:nvSpPr>
        <p:spPr>
          <a:xfrm>
            <a:off x="7376400" y="4061160"/>
            <a:ext cx="1599480" cy="3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6" name="CustomShape 21"/>
          <p:cNvSpPr/>
          <p:nvPr/>
        </p:nvSpPr>
        <p:spPr>
          <a:xfrm>
            <a:off x="0" y="3649680"/>
            <a:ext cx="9143280" cy="24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7" name="CustomShape 22"/>
          <p:cNvSpPr/>
          <p:nvPr/>
        </p:nvSpPr>
        <p:spPr>
          <a:xfrm>
            <a:off x="0" y="3675600"/>
            <a:ext cx="9143280" cy="1400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8" name="CustomShape 23"/>
          <p:cNvSpPr/>
          <p:nvPr/>
        </p:nvSpPr>
        <p:spPr>
          <a:xfrm flipV="1">
            <a:off x="6414120" y="3641760"/>
            <a:ext cx="2729160" cy="2476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9" name="CustomShape 24"/>
          <p:cNvSpPr/>
          <p:nvPr/>
        </p:nvSpPr>
        <p:spPr>
          <a:xfrm>
            <a:off x="0" y="0"/>
            <a:ext cx="9143280" cy="37011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0" name="PlaceHolder 2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8880" cy="1065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11" name="PlaceHolder 2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366840"/>
            <a:ext cx="9143280" cy="83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9" name="CustomShape 2"/>
          <p:cNvSpPr/>
          <p:nvPr/>
        </p:nvSpPr>
        <p:spPr>
          <a:xfrm>
            <a:off x="0" y="0"/>
            <a:ext cx="9143280" cy="3099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0" name="CustomShape 3"/>
          <p:cNvSpPr/>
          <p:nvPr/>
        </p:nvSpPr>
        <p:spPr>
          <a:xfrm>
            <a:off x="0" y="308160"/>
            <a:ext cx="914328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1" name="CustomShape 4"/>
          <p:cNvSpPr/>
          <p:nvPr/>
        </p:nvSpPr>
        <p:spPr>
          <a:xfrm flipV="1">
            <a:off x="5410080" y="35892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2" name="CustomShape 5"/>
          <p:cNvSpPr/>
          <p:nvPr/>
        </p:nvSpPr>
        <p:spPr>
          <a:xfrm flipV="1">
            <a:off x="5410080" y="438840"/>
            <a:ext cx="3733200" cy="1792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3" name="CustomShape 6"/>
          <p:cNvSpPr/>
          <p:nvPr/>
        </p:nvSpPr>
        <p:spPr>
          <a:xfrm>
            <a:off x="5407200" y="497520"/>
            <a:ext cx="3062520" cy="26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4" name="CustomShape 7"/>
          <p:cNvSpPr/>
          <p:nvPr/>
        </p:nvSpPr>
        <p:spPr>
          <a:xfrm>
            <a:off x="7373520" y="588960"/>
            <a:ext cx="1599480" cy="3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5" name="CustomShape 8"/>
          <p:cNvSpPr/>
          <p:nvPr/>
        </p:nvSpPr>
        <p:spPr>
          <a:xfrm>
            <a:off x="9084960" y="-2160"/>
            <a:ext cx="5688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6" name="CustomShape 9"/>
          <p:cNvSpPr/>
          <p:nvPr/>
        </p:nvSpPr>
        <p:spPr>
          <a:xfrm>
            <a:off x="9044640" y="-2160"/>
            <a:ext cx="2664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7" name="CustomShape 10"/>
          <p:cNvSpPr/>
          <p:nvPr/>
        </p:nvSpPr>
        <p:spPr>
          <a:xfrm>
            <a:off x="9025560" y="-2160"/>
            <a:ext cx="8280" cy="62100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8" name="CustomShape 11"/>
          <p:cNvSpPr/>
          <p:nvPr/>
        </p:nvSpPr>
        <p:spPr>
          <a:xfrm>
            <a:off x="8975520" y="-2160"/>
            <a:ext cx="26640" cy="62100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9" name="CustomShape 12"/>
          <p:cNvSpPr/>
          <p:nvPr/>
        </p:nvSpPr>
        <p:spPr>
          <a:xfrm>
            <a:off x="8915760" y="360"/>
            <a:ext cx="54000" cy="58464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0" name="CustomShape 13"/>
          <p:cNvSpPr/>
          <p:nvPr/>
        </p:nvSpPr>
        <p:spPr>
          <a:xfrm>
            <a:off x="8873640" y="360"/>
            <a:ext cx="8280" cy="58464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1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62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0" y="366840"/>
            <a:ext cx="9143280" cy="83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0" name="CustomShape 2"/>
          <p:cNvSpPr/>
          <p:nvPr/>
        </p:nvSpPr>
        <p:spPr>
          <a:xfrm>
            <a:off x="0" y="0"/>
            <a:ext cx="9143280" cy="30996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1" name="CustomShape 3"/>
          <p:cNvSpPr/>
          <p:nvPr/>
        </p:nvSpPr>
        <p:spPr>
          <a:xfrm>
            <a:off x="0" y="308160"/>
            <a:ext cx="914328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2" name="CustomShape 4"/>
          <p:cNvSpPr/>
          <p:nvPr/>
        </p:nvSpPr>
        <p:spPr>
          <a:xfrm flipV="1">
            <a:off x="5410080" y="358920"/>
            <a:ext cx="3733200" cy="90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3" name="CustomShape 5"/>
          <p:cNvSpPr/>
          <p:nvPr/>
        </p:nvSpPr>
        <p:spPr>
          <a:xfrm flipV="1">
            <a:off x="5410080" y="438840"/>
            <a:ext cx="3733200" cy="1792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4" name="CustomShape 6"/>
          <p:cNvSpPr/>
          <p:nvPr/>
        </p:nvSpPr>
        <p:spPr>
          <a:xfrm>
            <a:off x="5407200" y="497520"/>
            <a:ext cx="3062520" cy="26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5" name="CustomShape 7"/>
          <p:cNvSpPr/>
          <p:nvPr/>
        </p:nvSpPr>
        <p:spPr>
          <a:xfrm>
            <a:off x="7373520" y="588960"/>
            <a:ext cx="1599480" cy="3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6" name="CustomShape 8"/>
          <p:cNvSpPr/>
          <p:nvPr/>
        </p:nvSpPr>
        <p:spPr>
          <a:xfrm>
            <a:off x="9084960" y="-2160"/>
            <a:ext cx="5688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7" name="CustomShape 9"/>
          <p:cNvSpPr/>
          <p:nvPr/>
        </p:nvSpPr>
        <p:spPr>
          <a:xfrm>
            <a:off x="9044640" y="-2160"/>
            <a:ext cx="26640" cy="62100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8" name="CustomShape 10"/>
          <p:cNvSpPr/>
          <p:nvPr/>
        </p:nvSpPr>
        <p:spPr>
          <a:xfrm>
            <a:off x="9025560" y="-2160"/>
            <a:ext cx="8280" cy="62100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9" name="CustomShape 11"/>
          <p:cNvSpPr/>
          <p:nvPr/>
        </p:nvSpPr>
        <p:spPr>
          <a:xfrm>
            <a:off x="8975520" y="-2160"/>
            <a:ext cx="26640" cy="62100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0" name="CustomShape 12"/>
          <p:cNvSpPr/>
          <p:nvPr/>
        </p:nvSpPr>
        <p:spPr>
          <a:xfrm>
            <a:off x="8915760" y="360"/>
            <a:ext cx="54000" cy="58464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1" name="CustomShape 13"/>
          <p:cNvSpPr/>
          <p:nvPr/>
        </p:nvSpPr>
        <p:spPr>
          <a:xfrm>
            <a:off x="8873640" y="360"/>
            <a:ext cx="8280" cy="58464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5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2" name="PlaceHolder 1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13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image" Target="../media/image1.jpeg"/><Relationship Id="rId7" Type="http://schemas.openxmlformats.org/officeDocument/2006/relationships/slideLayout" Target="../slideLayouts/slideLayout3.xml"/><Relationship Id="rId8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cs.wikipedia.org/wiki/Ku%C5%BEel" TargetMode="External"/><Relationship Id="rId2" Type="http://schemas.openxmlformats.org/officeDocument/2006/relationships/hyperlink" Target="http://cs.wikipedia.org/wiki/Ku%C5%BEel" TargetMode="External"/><Relationship Id="rId3" Type="http://schemas.openxmlformats.org/officeDocument/2006/relationships/hyperlink" Target="http://www.microsoft.com/" TargetMode="External"/><Relationship Id="rId4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16079501"/>
              </p:ext>
            </p:extLst>
          </p:nvPr>
        </p:nvGraphicFramePr>
        <p:xfrm>
          <a:off x="539640" y="908640"/>
          <a:ext cx="7771680" cy="254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256" name="Obrázek 4" descr=""/>
          <p:cNvPicPr/>
          <p:nvPr/>
        </p:nvPicPr>
        <p:blipFill>
          <a:blip r:embed="rId6"/>
          <a:stretch/>
        </p:blipFill>
        <p:spPr>
          <a:xfrm>
            <a:off x="1979640" y="4743360"/>
            <a:ext cx="5406480" cy="1045440"/>
          </a:xfrm>
          <a:prstGeom prst="rect">
            <a:avLst/>
          </a:prstGeom>
          <a:ln>
            <a:noFill/>
          </a:ln>
        </p:spPr>
      </p:pic>
      <p:sp>
        <p:nvSpPr>
          <p:cNvPr id="257" name="CustomShape 1"/>
          <p:cNvSpPr/>
          <p:nvPr/>
        </p:nvSpPr>
        <p:spPr>
          <a:xfrm>
            <a:off x="4356000" y="2470320"/>
            <a:ext cx="2561040" cy="364320"/>
          </a:xfrm>
          <a:prstGeom prst="rect">
            <a:avLst/>
          </a:prstGeom>
          <a:noFill/>
          <a:ln>
            <a:noFill/>
          </a:ln>
          <a:effectLst>
            <a:outerShdw blurRad="50800" dir="5400000" dist="42840" rotWithShape="0">
              <a:srgbClr val="000000">
                <a:alpha val="40000"/>
              </a:srgbClr>
            </a:outerShdw>
          </a:effectLst>
          <a:scene3d>
            <a:camera fov="0" prst="orthographicFront">
              <a:rot lat="0" lon="0" rev="0"/>
            </a:camera>
            <a:lightRig dir="t" rig="balanced">
              <a:rot lat="0" lon="0" rev="0"/>
            </a:lightRig>
          </a:scene3d>
          <a:sp3d prstMaterial="matte">
            <a:bevelT w="0" h="0"/>
            <a:contourClr>
              <a:schemeClr val="lt1"/>
            </a:contourClr>
          </a:sp3d>
        </p:spPr>
        <p:style>
          <a:lnRef idx="1"/>
          <a:fillRef idx="0"/>
          <a:effectRef idx="2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CZ.1.07/1.4.00/21.2976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58" name="CustomShape 2"/>
          <p:cNvSpPr/>
          <p:nvPr/>
        </p:nvSpPr>
        <p:spPr>
          <a:xfrm>
            <a:off x="2751120" y="1339920"/>
            <a:ext cx="185040" cy="36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CustomShape 3"/>
          <p:cNvSpPr/>
          <p:nvPr/>
        </p:nvSpPr>
        <p:spPr>
          <a:xfrm>
            <a:off x="2657520" y="2179800"/>
            <a:ext cx="18360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med" p14:dur="800">
        <p:circle/>
      </p:transition>
    </mc:Choice>
    <mc:Fallback>
      <p:transition spd="med">
        <p:circl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457200" y="1143000"/>
            <a:ext cx="82288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Povrch.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457200" y="2249280"/>
            <a:ext cx="8228880" cy="432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Povrch: </a:t>
            </a:r>
            <a:r>
              <a:rPr b="0" lang="cs-CZ" sz="3600" spc="-1" strike="noStrike">
                <a:solidFill>
                  <a:srgbClr val="ff0000"/>
                </a:solidFill>
                <a:latin typeface="Georgia"/>
              </a:rPr>
              <a:t>S= πr(r+s)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36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Připomíná tento vzorec vzorec pro povrch jehlanu?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S= S</a:t>
            </a:r>
            <a:r>
              <a:rPr b="0" lang="cs-CZ" sz="2800" spc="-1" strike="noStrike" baseline="-25000">
                <a:solidFill>
                  <a:srgbClr val="000000"/>
                </a:solidFill>
                <a:latin typeface="Georgia"/>
              </a:rPr>
              <a:t>po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+S</a:t>
            </a:r>
            <a:r>
              <a:rPr b="0" lang="cs-CZ" sz="2800" spc="-1" strike="noStrike" baseline="-25000">
                <a:solidFill>
                  <a:srgbClr val="000000"/>
                </a:solidFill>
                <a:latin typeface="Georgia"/>
              </a:rPr>
              <a:t>pl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S= πr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+π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262" name="Picture 2" descr=""/>
          <p:cNvPicPr/>
          <p:nvPr/>
        </p:nvPicPr>
        <p:blipFill>
          <a:blip r:embed="rId1"/>
          <a:stretch/>
        </p:blipFill>
        <p:spPr>
          <a:xfrm>
            <a:off x="6804360" y="1052640"/>
            <a:ext cx="1987560" cy="2179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1000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" dur="1000"/>
                                        <p:tgtEl>
                                          <p:spTgt spid="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457200" y="1143000"/>
            <a:ext cx="82288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Příklad.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64" name="CustomShape 2"/>
          <p:cNvSpPr/>
          <p:nvPr/>
        </p:nvSpPr>
        <p:spPr>
          <a:xfrm>
            <a:off x="457200" y="2249280"/>
            <a:ext cx="8228880" cy="432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Pravoúhlý trojúhelník, jehož odvěsny mají délky 6 cm a 8 cm, se otáčí kolem své odvěsny.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Vypočtěte : a) objemy takto vzniklých kuželů 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b) povrchy takto vzniklých kuželů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c) stranu kužele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	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</p:txBody>
      </p:sp>
      <p:sp>
        <p:nvSpPr>
          <p:cNvPr id="265" name="CustomShape 3"/>
          <p:cNvSpPr/>
          <p:nvPr/>
        </p:nvSpPr>
        <p:spPr>
          <a:xfrm>
            <a:off x="2555640" y="4797000"/>
            <a:ext cx="1583280" cy="1151280"/>
          </a:xfrm>
          <a:prstGeom prst="rtTriangl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66" name="Picture 2" descr=""/>
          <p:cNvPicPr/>
          <p:nvPr/>
        </p:nvPicPr>
        <p:blipFill>
          <a:blip r:embed="rId1"/>
          <a:stretch/>
        </p:blipFill>
        <p:spPr>
          <a:xfrm rot="16200000">
            <a:off x="5147280" y="4576320"/>
            <a:ext cx="1602720" cy="1169280"/>
          </a:xfrm>
          <a:prstGeom prst="rect">
            <a:avLst/>
          </a:prstGeom>
          <a:ln>
            <a:noFill/>
          </a:ln>
        </p:spPr>
      </p:pic>
      <p:sp>
        <p:nvSpPr>
          <p:cNvPr id="267" name="CustomShape 4"/>
          <p:cNvSpPr/>
          <p:nvPr/>
        </p:nvSpPr>
        <p:spPr>
          <a:xfrm>
            <a:off x="1115640" y="5788800"/>
            <a:ext cx="3023640" cy="3463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8" name="Line 5"/>
          <p:cNvSpPr/>
          <p:nvPr/>
        </p:nvSpPr>
        <p:spPr>
          <a:xfrm flipH="1">
            <a:off x="1115280" y="4797000"/>
            <a:ext cx="1440360" cy="1164960"/>
          </a:xfrm>
          <a:prstGeom prst="line">
            <a:avLst/>
          </a:prstGeom>
          <a:ln>
            <a:solidFill>
              <a:srgbClr val="6e78a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6"/>
          <p:cNvSpPr/>
          <p:nvPr/>
        </p:nvSpPr>
        <p:spPr>
          <a:xfrm>
            <a:off x="5364000" y="5788800"/>
            <a:ext cx="2375640" cy="3463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Line 7"/>
          <p:cNvSpPr/>
          <p:nvPr/>
        </p:nvSpPr>
        <p:spPr>
          <a:xfrm>
            <a:off x="6534000" y="4358520"/>
            <a:ext cx="1206000" cy="1603440"/>
          </a:xfrm>
          <a:prstGeom prst="line">
            <a:avLst/>
          </a:prstGeom>
          <a:ln>
            <a:solidFill>
              <a:srgbClr val="6e78a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  <p:timing>
    <p:tnLst>
      <p:par>
        <p:cTn id="22" dur="indefinite" restart="never" nodeType="tmRoot">
          <p:childTnLst>
            <p:seq>
              <p:cTn id="23" dur="indefinite" nodeType="mainSeq">
                <p:childTnLst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380880" y="1143000"/>
            <a:ext cx="8381160" cy="106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Řešení: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380880" y="2244960"/>
            <a:ext cx="4041000" cy="456480"/>
          </a:xfrm>
          <a:prstGeom prst="rect">
            <a:avLst/>
          </a:prstGeom>
          <a:solidFill>
            <a:srgbClr val="328e97">
              <a:alpha val="25000"/>
            </a:srgbClr>
          </a:solidFill>
          <a:ln w="12600">
            <a:solidFill>
              <a:srgbClr val="43808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45720">
              <a:lnSpc>
                <a:spcPct val="100000"/>
              </a:lnSpc>
              <a:spcBef>
                <a:spcPts val="300"/>
              </a:spcBef>
            </a:pPr>
            <a:r>
              <a:rPr b="1" lang="cs-CZ" sz="1900" spc="-1" strike="noStrike">
                <a:solidFill>
                  <a:srgbClr val="454545"/>
                </a:solidFill>
                <a:latin typeface="Georgia"/>
              </a:rPr>
              <a:t>r=6cm, v=8cm</a:t>
            </a:r>
            <a:endParaRPr b="0" lang="cs-CZ" sz="1900" spc="-1" strike="noStrike">
              <a:latin typeface="Arial"/>
            </a:endParaRPr>
          </a:p>
        </p:txBody>
      </p:sp>
      <p:sp>
        <p:nvSpPr>
          <p:cNvPr id="273" name="CustomShape 3"/>
          <p:cNvSpPr/>
          <p:nvPr/>
        </p:nvSpPr>
        <p:spPr>
          <a:xfrm>
            <a:off x="4721400" y="2244960"/>
            <a:ext cx="4041000" cy="456480"/>
          </a:xfrm>
          <a:prstGeom prst="rect">
            <a:avLst/>
          </a:prstGeom>
          <a:solidFill>
            <a:srgbClr val="328e97">
              <a:alpha val="25000"/>
            </a:srgbClr>
          </a:solidFill>
          <a:ln w="12600">
            <a:solidFill>
              <a:srgbClr val="43808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45720">
              <a:lnSpc>
                <a:spcPct val="100000"/>
              </a:lnSpc>
              <a:spcBef>
                <a:spcPts val="300"/>
              </a:spcBef>
            </a:pPr>
            <a:r>
              <a:rPr b="1" lang="cs-CZ" sz="1900" spc="-1" strike="noStrike">
                <a:solidFill>
                  <a:srgbClr val="454545"/>
                </a:solidFill>
                <a:latin typeface="Georgia"/>
              </a:rPr>
              <a:t>r=8cm, v= 6cm</a:t>
            </a:r>
            <a:endParaRPr b="0" lang="cs-CZ" sz="1900" spc="-1" strike="noStrike">
              <a:latin typeface="Arial"/>
            </a:endParaRPr>
          </a:p>
        </p:txBody>
      </p:sp>
      <p:sp>
        <p:nvSpPr>
          <p:cNvPr id="274" name="CustomShape 4"/>
          <p:cNvSpPr/>
          <p:nvPr/>
        </p:nvSpPr>
        <p:spPr>
          <a:xfrm>
            <a:off x="380880" y="2708640"/>
            <a:ext cx="4041000" cy="388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V= πr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V=  π. 36.8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V= 301,44 cm</a:t>
            </a:r>
            <a:r>
              <a:rPr b="0" lang="cs-CZ" sz="2000" spc="-1" strike="noStrike" u="sng" baseline="30000">
                <a:solidFill>
                  <a:srgbClr val="000000"/>
                </a:solidFill>
                <a:uFillTx/>
                <a:latin typeface="Georgia"/>
              </a:rPr>
              <a:t>3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πr.(r+s)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Výpočet s:  s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=6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+8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                     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10 cm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π.6.(6+10)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S=301,44 cm</a:t>
            </a:r>
            <a:r>
              <a:rPr b="0" lang="cs-CZ" sz="2000" spc="-1" strike="noStrike" u="sng" baseline="30000">
                <a:solidFill>
                  <a:srgbClr val="000000"/>
                </a:solidFill>
                <a:uFillTx/>
                <a:latin typeface="Georgia"/>
              </a:rPr>
              <a:t>2</a:t>
            </a:r>
            <a:br/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275" name="CustomShape 5"/>
          <p:cNvSpPr/>
          <p:nvPr/>
        </p:nvSpPr>
        <p:spPr>
          <a:xfrm>
            <a:off x="4718160" y="2708640"/>
            <a:ext cx="4041000" cy="388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V= πr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V=  π. 64. 6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V= 401,92 cm</a:t>
            </a:r>
            <a:r>
              <a:rPr b="0" lang="cs-CZ" sz="2000" spc="-1" strike="noStrike" u="sng" baseline="30000">
                <a:solidFill>
                  <a:srgbClr val="000000"/>
                </a:solidFill>
                <a:uFillTx/>
                <a:latin typeface="Georgia"/>
              </a:rPr>
              <a:t>3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πr.(r+s)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Výpočet s:  s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=8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+6</a:t>
            </a:r>
            <a:r>
              <a:rPr b="0" lang="cs-CZ" sz="20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                     </a:t>
            </a: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10 cm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Georgia"/>
              </a:rPr>
              <a:t>S= π.8.(8+10)</a:t>
            </a:r>
            <a:endParaRPr b="0" lang="cs-CZ" sz="20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S=452,16 cm</a:t>
            </a:r>
            <a:r>
              <a:rPr b="0" lang="cs-CZ" sz="2000" spc="-1" strike="noStrike" u="sng" baseline="30000">
                <a:solidFill>
                  <a:srgbClr val="000000"/>
                </a:solidFill>
                <a:uFillTx/>
                <a:latin typeface="Georgia"/>
              </a:rPr>
              <a:t>2</a:t>
            </a:r>
            <a:br/>
            <a:r>
              <a:rPr b="0" lang="cs-CZ" sz="2000" spc="-1" strike="noStrike" u="sng">
                <a:solidFill>
                  <a:srgbClr val="000000"/>
                </a:solidFill>
                <a:uFillTx/>
                <a:latin typeface="Georgia"/>
              </a:rPr>
              <a:t>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457200" y="1143000"/>
            <a:ext cx="82288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Samostatná práce.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77" name="CustomShape 2"/>
          <p:cNvSpPr/>
          <p:nvPr/>
        </p:nvSpPr>
        <p:spPr>
          <a:xfrm>
            <a:off x="457200" y="2249280"/>
            <a:ext cx="8228880" cy="432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1/ Objem kužele je 307,72 cm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3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. 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Jeho výška je 6 cm. Vypočtěte :</a:t>
            </a:r>
            <a:endParaRPr b="0" lang="cs-CZ" sz="2800" spc="-1" strike="noStrike">
              <a:latin typeface="Arial"/>
            </a:endParaRPr>
          </a:p>
          <a:p>
            <a:pPr marL="624240" indent="-51372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AutoNum type="alphaLcParenR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průměr podstavy</a:t>
            </a:r>
            <a:endParaRPr b="0" lang="cs-CZ" sz="2800" spc="-1" strike="noStrike">
              <a:latin typeface="Arial"/>
            </a:endParaRPr>
          </a:p>
          <a:p>
            <a:pPr marL="624240" indent="-51372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AutoNum type="alphaLcParenR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b) stranu kužele </a:t>
            </a:r>
            <a:endParaRPr b="0" lang="cs-CZ" sz="2800" spc="-1" strike="noStrike">
              <a:latin typeface="Arial"/>
            </a:endParaRPr>
          </a:p>
          <a:p>
            <a:pPr marL="624240" indent="-51372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AutoNum type="alphaLcParenR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c) povrch kužele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457200" y="1143000"/>
            <a:ext cx="82288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Řešení: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79" name="CustomShape 2"/>
          <p:cNvSpPr/>
          <p:nvPr/>
        </p:nvSpPr>
        <p:spPr>
          <a:xfrm>
            <a:off x="457200" y="2249280"/>
            <a:ext cx="8228880" cy="432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V=307,72 cm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                    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       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v= 6 cm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r>
              <a:rPr b="0" lang="cs-CZ" sz="2800" spc="-1" strike="noStrike" u="sng">
                <a:solidFill>
                  <a:srgbClr val="000000"/>
                </a:solidFill>
                <a:uFillTx/>
                <a:latin typeface="Georgia"/>
              </a:rPr>
              <a:t>   </a:t>
            </a:r>
            <a:r>
              <a:rPr b="0" lang="cs-CZ" sz="2800" spc="-1" strike="noStrike" u="sng">
                <a:solidFill>
                  <a:srgbClr val="000000"/>
                </a:solidFill>
                <a:uFillTx/>
                <a:latin typeface="Georgia"/>
              </a:rPr>
              <a:t>r=? cm                       s= ?                S= ? cm</a:t>
            </a:r>
            <a:r>
              <a:rPr b="0" lang="cs-CZ" sz="2800" spc="-1" strike="noStrike" u="sng" baseline="30000">
                <a:solidFill>
                  <a:srgbClr val="000000"/>
                </a:solidFill>
                <a:uFillTx/>
                <a:latin typeface="Georgia"/>
              </a:rPr>
              <a:t>2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V= πr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v                    s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=7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+6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     S= πr.(r+s)          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r</a:t>
            </a:r>
            <a:r>
              <a:rPr b="0" lang="cs-CZ" sz="2800" spc="-1" strike="noStrike" baseline="30000">
                <a:solidFill>
                  <a:srgbClr val="000000"/>
                </a:solidFill>
                <a:latin typeface="Georgia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= 3V :π.v                </a:t>
            </a:r>
            <a:r>
              <a:rPr b="0" lang="cs-CZ" sz="2800" spc="-1" strike="noStrike">
                <a:solidFill>
                  <a:srgbClr val="ff0000"/>
                </a:solidFill>
                <a:latin typeface="Georgia"/>
              </a:rPr>
              <a:t>s=9,22 cm    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S=</a:t>
            </a:r>
            <a:r>
              <a:rPr b="0" lang="cs-CZ" sz="2800" spc="-1" strike="noStrike">
                <a:solidFill>
                  <a:srgbClr val="ff0000"/>
                </a:solidFill>
                <a:latin typeface="Georgia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π.7.(7+9,22)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r= 7                                                     S=356,5156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  </a:t>
            </a:r>
            <a:r>
              <a:rPr b="0" lang="cs-CZ" sz="2800" spc="-1" strike="noStrike" u="sng">
                <a:solidFill>
                  <a:srgbClr val="ff0000"/>
                </a:solidFill>
                <a:uFillTx/>
                <a:latin typeface="Georgia"/>
              </a:rPr>
              <a:t>d= 14 cm                                            S= 356,5 cm</a:t>
            </a:r>
            <a:r>
              <a:rPr b="0" lang="cs-CZ" sz="2800" spc="-1" strike="noStrike" u="sng" baseline="30000">
                <a:solidFill>
                  <a:srgbClr val="ff0000"/>
                </a:solidFill>
                <a:uFillTx/>
                <a:latin typeface="Georgia"/>
              </a:rPr>
              <a:t>2</a:t>
            </a:r>
            <a:endParaRPr b="0" lang="cs-CZ" sz="2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457200" y="1143000"/>
            <a:ext cx="8228880" cy="106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4000" spc="-1" strike="noStrike">
                <a:solidFill>
                  <a:srgbClr val="424456"/>
                </a:solidFill>
                <a:latin typeface="Trebuchet MS"/>
              </a:rPr>
              <a:t>Citace: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457200" y="2249280"/>
            <a:ext cx="8228880" cy="432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Kužel. In: </a:t>
            </a:r>
            <a:r>
              <a:rPr b="0" i="1" lang="cs-CZ" sz="2800" spc="-1" strike="noStrike">
                <a:solidFill>
                  <a:srgbClr val="000000"/>
                </a:solidFill>
                <a:latin typeface="Georgia"/>
              </a:rPr>
              <a:t>Wikipedia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: </a:t>
            </a:r>
            <a:r>
              <a:rPr b="0" i="1" lang="cs-CZ" sz="2800" spc="-1" strike="noStrike">
                <a:solidFill>
                  <a:srgbClr val="000000"/>
                </a:solidFill>
                <a:latin typeface="Georgia"/>
              </a:rPr>
              <a:t>the free encyclopedia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[online]. San Francisco (CA): Wikimedia Foundation, 2001- [cit. 2012-04-16]. Dostupné z: </a:t>
            </a:r>
            <a:r>
              <a:rPr b="0" lang="cs-CZ" sz="2800" spc="-1" strike="noStrike" u="sng">
                <a:solidFill>
                  <a:srgbClr val="b292ca"/>
                </a:solidFill>
                <a:uFillTx/>
                <a:latin typeface="Georgia"/>
                <a:hlinkClick r:id="rId1"/>
              </a:rPr>
              <a:t>http://</a:t>
            </a:r>
            <a:r>
              <a:rPr b="0" lang="cs-CZ" sz="2800" spc="-1" strike="noStrike" u="sng">
                <a:solidFill>
                  <a:srgbClr val="b292ca"/>
                </a:solidFill>
                <a:uFillTx/>
                <a:latin typeface="Georgia"/>
                <a:hlinkClick r:id="rId2"/>
              </a:rPr>
              <a:t>cs.wikipedia.org/wiki/Ku%C5%BEel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Obrázek- snímek č. 2,5,6: Kužel. In: </a:t>
            </a:r>
            <a:r>
              <a:rPr b="0" i="1" lang="cs-CZ" sz="2800" spc="-1" strike="noStrike">
                <a:solidFill>
                  <a:srgbClr val="000000"/>
                </a:solidFill>
                <a:latin typeface="Georgia"/>
              </a:rPr>
              <a:t>Aristoteles</a:t>
            </a: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 [online]. 16.4.2012 [cit. 2012-04-16]. Dostupné z:http://www.aristoteles.cz/matematika/stereometrie/kuzel.php  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 u="sng">
                <a:solidFill>
                  <a:srgbClr val="b292ca"/>
                </a:solidFill>
                <a:uFillTx/>
                <a:latin typeface="Georgia"/>
                <a:hlinkClick r:id="rId3"/>
              </a:rPr>
              <a:t>www.microsoft.com</a:t>
            </a:r>
            <a:endParaRPr b="0" lang="cs-CZ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Georgia"/>
              </a:rPr>
              <a:t>Příklady: archiv autora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1600">
        <p14:prism isInverted="tru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</TotalTime>
  <Application>LibreOffice/6.3.4.2$Windows_X86_64 LibreOffice_project/60da17e045e08f1793c57c00ba83cdfce946d0aa</Application>
  <Words>650</Words>
  <Paragraphs>99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2012-04-16T16:36:49Z</dcterms:created>
  <dc:creator>ivana</dc:creator>
  <dc:description/>
  <dc:language>cs-CZ</dc:language>
  <cp:lastModifiedBy/>
  <dcterms:modified xsi:type="dcterms:W3CDTF">2020-05-02T10:18:29Z</dcterms:modified>
  <cp:revision>12</cp:revision>
  <dc:subject/>
  <dc:title>Rotační kužel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15</vt:i4>
  </property>
</Properties>
</file>