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67" r:id="rId3"/>
    <p:sldId id="266" r:id="rId4"/>
    <p:sldId id="256" r:id="rId5"/>
    <p:sldId id="257" r:id="rId6"/>
    <p:sldId id="258" r:id="rId7"/>
    <p:sldId id="260" r:id="rId8"/>
    <p:sldId id="261" r:id="rId9"/>
    <p:sldId id="262" r:id="rId10"/>
    <p:sldId id="265" r:id="rId11"/>
    <p:sldId id="264" r:id="rId12"/>
    <p:sldId id="263" r:id="rId13"/>
    <p:sldId id="25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F3AB3-0718-4624-B441-E567A8F0AB56}" type="doc">
      <dgm:prSet loTypeId="urn:microsoft.com/office/officeart/2005/8/layout/target3" loCatId="relationship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cs-CZ"/>
        </a:p>
      </dgm:t>
    </dgm:pt>
    <dgm:pt modelId="{B651F6E3-6281-48DB-9319-2AEAFDAE7572}">
      <dgm:prSet custT="1"/>
      <dgm:spPr/>
      <dgm:t>
        <a:bodyPr/>
        <a:lstStyle/>
        <a:p>
          <a:pPr algn="l" rtl="0"/>
          <a:r>
            <a:rPr lang="cs-CZ" sz="2000" dirty="0" smtClean="0"/>
            <a:t>NÁZEV:VY_32_INOVACE_3.2.7.2.R14_Koule</a:t>
          </a:r>
          <a:endParaRPr lang="cs-CZ" sz="2000" dirty="0"/>
        </a:p>
      </dgm:t>
    </dgm:pt>
    <dgm:pt modelId="{A571E265-742E-411A-ABCF-E39FDBC7528A}" type="parTrans" cxnId="{7BC66EC3-EBD6-4F3A-99ED-9D25F66FFA51}">
      <dgm:prSet/>
      <dgm:spPr/>
      <dgm:t>
        <a:bodyPr/>
        <a:lstStyle/>
        <a:p>
          <a:endParaRPr lang="cs-CZ"/>
        </a:p>
      </dgm:t>
    </dgm:pt>
    <dgm:pt modelId="{E33260FE-399D-481C-B2D6-3B35DD16DC84}" type="sibTrans" cxnId="{7BC66EC3-EBD6-4F3A-99ED-9D25F66FFA51}">
      <dgm:prSet/>
      <dgm:spPr/>
      <dgm:t>
        <a:bodyPr/>
        <a:lstStyle/>
        <a:p>
          <a:endParaRPr lang="cs-CZ"/>
        </a:p>
      </dgm:t>
    </dgm:pt>
    <dgm:pt modelId="{D1D4F407-5343-4D3F-B5B9-D407B03CAEB4}">
      <dgm:prSet custT="1"/>
      <dgm:spPr/>
      <dgm:t>
        <a:bodyPr/>
        <a:lstStyle/>
        <a:p>
          <a:pPr algn="l" rtl="0"/>
          <a:r>
            <a:rPr lang="cs-CZ" sz="2000" dirty="0" smtClean="0"/>
            <a:t>NÁZEV ŠKOLY: Základní škola Strančice, okres Praha - východ</a:t>
          </a:r>
          <a:endParaRPr lang="cs-CZ" sz="2000" dirty="0"/>
        </a:p>
      </dgm:t>
    </dgm:pt>
    <dgm:pt modelId="{FB3E2B41-81AD-4068-9354-4B764E7CC2F7}" type="parTrans" cxnId="{14367CC6-B9B1-40CF-BBB3-C17F79391DAE}">
      <dgm:prSet/>
      <dgm:spPr/>
      <dgm:t>
        <a:bodyPr/>
        <a:lstStyle/>
        <a:p>
          <a:endParaRPr lang="cs-CZ"/>
        </a:p>
      </dgm:t>
    </dgm:pt>
    <dgm:pt modelId="{878E4EBE-18EA-43B6-B589-1210E1E4CF6A}" type="sibTrans" cxnId="{14367CC6-B9B1-40CF-BBB3-C17F79391DAE}">
      <dgm:prSet/>
      <dgm:spPr/>
      <dgm:t>
        <a:bodyPr/>
        <a:lstStyle/>
        <a:p>
          <a:endParaRPr lang="cs-CZ"/>
        </a:p>
      </dgm:t>
    </dgm:pt>
    <dgm:pt modelId="{D1B46980-6531-4606-95E6-44980827E919}">
      <dgm:prSet custT="1"/>
      <dgm:spPr/>
      <dgm:t>
        <a:bodyPr/>
        <a:lstStyle/>
        <a:p>
          <a:pPr algn="l" rtl="0"/>
          <a:r>
            <a:rPr lang="cs-CZ" sz="2000" dirty="0" smtClean="0"/>
            <a:t>AUTOR: </a:t>
          </a:r>
          <a:r>
            <a:rPr lang="cs-CZ" sz="2000" dirty="0" err="1" smtClean="0"/>
            <a:t>RNDr.Ivana</a:t>
          </a:r>
          <a:r>
            <a:rPr lang="cs-CZ" sz="2000" dirty="0" smtClean="0"/>
            <a:t> </a:t>
          </a:r>
          <a:r>
            <a:rPr lang="cs-CZ" sz="2000" dirty="0" err="1" smtClean="0"/>
            <a:t>Řehková</a:t>
          </a:r>
          <a:endParaRPr lang="cs-CZ" sz="2000" dirty="0"/>
        </a:p>
      </dgm:t>
    </dgm:pt>
    <dgm:pt modelId="{4F7B2CF5-A270-4D61-A510-1C1C5A4DCD3B}" type="parTrans" cxnId="{AB906E97-3CD9-4E05-91AE-864F8E394536}">
      <dgm:prSet/>
      <dgm:spPr/>
      <dgm:t>
        <a:bodyPr/>
        <a:lstStyle/>
        <a:p>
          <a:endParaRPr lang="cs-CZ"/>
        </a:p>
      </dgm:t>
    </dgm:pt>
    <dgm:pt modelId="{CFF69701-2866-4EF5-BFB5-F3F9B72EB817}" type="sibTrans" cxnId="{AB906E97-3CD9-4E05-91AE-864F8E394536}">
      <dgm:prSet/>
      <dgm:spPr/>
      <dgm:t>
        <a:bodyPr/>
        <a:lstStyle/>
        <a:p>
          <a:endParaRPr lang="cs-CZ"/>
        </a:p>
      </dgm:t>
    </dgm:pt>
    <dgm:pt modelId="{D8197B8C-B260-4A16-BDF4-0947B075E274}">
      <dgm:prSet custT="1"/>
      <dgm:spPr/>
      <dgm:t>
        <a:bodyPr/>
        <a:lstStyle/>
        <a:p>
          <a:pPr algn="l" rtl="0"/>
          <a:r>
            <a:rPr lang="cs-CZ" sz="2000" dirty="0" smtClean="0"/>
            <a:t>TEMA: Matematika 9.ročník</a:t>
          </a:r>
          <a:endParaRPr lang="cs-CZ" sz="2000" dirty="0"/>
        </a:p>
      </dgm:t>
    </dgm:pt>
    <dgm:pt modelId="{51C5993D-B262-45E6-B66E-76BC9D6D883D}" type="parTrans" cxnId="{EDF6FE6B-9DBE-4D7B-B8FD-7098875B4EED}">
      <dgm:prSet/>
      <dgm:spPr/>
      <dgm:t>
        <a:bodyPr/>
        <a:lstStyle/>
        <a:p>
          <a:endParaRPr lang="cs-CZ"/>
        </a:p>
      </dgm:t>
    </dgm:pt>
    <dgm:pt modelId="{1AEC7F05-E0FE-459C-BD47-224AC9D7BEE4}" type="sibTrans" cxnId="{EDF6FE6B-9DBE-4D7B-B8FD-7098875B4EED}">
      <dgm:prSet/>
      <dgm:spPr/>
      <dgm:t>
        <a:bodyPr/>
        <a:lstStyle/>
        <a:p>
          <a:endParaRPr lang="cs-CZ"/>
        </a:p>
      </dgm:t>
    </dgm:pt>
    <dgm:pt modelId="{4C35D32F-0EAB-4CD7-82EE-45574DC2A586}">
      <dgm:prSet custT="1"/>
      <dgm:spPr/>
      <dgm:t>
        <a:bodyPr/>
        <a:lstStyle/>
        <a:p>
          <a:pPr algn="l" rtl="0"/>
          <a:r>
            <a:rPr lang="cs-CZ" sz="2000" dirty="0" smtClean="0"/>
            <a:t>ČÍSLO PROJEKTU: </a:t>
          </a:r>
          <a:endParaRPr lang="cs-CZ" sz="2000" dirty="0"/>
        </a:p>
      </dgm:t>
    </dgm:pt>
    <dgm:pt modelId="{A15F02C0-547C-48B3-9D05-E7F145EBF3C4}" type="parTrans" cxnId="{2221FB34-310D-4638-ACAE-9ACC709E4926}">
      <dgm:prSet/>
      <dgm:spPr/>
      <dgm:t>
        <a:bodyPr/>
        <a:lstStyle/>
        <a:p>
          <a:endParaRPr lang="cs-CZ"/>
        </a:p>
      </dgm:t>
    </dgm:pt>
    <dgm:pt modelId="{8C5711BF-38F0-4590-B6BC-B3119A33CA2E}" type="sibTrans" cxnId="{2221FB34-310D-4638-ACAE-9ACC709E4926}">
      <dgm:prSet/>
      <dgm:spPr/>
      <dgm:t>
        <a:bodyPr/>
        <a:lstStyle/>
        <a:p>
          <a:endParaRPr lang="cs-CZ"/>
        </a:p>
      </dgm:t>
    </dgm:pt>
    <dgm:pt modelId="{333A1088-737F-45CB-B68E-254E46348037}" type="pres">
      <dgm:prSet presAssocID="{757F3AB3-0718-4624-B441-E567A8F0AB5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5ABB229-8D3B-4694-996A-96F23CF14429}" type="pres">
      <dgm:prSet presAssocID="{D1D4F407-5343-4D3F-B5B9-D407B03CAEB4}" presName="circle1" presStyleLbl="node1" presStyleIdx="0" presStyleCnt="5"/>
      <dgm:spPr/>
      <dgm:t>
        <a:bodyPr/>
        <a:lstStyle/>
        <a:p>
          <a:endParaRPr lang="cs-CZ"/>
        </a:p>
      </dgm:t>
    </dgm:pt>
    <dgm:pt modelId="{F41139FD-01EE-4571-8B17-4FB00FC51163}" type="pres">
      <dgm:prSet presAssocID="{D1D4F407-5343-4D3F-B5B9-D407B03CAEB4}" presName="space" presStyleCnt="0"/>
      <dgm:spPr/>
      <dgm:t>
        <a:bodyPr/>
        <a:lstStyle/>
        <a:p>
          <a:endParaRPr lang="cs-CZ"/>
        </a:p>
      </dgm:t>
    </dgm:pt>
    <dgm:pt modelId="{D005CE8C-CC26-4C3E-AC11-E15060ECD759}" type="pres">
      <dgm:prSet presAssocID="{D1D4F407-5343-4D3F-B5B9-D407B03CAEB4}" presName="rect1" presStyleLbl="alignAcc1" presStyleIdx="0" presStyleCnt="5" custLinFactNeighborX="-244" custLinFactNeighborY="165"/>
      <dgm:spPr/>
      <dgm:t>
        <a:bodyPr/>
        <a:lstStyle/>
        <a:p>
          <a:endParaRPr lang="cs-CZ"/>
        </a:p>
      </dgm:t>
    </dgm:pt>
    <dgm:pt modelId="{2C702D82-9B77-49B7-9568-BB8EB47C3372}" type="pres">
      <dgm:prSet presAssocID="{D1B46980-6531-4606-95E6-44980827E919}" presName="vertSpace2" presStyleLbl="node1" presStyleIdx="0" presStyleCnt="5"/>
      <dgm:spPr/>
      <dgm:t>
        <a:bodyPr/>
        <a:lstStyle/>
        <a:p>
          <a:endParaRPr lang="cs-CZ"/>
        </a:p>
      </dgm:t>
    </dgm:pt>
    <dgm:pt modelId="{A52A0455-90FF-4808-ABD0-F02540D31D5A}" type="pres">
      <dgm:prSet presAssocID="{D1B46980-6531-4606-95E6-44980827E919}" presName="circle2" presStyleLbl="node1" presStyleIdx="1" presStyleCnt="5"/>
      <dgm:spPr/>
      <dgm:t>
        <a:bodyPr/>
        <a:lstStyle/>
        <a:p>
          <a:endParaRPr lang="cs-CZ"/>
        </a:p>
      </dgm:t>
    </dgm:pt>
    <dgm:pt modelId="{6140AFEC-043D-4C43-A2F9-D0F5331DF3A3}" type="pres">
      <dgm:prSet presAssocID="{D1B46980-6531-4606-95E6-44980827E919}" presName="rect2" presStyleLbl="alignAcc1" presStyleIdx="1" presStyleCnt="5"/>
      <dgm:spPr/>
      <dgm:t>
        <a:bodyPr/>
        <a:lstStyle/>
        <a:p>
          <a:endParaRPr lang="cs-CZ"/>
        </a:p>
      </dgm:t>
    </dgm:pt>
    <dgm:pt modelId="{9358AC05-5D7D-4327-9F80-1AD486AEA664}" type="pres">
      <dgm:prSet presAssocID="{B651F6E3-6281-48DB-9319-2AEAFDAE7572}" presName="vertSpace3" presStyleLbl="node1" presStyleIdx="1" presStyleCnt="5"/>
      <dgm:spPr/>
      <dgm:t>
        <a:bodyPr/>
        <a:lstStyle/>
        <a:p>
          <a:endParaRPr lang="cs-CZ"/>
        </a:p>
      </dgm:t>
    </dgm:pt>
    <dgm:pt modelId="{313FC574-E1CD-4FB4-B054-0B805CE0447D}" type="pres">
      <dgm:prSet presAssocID="{B651F6E3-6281-48DB-9319-2AEAFDAE7572}" presName="circle3" presStyleLbl="node1" presStyleIdx="2" presStyleCnt="5"/>
      <dgm:spPr/>
      <dgm:t>
        <a:bodyPr/>
        <a:lstStyle/>
        <a:p>
          <a:endParaRPr lang="cs-CZ"/>
        </a:p>
      </dgm:t>
    </dgm:pt>
    <dgm:pt modelId="{619D679B-A015-4ECF-8348-D1034C574F40}" type="pres">
      <dgm:prSet presAssocID="{B651F6E3-6281-48DB-9319-2AEAFDAE7572}" presName="rect3" presStyleLbl="alignAcc1" presStyleIdx="2" presStyleCnt="5" custLinFactNeighborX="343" custLinFactNeighborY="-1569"/>
      <dgm:spPr/>
      <dgm:t>
        <a:bodyPr/>
        <a:lstStyle/>
        <a:p>
          <a:endParaRPr lang="cs-CZ"/>
        </a:p>
      </dgm:t>
    </dgm:pt>
    <dgm:pt modelId="{322283A8-4A27-4CDA-BAE3-F381106A9174}" type="pres">
      <dgm:prSet presAssocID="{D8197B8C-B260-4A16-BDF4-0947B075E274}" presName="vertSpace4" presStyleLbl="node1" presStyleIdx="2" presStyleCnt="5"/>
      <dgm:spPr/>
      <dgm:t>
        <a:bodyPr/>
        <a:lstStyle/>
        <a:p>
          <a:endParaRPr lang="cs-CZ"/>
        </a:p>
      </dgm:t>
    </dgm:pt>
    <dgm:pt modelId="{FFC9F71D-1B4F-4AD9-A4A6-86ADEFC8AF5C}" type="pres">
      <dgm:prSet presAssocID="{D8197B8C-B260-4A16-BDF4-0947B075E274}" presName="circle4" presStyleLbl="node1" presStyleIdx="3" presStyleCnt="5"/>
      <dgm:spPr/>
      <dgm:t>
        <a:bodyPr/>
        <a:lstStyle/>
        <a:p>
          <a:endParaRPr lang="cs-CZ"/>
        </a:p>
      </dgm:t>
    </dgm:pt>
    <dgm:pt modelId="{25B08C86-7E15-44DC-BE7F-FFB55DD49D12}" type="pres">
      <dgm:prSet presAssocID="{D8197B8C-B260-4A16-BDF4-0947B075E274}" presName="rect4" presStyleLbl="alignAcc1" presStyleIdx="3" presStyleCnt="5" custLinFactNeighborX="-765" custLinFactNeighborY="131"/>
      <dgm:spPr/>
      <dgm:t>
        <a:bodyPr/>
        <a:lstStyle/>
        <a:p>
          <a:endParaRPr lang="cs-CZ"/>
        </a:p>
      </dgm:t>
    </dgm:pt>
    <dgm:pt modelId="{76644BE8-9D7C-4C09-B250-3D10AF48CBB7}" type="pres">
      <dgm:prSet presAssocID="{4C35D32F-0EAB-4CD7-82EE-45574DC2A586}" presName="vertSpace5" presStyleLbl="node1" presStyleIdx="3" presStyleCnt="5"/>
      <dgm:spPr/>
      <dgm:t>
        <a:bodyPr/>
        <a:lstStyle/>
        <a:p>
          <a:endParaRPr lang="cs-CZ"/>
        </a:p>
      </dgm:t>
    </dgm:pt>
    <dgm:pt modelId="{EE85B701-7295-41C0-BA7A-34D3756A2AE6}" type="pres">
      <dgm:prSet presAssocID="{4C35D32F-0EAB-4CD7-82EE-45574DC2A586}" presName="circle5" presStyleLbl="node1" presStyleIdx="4" presStyleCnt="5"/>
      <dgm:spPr/>
      <dgm:t>
        <a:bodyPr/>
        <a:lstStyle/>
        <a:p>
          <a:endParaRPr lang="cs-CZ"/>
        </a:p>
      </dgm:t>
    </dgm:pt>
    <dgm:pt modelId="{8BEBB6EC-1DAA-4CAC-8A25-BC0FCBD5DBD5}" type="pres">
      <dgm:prSet presAssocID="{4C35D32F-0EAB-4CD7-82EE-45574DC2A586}" presName="rect5" presStyleLbl="alignAcc1" presStyleIdx="4" presStyleCnt="5" custLinFactNeighborX="-765" custLinFactNeighborY="-15397"/>
      <dgm:spPr/>
      <dgm:t>
        <a:bodyPr/>
        <a:lstStyle/>
        <a:p>
          <a:endParaRPr lang="cs-CZ"/>
        </a:p>
      </dgm:t>
    </dgm:pt>
    <dgm:pt modelId="{AED2198E-93D5-4001-81B4-73124B309672}" type="pres">
      <dgm:prSet presAssocID="{D1D4F407-5343-4D3F-B5B9-D407B03CAEB4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E915AB-18AA-4053-B92C-3BFC9ED204BB}" type="pres">
      <dgm:prSet presAssocID="{D1B46980-6531-4606-95E6-44980827E919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B5E863-4638-4E1D-BFDE-399D028AC4ED}" type="pres">
      <dgm:prSet presAssocID="{B651F6E3-6281-48DB-9319-2AEAFDAE7572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5FFA88-C948-4069-8E93-59FA12366E83}" type="pres">
      <dgm:prSet presAssocID="{D8197B8C-B260-4A16-BDF4-0947B075E274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90E4F0B-2866-4A3F-A3C7-2A14B1797930}" type="pres">
      <dgm:prSet presAssocID="{4C35D32F-0EAB-4CD7-82EE-45574DC2A586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4367CC6-B9B1-40CF-BBB3-C17F79391DAE}" srcId="{757F3AB3-0718-4624-B441-E567A8F0AB56}" destId="{D1D4F407-5343-4D3F-B5B9-D407B03CAEB4}" srcOrd="0" destOrd="0" parTransId="{FB3E2B41-81AD-4068-9354-4B764E7CC2F7}" sibTransId="{878E4EBE-18EA-43B6-B589-1210E1E4CF6A}"/>
    <dgm:cxn modelId="{F11624CA-7B0B-43C2-85EB-22F3486DB0E2}" type="presOf" srcId="{D1D4F407-5343-4D3F-B5B9-D407B03CAEB4}" destId="{D005CE8C-CC26-4C3E-AC11-E15060ECD759}" srcOrd="0" destOrd="0" presId="urn:microsoft.com/office/officeart/2005/8/layout/target3"/>
    <dgm:cxn modelId="{2221FB34-310D-4638-ACAE-9ACC709E4926}" srcId="{757F3AB3-0718-4624-B441-E567A8F0AB56}" destId="{4C35D32F-0EAB-4CD7-82EE-45574DC2A586}" srcOrd="4" destOrd="0" parTransId="{A15F02C0-547C-48B3-9D05-E7F145EBF3C4}" sibTransId="{8C5711BF-38F0-4590-B6BC-B3119A33CA2E}"/>
    <dgm:cxn modelId="{C2F624B3-4350-4714-ABDA-CCA16958A5C6}" type="presOf" srcId="{D1D4F407-5343-4D3F-B5B9-D407B03CAEB4}" destId="{AED2198E-93D5-4001-81B4-73124B309672}" srcOrd="1" destOrd="0" presId="urn:microsoft.com/office/officeart/2005/8/layout/target3"/>
    <dgm:cxn modelId="{CBE7770B-8F9E-46C5-9560-AB0CC0560F96}" type="presOf" srcId="{757F3AB3-0718-4624-B441-E567A8F0AB56}" destId="{333A1088-737F-45CB-B68E-254E46348037}" srcOrd="0" destOrd="0" presId="urn:microsoft.com/office/officeart/2005/8/layout/target3"/>
    <dgm:cxn modelId="{B7121247-196B-4FFE-BD32-0895411DF7D9}" type="presOf" srcId="{D8197B8C-B260-4A16-BDF4-0947B075E274}" destId="{5A5FFA88-C948-4069-8E93-59FA12366E83}" srcOrd="1" destOrd="0" presId="urn:microsoft.com/office/officeart/2005/8/layout/target3"/>
    <dgm:cxn modelId="{692E59FC-7B65-4503-9E73-993E5CAE0DCE}" type="presOf" srcId="{4C35D32F-0EAB-4CD7-82EE-45574DC2A586}" destId="{890E4F0B-2866-4A3F-A3C7-2A14B1797930}" srcOrd="1" destOrd="0" presId="urn:microsoft.com/office/officeart/2005/8/layout/target3"/>
    <dgm:cxn modelId="{EDF6FE6B-9DBE-4D7B-B8FD-7098875B4EED}" srcId="{757F3AB3-0718-4624-B441-E567A8F0AB56}" destId="{D8197B8C-B260-4A16-BDF4-0947B075E274}" srcOrd="3" destOrd="0" parTransId="{51C5993D-B262-45E6-B66E-76BC9D6D883D}" sibTransId="{1AEC7F05-E0FE-459C-BD47-224AC9D7BEE4}"/>
    <dgm:cxn modelId="{A9BA87AC-29E4-42CE-A188-32A350680DD8}" type="presOf" srcId="{D8197B8C-B260-4A16-BDF4-0947B075E274}" destId="{25B08C86-7E15-44DC-BE7F-FFB55DD49D12}" srcOrd="0" destOrd="0" presId="urn:microsoft.com/office/officeart/2005/8/layout/target3"/>
    <dgm:cxn modelId="{53661AFA-58F0-4142-9CF8-BFE69F691BEA}" type="presOf" srcId="{B651F6E3-6281-48DB-9319-2AEAFDAE7572}" destId="{619D679B-A015-4ECF-8348-D1034C574F40}" srcOrd="0" destOrd="0" presId="urn:microsoft.com/office/officeart/2005/8/layout/target3"/>
    <dgm:cxn modelId="{68C9B373-9B90-4BD1-AA4A-771FD207FA5C}" type="presOf" srcId="{D1B46980-6531-4606-95E6-44980827E919}" destId="{6140AFEC-043D-4C43-A2F9-D0F5331DF3A3}" srcOrd="0" destOrd="0" presId="urn:microsoft.com/office/officeart/2005/8/layout/target3"/>
    <dgm:cxn modelId="{8B9ECE3F-D0DB-4526-BB19-341026D6DBB7}" type="presOf" srcId="{B651F6E3-6281-48DB-9319-2AEAFDAE7572}" destId="{6BB5E863-4638-4E1D-BFDE-399D028AC4ED}" srcOrd="1" destOrd="0" presId="urn:microsoft.com/office/officeart/2005/8/layout/target3"/>
    <dgm:cxn modelId="{310E9313-0740-469A-88C4-253B5CE7879C}" type="presOf" srcId="{4C35D32F-0EAB-4CD7-82EE-45574DC2A586}" destId="{8BEBB6EC-1DAA-4CAC-8A25-BC0FCBD5DBD5}" srcOrd="0" destOrd="0" presId="urn:microsoft.com/office/officeart/2005/8/layout/target3"/>
    <dgm:cxn modelId="{7BC66EC3-EBD6-4F3A-99ED-9D25F66FFA51}" srcId="{757F3AB3-0718-4624-B441-E567A8F0AB56}" destId="{B651F6E3-6281-48DB-9319-2AEAFDAE7572}" srcOrd="2" destOrd="0" parTransId="{A571E265-742E-411A-ABCF-E39FDBC7528A}" sibTransId="{E33260FE-399D-481C-B2D6-3B35DD16DC84}"/>
    <dgm:cxn modelId="{AB906E97-3CD9-4E05-91AE-864F8E394536}" srcId="{757F3AB3-0718-4624-B441-E567A8F0AB56}" destId="{D1B46980-6531-4606-95E6-44980827E919}" srcOrd="1" destOrd="0" parTransId="{4F7B2CF5-A270-4D61-A510-1C1C5A4DCD3B}" sibTransId="{CFF69701-2866-4EF5-BFB5-F3F9B72EB817}"/>
    <dgm:cxn modelId="{B4F11E13-6DE7-4BA7-B8DC-93C46CC0A0CD}" type="presOf" srcId="{D1B46980-6531-4606-95E6-44980827E919}" destId="{2BE915AB-18AA-4053-B92C-3BFC9ED204BB}" srcOrd="1" destOrd="0" presId="urn:microsoft.com/office/officeart/2005/8/layout/target3"/>
    <dgm:cxn modelId="{4AC476E3-AC7F-4AD4-BDB6-F40E4CECECE1}" type="presParOf" srcId="{333A1088-737F-45CB-B68E-254E46348037}" destId="{F5ABB229-8D3B-4694-996A-96F23CF14429}" srcOrd="0" destOrd="0" presId="urn:microsoft.com/office/officeart/2005/8/layout/target3"/>
    <dgm:cxn modelId="{2295391C-CD1D-4631-82D9-10707520D5E1}" type="presParOf" srcId="{333A1088-737F-45CB-B68E-254E46348037}" destId="{F41139FD-01EE-4571-8B17-4FB00FC51163}" srcOrd="1" destOrd="0" presId="urn:microsoft.com/office/officeart/2005/8/layout/target3"/>
    <dgm:cxn modelId="{1D0A40AF-BB04-461F-BD66-7AEFDD219D72}" type="presParOf" srcId="{333A1088-737F-45CB-B68E-254E46348037}" destId="{D005CE8C-CC26-4C3E-AC11-E15060ECD759}" srcOrd="2" destOrd="0" presId="urn:microsoft.com/office/officeart/2005/8/layout/target3"/>
    <dgm:cxn modelId="{117E3D01-D5D7-44E1-90B4-1DC6FF4ED68F}" type="presParOf" srcId="{333A1088-737F-45CB-B68E-254E46348037}" destId="{2C702D82-9B77-49B7-9568-BB8EB47C3372}" srcOrd="3" destOrd="0" presId="urn:microsoft.com/office/officeart/2005/8/layout/target3"/>
    <dgm:cxn modelId="{6AD85D84-6C71-49BB-8A41-7F9CFA58F380}" type="presParOf" srcId="{333A1088-737F-45CB-B68E-254E46348037}" destId="{A52A0455-90FF-4808-ABD0-F02540D31D5A}" srcOrd="4" destOrd="0" presId="urn:microsoft.com/office/officeart/2005/8/layout/target3"/>
    <dgm:cxn modelId="{C6379C6F-4E6F-498B-9DCA-8059F66D1E12}" type="presParOf" srcId="{333A1088-737F-45CB-B68E-254E46348037}" destId="{6140AFEC-043D-4C43-A2F9-D0F5331DF3A3}" srcOrd="5" destOrd="0" presId="urn:microsoft.com/office/officeart/2005/8/layout/target3"/>
    <dgm:cxn modelId="{88A94CE3-E744-4092-8AD1-FCA5093A58C3}" type="presParOf" srcId="{333A1088-737F-45CB-B68E-254E46348037}" destId="{9358AC05-5D7D-4327-9F80-1AD486AEA664}" srcOrd="6" destOrd="0" presId="urn:microsoft.com/office/officeart/2005/8/layout/target3"/>
    <dgm:cxn modelId="{3C6F9196-F0B7-4BC5-BD4B-7F0485C36340}" type="presParOf" srcId="{333A1088-737F-45CB-B68E-254E46348037}" destId="{313FC574-E1CD-4FB4-B054-0B805CE0447D}" srcOrd="7" destOrd="0" presId="urn:microsoft.com/office/officeart/2005/8/layout/target3"/>
    <dgm:cxn modelId="{1D2C1AA4-2A6B-4566-997A-13C0EEB8A998}" type="presParOf" srcId="{333A1088-737F-45CB-B68E-254E46348037}" destId="{619D679B-A015-4ECF-8348-D1034C574F40}" srcOrd="8" destOrd="0" presId="urn:microsoft.com/office/officeart/2005/8/layout/target3"/>
    <dgm:cxn modelId="{1BFAE4D1-7EB8-4AF4-AEF5-833E9E3F1E3D}" type="presParOf" srcId="{333A1088-737F-45CB-B68E-254E46348037}" destId="{322283A8-4A27-4CDA-BAE3-F381106A9174}" srcOrd="9" destOrd="0" presId="urn:microsoft.com/office/officeart/2005/8/layout/target3"/>
    <dgm:cxn modelId="{9C9D8F62-BC04-4743-81AB-B3C65EF698FA}" type="presParOf" srcId="{333A1088-737F-45CB-B68E-254E46348037}" destId="{FFC9F71D-1B4F-4AD9-A4A6-86ADEFC8AF5C}" srcOrd="10" destOrd="0" presId="urn:microsoft.com/office/officeart/2005/8/layout/target3"/>
    <dgm:cxn modelId="{A45A8382-5844-4B8D-8B35-4088E2CFCA9E}" type="presParOf" srcId="{333A1088-737F-45CB-B68E-254E46348037}" destId="{25B08C86-7E15-44DC-BE7F-FFB55DD49D12}" srcOrd="11" destOrd="0" presId="urn:microsoft.com/office/officeart/2005/8/layout/target3"/>
    <dgm:cxn modelId="{30EAAEFA-566A-420F-AE43-70228EDB474C}" type="presParOf" srcId="{333A1088-737F-45CB-B68E-254E46348037}" destId="{76644BE8-9D7C-4C09-B250-3D10AF48CBB7}" srcOrd="12" destOrd="0" presId="urn:microsoft.com/office/officeart/2005/8/layout/target3"/>
    <dgm:cxn modelId="{49C157CE-916E-4CDE-9D1B-00D63AEF05E1}" type="presParOf" srcId="{333A1088-737F-45CB-B68E-254E46348037}" destId="{EE85B701-7295-41C0-BA7A-34D3756A2AE6}" srcOrd="13" destOrd="0" presId="urn:microsoft.com/office/officeart/2005/8/layout/target3"/>
    <dgm:cxn modelId="{CA660864-BD92-47F3-8F83-AC77C2F655BA}" type="presParOf" srcId="{333A1088-737F-45CB-B68E-254E46348037}" destId="{8BEBB6EC-1DAA-4CAC-8A25-BC0FCBD5DBD5}" srcOrd="14" destOrd="0" presId="urn:microsoft.com/office/officeart/2005/8/layout/target3"/>
    <dgm:cxn modelId="{8E67801D-F1E1-4D21-9F8A-460BF4CD9F63}" type="presParOf" srcId="{333A1088-737F-45CB-B68E-254E46348037}" destId="{AED2198E-93D5-4001-81B4-73124B309672}" srcOrd="15" destOrd="0" presId="urn:microsoft.com/office/officeart/2005/8/layout/target3"/>
    <dgm:cxn modelId="{CA9F5FAB-7ED4-47CC-B586-8096FD290750}" type="presParOf" srcId="{333A1088-737F-45CB-B68E-254E46348037}" destId="{2BE915AB-18AA-4053-B92C-3BFC9ED204BB}" srcOrd="16" destOrd="0" presId="urn:microsoft.com/office/officeart/2005/8/layout/target3"/>
    <dgm:cxn modelId="{C50A4752-91CD-4BAE-9AB8-E1E4A2BF19F2}" type="presParOf" srcId="{333A1088-737F-45CB-B68E-254E46348037}" destId="{6BB5E863-4638-4E1D-BFDE-399D028AC4ED}" srcOrd="17" destOrd="0" presId="urn:microsoft.com/office/officeart/2005/8/layout/target3"/>
    <dgm:cxn modelId="{E5315BFE-266B-4693-80EC-1E666DFA1178}" type="presParOf" srcId="{333A1088-737F-45CB-B68E-254E46348037}" destId="{5A5FFA88-C948-4069-8E93-59FA12366E83}" srcOrd="18" destOrd="0" presId="urn:microsoft.com/office/officeart/2005/8/layout/target3"/>
    <dgm:cxn modelId="{625053A1-5EC6-4E54-88BF-0878CDA35648}" type="presParOf" srcId="{333A1088-737F-45CB-B68E-254E46348037}" destId="{890E4F0B-2866-4A3F-A3C7-2A14B179793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ABB229-8D3B-4694-996A-96F23CF14429}">
      <dsp:nvSpPr>
        <dsp:cNvPr id="0" name=""/>
        <dsp:cNvSpPr/>
      </dsp:nvSpPr>
      <dsp:spPr>
        <a:xfrm>
          <a:off x="0" y="0"/>
          <a:ext cx="2547714" cy="254771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05CE8C-CC26-4C3E-AC11-E15060ECD759}">
      <dsp:nvSpPr>
        <dsp:cNvPr id="0" name=""/>
        <dsp:cNvSpPr/>
      </dsp:nvSpPr>
      <dsp:spPr>
        <a:xfrm>
          <a:off x="1258000" y="0"/>
          <a:ext cx="6498543" cy="2547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NÁZEV ŠKOLY: Základní škola Strančice, okres Praha - východ</a:t>
          </a:r>
          <a:endParaRPr lang="cs-CZ" sz="2000" kern="1200" dirty="0"/>
        </a:p>
      </dsp:txBody>
      <dsp:txXfrm>
        <a:off x="1258000" y="0"/>
        <a:ext cx="6498543" cy="407634"/>
      </dsp:txXfrm>
    </dsp:sp>
    <dsp:sp modelId="{A52A0455-90FF-4808-ABD0-F02540D31D5A}">
      <dsp:nvSpPr>
        <dsp:cNvPr id="0" name=""/>
        <dsp:cNvSpPr/>
      </dsp:nvSpPr>
      <dsp:spPr>
        <a:xfrm>
          <a:off x="267509" y="407634"/>
          <a:ext cx="2012694" cy="201269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40AFEC-043D-4C43-A2F9-D0F5331DF3A3}">
      <dsp:nvSpPr>
        <dsp:cNvPr id="0" name=""/>
        <dsp:cNvSpPr/>
      </dsp:nvSpPr>
      <dsp:spPr>
        <a:xfrm>
          <a:off x="1273857" y="407634"/>
          <a:ext cx="6498543" cy="20126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AUTOR: </a:t>
          </a:r>
          <a:r>
            <a:rPr lang="cs-CZ" sz="2000" kern="1200" dirty="0" err="1" smtClean="0"/>
            <a:t>RNDr.Ivana</a:t>
          </a:r>
          <a:r>
            <a:rPr lang="cs-CZ" sz="2000" kern="1200" dirty="0" smtClean="0"/>
            <a:t> </a:t>
          </a:r>
          <a:r>
            <a:rPr lang="cs-CZ" sz="2000" kern="1200" dirty="0" err="1" smtClean="0"/>
            <a:t>Řehková</a:t>
          </a:r>
          <a:endParaRPr lang="cs-CZ" sz="2000" kern="1200" dirty="0"/>
        </a:p>
      </dsp:txBody>
      <dsp:txXfrm>
        <a:off x="1273857" y="407634"/>
        <a:ext cx="6498543" cy="407634"/>
      </dsp:txXfrm>
    </dsp:sp>
    <dsp:sp modelId="{313FC574-E1CD-4FB4-B054-0B805CE0447D}">
      <dsp:nvSpPr>
        <dsp:cNvPr id="0" name=""/>
        <dsp:cNvSpPr/>
      </dsp:nvSpPr>
      <dsp:spPr>
        <a:xfrm>
          <a:off x="535019" y="815268"/>
          <a:ext cx="1477674" cy="147767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9D679B-A015-4ECF-8348-D1034C574F40}">
      <dsp:nvSpPr>
        <dsp:cNvPr id="0" name=""/>
        <dsp:cNvSpPr/>
      </dsp:nvSpPr>
      <dsp:spPr>
        <a:xfrm>
          <a:off x="1273857" y="792083"/>
          <a:ext cx="6498543" cy="14776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NÁZEV:VY_32_INOVACE_3.2.7.2.R14_Koule</a:t>
          </a:r>
          <a:endParaRPr lang="cs-CZ" sz="2000" kern="1200" dirty="0"/>
        </a:p>
      </dsp:txBody>
      <dsp:txXfrm>
        <a:off x="1273857" y="792083"/>
        <a:ext cx="6498543" cy="407634"/>
      </dsp:txXfrm>
    </dsp:sp>
    <dsp:sp modelId="{FFC9F71D-1B4F-4AD9-A4A6-86ADEFC8AF5C}">
      <dsp:nvSpPr>
        <dsp:cNvPr id="0" name=""/>
        <dsp:cNvSpPr/>
      </dsp:nvSpPr>
      <dsp:spPr>
        <a:xfrm>
          <a:off x="802529" y="1222902"/>
          <a:ext cx="942654" cy="9426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B08C86-7E15-44DC-BE7F-FFB55DD49D12}">
      <dsp:nvSpPr>
        <dsp:cNvPr id="0" name=""/>
        <dsp:cNvSpPr/>
      </dsp:nvSpPr>
      <dsp:spPr>
        <a:xfrm>
          <a:off x="1224143" y="1224137"/>
          <a:ext cx="6498543" cy="9426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TEMA: Matematika 9.ročník</a:t>
          </a:r>
          <a:endParaRPr lang="cs-CZ" sz="2000" kern="1200" dirty="0"/>
        </a:p>
      </dsp:txBody>
      <dsp:txXfrm>
        <a:off x="1224143" y="1224137"/>
        <a:ext cx="6498543" cy="407634"/>
      </dsp:txXfrm>
    </dsp:sp>
    <dsp:sp modelId="{EE85B701-7295-41C0-BA7A-34D3756A2AE6}">
      <dsp:nvSpPr>
        <dsp:cNvPr id="0" name=""/>
        <dsp:cNvSpPr/>
      </dsp:nvSpPr>
      <dsp:spPr>
        <a:xfrm>
          <a:off x="1070039" y="1630536"/>
          <a:ext cx="407634" cy="4076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1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EBB6EC-1DAA-4CAC-8A25-BC0FCBD5DBD5}">
      <dsp:nvSpPr>
        <dsp:cNvPr id="0" name=""/>
        <dsp:cNvSpPr/>
      </dsp:nvSpPr>
      <dsp:spPr>
        <a:xfrm>
          <a:off x="1224143" y="1567773"/>
          <a:ext cx="6498543" cy="4076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/>
            <a:t>ČÍSLO PROJEKTU: </a:t>
          </a:r>
          <a:endParaRPr lang="cs-CZ" sz="2000" kern="1200" dirty="0"/>
        </a:p>
      </dsp:txBody>
      <dsp:txXfrm>
        <a:off x="1224143" y="1567773"/>
        <a:ext cx="6498543" cy="4076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D3382-6BAE-4769-857E-7F98E3AF7133}" type="datetimeFigureOut">
              <a:rPr lang="cs-CZ" smtClean="0"/>
              <a:t>24.6.2012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7381B-F6DD-4EED-B917-DCE6BAF99B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520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B17B94F7-BA16-4F4C-BBB6-B9F6C55DCCD3}" type="slidenum">
              <a:rPr lang="cs-CZ">
                <a:solidFill>
                  <a:srgbClr val="000000"/>
                </a:solidFill>
              </a:rPr>
              <a:pPr/>
              <a:t>1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D0C1-FD30-476B-9046-448BC88C3AC6}" type="datetimeFigureOut">
              <a:rPr lang="cs-CZ" smtClean="0"/>
              <a:t>24.6.2012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B5B5FA-BCB5-4AE2-B445-46677AFE1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D0C1-FD30-476B-9046-448BC88C3AC6}" type="datetimeFigureOut">
              <a:rPr lang="cs-CZ" smtClean="0"/>
              <a:t>24.6.2012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B5FA-BCB5-4AE2-B445-46677AFE1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D0C1-FD30-476B-9046-448BC88C3AC6}" type="datetimeFigureOut">
              <a:rPr lang="cs-CZ" smtClean="0"/>
              <a:t>24.6.2012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B5FA-BCB5-4AE2-B445-46677AFE1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0A90-2FAF-47DD-B4F7-670BB96C1907}" type="datetimeFigureOut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24.6.2012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EA3FE0-6747-4DB4-BBC3-C589819C34E0}" type="slidenum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78976"/>
      </p:ext>
    </p:extLst>
  </p:cSld>
  <p:clrMapOvr>
    <a:masterClrMapping/>
  </p:clrMapOvr>
  <p:transition spd="slow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0A90-2FAF-47DD-B4F7-670BB96C1907}" type="datetimeFigureOut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24.6.2012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EA3FE0-6747-4DB4-BBC3-C589819C34E0}" type="slidenum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43110"/>
      </p:ext>
    </p:extLst>
  </p:cSld>
  <p:clrMapOvr>
    <a:masterClrMapping/>
  </p:clrMapOvr>
  <p:transition spd="slow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0A90-2FAF-47DD-B4F7-670BB96C1907}" type="datetimeFigureOut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24.6.2012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3FE0-6747-4DB4-BBC3-C589819C34E0}" type="slidenum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036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0A90-2FAF-47DD-B4F7-670BB96C1907}" type="datetimeFigureOut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24.6.2012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3FE0-6747-4DB4-BBC3-C589819C34E0}" type="slidenum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09288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0A90-2FAF-47DD-B4F7-670BB96C1907}" type="datetimeFigureOut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24.6.2012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8EA3FE0-6747-4DB4-BBC3-C589819C34E0}" type="slidenum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14456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0A90-2FAF-47DD-B4F7-670BB96C1907}" type="datetimeFigureOut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24.6.2012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3FE0-6747-4DB4-BBC3-C589819C34E0}" type="slidenum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49222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0A90-2FAF-47DD-B4F7-670BB96C1907}" type="datetimeFigureOut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24.6.2012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3FE0-6747-4DB4-BBC3-C589819C34E0}" type="slidenum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41635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0A90-2FAF-47DD-B4F7-670BB96C1907}" type="datetimeFigureOut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24.6.2012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3FE0-6747-4DB4-BBC3-C589819C34E0}" type="slidenum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60236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D0C1-FD30-476B-9046-448BC88C3AC6}" type="datetimeFigureOut">
              <a:rPr lang="cs-CZ" smtClean="0"/>
              <a:t>24.6.2012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B5B5FA-BCB5-4AE2-B445-46677AFE1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0A90-2FAF-47DD-B4F7-670BB96C1907}" type="datetimeFigureOut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24.6.2012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3FE0-6747-4DB4-BBC3-C589819C34E0}" type="slidenum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68813651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0A90-2FAF-47DD-B4F7-670BB96C1907}" type="datetimeFigureOut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24.6.2012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3FE0-6747-4DB4-BBC3-C589819C34E0}" type="slidenum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92483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E0A90-2FAF-47DD-B4F7-670BB96C1907}" type="datetimeFigureOut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24.6.2012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3FE0-6747-4DB4-BBC3-C589819C34E0}" type="slidenum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4089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D0C1-FD30-476B-9046-448BC88C3AC6}" type="datetimeFigureOut">
              <a:rPr lang="cs-CZ" smtClean="0"/>
              <a:t>24.6.2012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B5FA-BCB5-4AE2-B445-46677AFE12F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D0C1-FD30-476B-9046-448BC88C3AC6}" type="datetimeFigureOut">
              <a:rPr lang="cs-CZ" smtClean="0"/>
              <a:t>24.6.2012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B5FA-BCB5-4AE2-B445-46677AFE1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D0C1-FD30-476B-9046-448BC88C3AC6}" type="datetimeFigureOut">
              <a:rPr lang="cs-CZ" smtClean="0"/>
              <a:t>24.6.2012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B5B5FA-BCB5-4AE2-B445-46677AFE12F9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D0C1-FD30-476B-9046-448BC88C3AC6}" type="datetimeFigureOut">
              <a:rPr lang="cs-CZ" smtClean="0"/>
              <a:t>24.6.2012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B5FA-BCB5-4AE2-B445-46677AFE1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D0C1-FD30-476B-9046-448BC88C3AC6}" type="datetimeFigureOut">
              <a:rPr lang="cs-CZ" smtClean="0"/>
              <a:t>24.6.2012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B5FA-BCB5-4AE2-B445-46677AFE1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D0C1-FD30-476B-9046-448BC88C3AC6}" type="datetimeFigureOut">
              <a:rPr lang="cs-CZ" smtClean="0"/>
              <a:t>24.6.2012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B5FA-BCB5-4AE2-B445-46677AFE12F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D0C1-FD30-476B-9046-448BC88C3AC6}" type="datetimeFigureOut">
              <a:rPr lang="cs-CZ" smtClean="0"/>
              <a:t>24.6.2012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5B5FA-BCB5-4AE2-B445-46677AFE12F9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57D0C1-FD30-476B-9046-448BC88C3AC6}" type="datetimeFigureOut">
              <a:rPr lang="cs-CZ" smtClean="0"/>
              <a:t>24.6.2012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B5B5FA-BCB5-4AE2-B445-46677AFE12F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6CE0A90-2FAF-47DD-B4F7-670BB96C1907}" type="datetimeFigureOut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24.6.2012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EA3FE0-6747-4DB4-BBC3-C589819C34E0}" type="slidenum">
              <a:rPr lang="cs-CZ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cs-CZ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9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" TargetMode="External"/><Relationship Id="rId2" Type="http://schemas.openxmlformats.org/officeDocument/2006/relationships/hyperlink" Target="http://cs.wikipedia.org/wiki/Kou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locha" TargetMode="External"/><Relationship Id="rId2" Type="http://schemas.openxmlformats.org/officeDocument/2006/relationships/hyperlink" Target="http://cs.wikipedia.org/wiki/Polom%C4%9B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Sf%C3%A9ra_(matematika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Osov%C3%A1_symetrie" TargetMode="External"/><Relationship Id="rId7" Type="http://schemas.openxmlformats.org/officeDocument/2006/relationships/hyperlink" Target="http://cs.wikipedia.org/wiki/Kruh_(geometrie)" TargetMode="External"/><Relationship Id="rId2" Type="http://schemas.openxmlformats.org/officeDocument/2006/relationships/hyperlink" Target="http://cs.wikipedia.org/wiki/Bodov%C3%A1_symetr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Rovina" TargetMode="External"/><Relationship Id="rId5" Type="http://schemas.openxmlformats.org/officeDocument/2006/relationships/hyperlink" Target="http://cs.wikipedia.org/wiki/P%C5%99%C3%ADmka" TargetMode="External"/><Relationship Id="rId4" Type="http://schemas.openxmlformats.org/officeDocument/2006/relationships/hyperlink" Target="http://cs.wikipedia.org/w/index.php?title=Rovinn%C3%A1_symetrie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0134161"/>
              </p:ext>
            </p:extLst>
          </p:nvPr>
        </p:nvGraphicFramePr>
        <p:xfrm>
          <a:off x="539552" y="908720"/>
          <a:ext cx="7772400" cy="2547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626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743450"/>
            <a:ext cx="54070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ovéPole 2"/>
          <p:cNvSpPr txBox="1">
            <a:spLocks noChangeArrowheads="1"/>
          </p:cNvSpPr>
          <p:nvPr/>
        </p:nvSpPr>
        <p:spPr bwMode="auto">
          <a:xfrm>
            <a:off x="4355976" y="2470150"/>
            <a:ext cx="25616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000000"/>
                </a:solidFill>
              </a:rPr>
              <a:t>CZ.1.07/1.4.00/21.2976</a:t>
            </a:r>
          </a:p>
        </p:txBody>
      </p:sp>
      <p:sp>
        <p:nvSpPr>
          <p:cNvPr id="26628" name="TextovéPole 1"/>
          <p:cNvSpPr txBox="1">
            <a:spLocks noChangeArrowheads="1"/>
          </p:cNvSpPr>
          <p:nvPr/>
        </p:nvSpPr>
        <p:spPr bwMode="auto">
          <a:xfrm>
            <a:off x="2751138" y="1339850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6629" name="TextovéPole 5"/>
          <p:cNvSpPr txBox="1">
            <a:spLocks noChangeArrowheads="1"/>
          </p:cNvSpPr>
          <p:nvPr/>
        </p:nvSpPr>
        <p:spPr bwMode="auto">
          <a:xfrm>
            <a:off x="2657475" y="21796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60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3/ Bonusový příklad.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Vzpomeňte si na fyziku, převody jednotek a hustotu.</a:t>
            </a:r>
          </a:p>
          <a:p>
            <a:r>
              <a:rPr lang="cs-CZ" dirty="0"/>
              <a:t>Kolik kulových broků s </a:t>
            </a:r>
            <a:r>
              <a:rPr lang="cs-CZ" dirty="0">
                <a:solidFill>
                  <a:srgbClr val="FF0000"/>
                </a:solidFill>
              </a:rPr>
              <a:t>průměry</a:t>
            </a:r>
            <a:r>
              <a:rPr lang="cs-CZ" dirty="0"/>
              <a:t> 2 mm je možné vyrobit z 1 kg kovové slitiny s hustotou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7550 </a:t>
            </a:r>
            <a:r>
              <a:rPr lang="cs-CZ" dirty="0"/>
              <a:t>kg/m</a:t>
            </a:r>
            <a:r>
              <a:rPr lang="cs-CZ" baseline="30000" dirty="0"/>
              <a:t>3</a:t>
            </a:r>
            <a:r>
              <a:rPr lang="cs-CZ" dirty="0"/>
              <a:t>?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Potřebujete nápovědu?</a:t>
            </a:r>
            <a:endParaRPr lang="cs-CZ" dirty="0"/>
          </a:p>
          <a:p>
            <a:endParaRPr lang="cs-CZ" dirty="0"/>
          </a:p>
        </p:txBody>
      </p:sp>
      <p:sp>
        <p:nvSpPr>
          <p:cNvPr id="4" name="Veselý obličej 3">
            <a:hlinkClick r:id="" action="ppaction://hlinkshowjump?jump=nextslide"/>
          </p:cNvPr>
          <p:cNvSpPr/>
          <p:nvPr/>
        </p:nvSpPr>
        <p:spPr>
          <a:xfrm>
            <a:off x="899592" y="5387032"/>
            <a:ext cx="1080120" cy="7200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C:\Users\ivana\AppData\Local\Microsoft\Windows\Temporary Internet Files\Content.IE5\KO5MMGFY\MP90043410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33412"/>
            <a:ext cx="2512569" cy="31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32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Nápověda.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sz="2400" dirty="0" smtClean="0"/>
                  <a:t>2/ </a:t>
                </a:r>
                <a:r>
                  <a:rPr lang="cs-CZ" sz="2400" dirty="0"/>
                  <a:t>7550 kg/m</a:t>
                </a:r>
                <a:r>
                  <a:rPr lang="cs-CZ" sz="2400" baseline="30000" dirty="0"/>
                  <a:t>3</a:t>
                </a:r>
                <a:r>
                  <a:rPr lang="cs-CZ" sz="2400" dirty="0"/>
                  <a:t>= </a:t>
                </a:r>
                <a:r>
                  <a:rPr lang="cs-CZ" sz="2400" dirty="0" smtClean="0"/>
                  <a:t>7,55g/cm</a:t>
                </a:r>
                <a:r>
                  <a:rPr lang="cs-CZ" sz="2400" baseline="30000" dirty="0" smtClean="0"/>
                  <a:t>3</a:t>
                </a:r>
                <a:endParaRPr lang="cs-CZ" sz="2400" dirty="0" smtClean="0"/>
              </a:p>
              <a:p>
                <a:r>
                  <a:rPr lang="cs-CZ" sz="2400" dirty="0" smtClean="0"/>
                  <a:t>1kg= 1000g</a:t>
                </a:r>
              </a:p>
              <a:p>
                <a:pPr marL="0" indent="0">
                  <a:buNone/>
                </a:pPr>
                <a:r>
                  <a:rPr lang="cs-CZ" sz="2400" dirty="0"/>
                  <a:t> </a:t>
                </a:r>
                <a:r>
                  <a:rPr lang="cs-CZ" sz="2400" dirty="0" smtClean="0"/>
                  <a:t>        z 1000g se vyrobí 1000:7,55cm</a:t>
                </a:r>
                <a:r>
                  <a:rPr lang="cs-CZ" sz="2400" baseline="30000" dirty="0" smtClean="0"/>
                  <a:t>3</a:t>
                </a:r>
                <a:r>
                  <a:rPr lang="cs-CZ" sz="2400" dirty="0" smtClean="0"/>
                  <a:t>=132,45 cm</a:t>
                </a:r>
                <a:r>
                  <a:rPr lang="cs-CZ" sz="2400" baseline="30000" dirty="0" smtClean="0"/>
                  <a:t>3</a:t>
                </a:r>
              </a:p>
              <a:p>
                <a:pPr marL="0" indent="0">
                  <a:buNone/>
                </a:pPr>
                <a:r>
                  <a:rPr lang="cs-CZ" sz="2400" baseline="30000" dirty="0"/>
                  <a:t> </a:t>
                </a:r>
                <a:r>
                  <a:rPr lang="cs-CZ" sz="2400" baseline="30000" dirty="0" smtClean="0"/>
                  <a:t>              </a:t>
                </a:r>
                <a:r>
                  <a:rPr lang="cs-CZ" sz="2400" dirty="0" smtClean="0"/>
                  <a:t>Objem 1 broku je 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cs-CZ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2400" dirty="0" smtClean="0"/>
                  <a:t> </a:t>
                </a:r>
                <a:r>
                  <a:rPr lang="el-GR" sz="2400" dirty="0" smtClean="0">
                    <a:latin typeface="Calibri"/>
                  </a:rPr>
                  <a:t>π</a:t>
                </a:r>
                <a:r>
                  <a:rPr lang="cs-CZ" sz="2400" dirty="0" smtClean="0">
                    <a:latin typeface="Calibri"/>
                  </a:rPr>
                  <a:t>. 0,1</a:t>
                </a:r>
                <a:r>
                  <a:rPr lang="cs-CZ" sz="2400" baseline="30000" dirty="0" smtClean="0">
                    <a:latin typeface="Calibri"/>
                  </a:rPr>
                  <a:t>3</a:t>
                </a:r>
              </a:p>
              <a:p>
                <a:pPr marL="0" indent="0">
                  <a:buNone/>
                </a:pPr>
                <a:r>
                  <a:rPr lang="cs-CZ" sz="2400" dirty="0">
                    <a:latin typeface="Calibri"/>
                  </a:rPr>
                  <a:t> </a:t>
                </a:r>
                <a:r>
                  <a:rPr lang="cs-CZ" sz="2400" dirty="0" smtClean="0">
                    <a:latin typeface="Calibri"/>
                  </a:rPr>
                  <a:t>                                            V= 0,00419 cm</a:t>
                </a:r>
                <a:r>
                  <a:rPr lang="cs-CZ" sz="2400" baseline="30000" dirty="0" smtClean="0">
                    <a:latin typeface="Calibri"/>
                  </a:rPr>
                  <a:t>3</a:t>
                </a:r>
              </a:p>
              <a:p>
                <a:pPr marL="0" indent="0">
                  <a:buNone/>
                </a:pPr>
                <a:r>
                  <a:rPr lang="cs-CZ" sz="2400" dirty="0">
                    <a:latin typeface="Calibri"/>
                  </a:rPr>
                  <a:t> </a:t>
                </a:r>
                <a:r>
                  <a:rPr lang="cs-CZ" sz="2400" dirty="0" smtClean="0">
                    <a:latin typeface="Calibri"/>
                  </a:rPr>
                  <a:t>          Množství vyrobených broků… x= 132,45 : 0,00419</a:t>
                </a:r>
              </a:p>
              <a:p>
                <a:pPr marL="0" indent="0">
                  <a:buNone/>
                </a:pPr>
                <a:r>
                  <a:rPr lang="cs-CZ" sz="2400" dirty="0">
                    <a:latin typeface="Calibri"/>
                  </a:rPr>
                  <a:t> </a:t>
                </a:r>
                <a:r>
                  <a:rPr lang="cs-CZ" sz="2400" dirty="0" smtClean="0">
                    <a:latin typeface="Calibri"/>
                  </a:rPr>
                  <a:t>                                                                 x= 31611 </a:t>
                </a:r>
              </a:p>
              <a:p>
                <a:pPr marL="0" indent="0">
                  <a:buNone/>
                </a:pPr>
                <a:endParaRPr lang="cs-CZ" sz="2400" dirty="0">
                  <a:latin typeface="Calibri"/>
                </a:endParaRPr>
              </a:p>
              <a:p>
                <a:pPr marL="0" indent="0">
                  <a:buNone/>
                </a:pPr>
                <a:r>
                  <a:rPr lang="cs-CZ" sz="2400" dirty="0" smtClean="0">
                    <a:latin typeface="Calibri"/>
                  </a:rPr>
                  <a:t>Z 1 kg slitiny se vyrobí přibližně 31 600 broků.</a:t>
                </a:r>
                <a:endParaRPr lang="cs-CZ" sz="24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53" t="-9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eselý obličej 3">
            <a:hlinkClick r:id="" action="ppaction://hlinkshowjump?jump=previousslide"/>
          </p:cNvPr>
          <p:cNvSpPr/>
          <p:nvPr/>
        </p:nvSpPr>
        <p:spPr>
          <a:xfrm>
            <a:off x="6876256" y="5373216"/>
            <a:ext cx="1368152" cy="7920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0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Koule</a:t>
            </a:r>
            <a:r>
              <a:rPr lang="en-US" dirty="0"/>
              <a:t>. In: </a:t>
            </a:r>
            <a:r>
              <a:rPr lang="en-US" i="1" dirty="0"/>
              <a:t>Wikipedia</a:t>
            </a:r>
            <a:r>
              <a:rPr lang="en-US" dirty="0"/>
              <a:t>: </a:t>
            </a:r>
            <a:r>
              <a:rPr lang="en-US" i="1" dirty="0"/>
              <a:t>the free encyclopedia</a:t>
            </a:r>
            <a:r>
              <a:rPr lang="en-US" dirty="0"/>
              <a:t> [online]. San Francisco (CA): Wikimedia Foundation, 2001- [cit. 2012-04-23]. </a:t>
            </a:r>
            <a:r>
              <a:rPr lang="en-US" dirty="0" err="1"/>
              <a:t>Dostupné</a:t>
            </a:r>
            <a:r>
              <a:rPr lang="en-US" dirty="0"/>
              <a:t> z: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cs.wikipedia.org/wiki/Koule</a:t>
            </a:r>
            <a:endParaRPr lang="cs-CZ" dirty="0" smtClean="0"/>
          </a:p>
          <a:p>
            <a:r>
              <a:rPr lang="cs-CZ" dirty="0" smtClean="0"/>
              <a:t>Obr. č.</a:t>
            </a:r>
            <a:r>
              <a:rPr lang="en-US" dirty="0" smtClean="0"/>
              <a:t> </a:t>
            </a:r>
            <a:r>
              <a:rPr lang="cs-CZ" dirty="0" smtClean="0"/>
              <a:t>3 : www.datakabinet.cz</a:t>
            </a:r>
            <a:endParaRPr lang="cs-CZ" dirty="0" smtClean="0"/>
          </a:p>
          <a:p>
            <a:r>
              <a:rPr lang="cs-CZ" smtClean="0"/>
              <a:t>Obr.č.6 Koule </a:t>
            </a:r>
            <a:r>
              <a:rPr lang="cs-CZ" dirty="0"/>
              <a:t>v Euklidovském </a:t>
            </a:r>
            <a:r>
              <a:rPr lang="cs-CZ" dirty="0" smtClean="0"/>
              <a:t>zobrazení</a:t>
            </a:r>
            <a:r>
              <a:rPr lang="cs-CZ" dirty="0"/>
              <a:t>. In: </a:t>
            </a:r>
            <a:r>
              <a:rPr lang="cs-CZ" i="1" dirty="0" err="1"/>
              <a:t>Wikipedia</a:t>
            </a:r>
            <a:r>
              <a:rPr lang="cs-CZ" dirty="0"/>
              <a:t>: </a:t>
            </a:r>
            <a:r>
              <a:rPr lang="cs-CZ" i="1" dirty="0" err="1"/>
              <a:t>the</a:t>
            </a:r>
            <a:r>
              <a:rPr lang="cs-CZ" i="1" dirty="0"/>
              <a:t> free </a:t>
            </a:r>
            <a:r>
              <a:rPr lang="cs-CZ" i="1" dirty="0" err="1"/>
              <a:t>encyclopedia</a:t>
            </a:r>
            <a:r>
              <a:rPr lang="cs-CZ" dirty="0"/>
              <a:t> [online]. San Francisco (CA): </a:t>
            </a:r>
            <a:r>
              <a:rPr lang="cs-CZ" dirty="0" err="1"/>
              <a:t>Wikimedia</a:t>
            </a:r>
            <a:r>
              <a:rPr lang="cs-CZ" dirty="0"/>
              <a:t> </a:t>
            </a:r>
            <a:r>
              <a:rPr lang="cs-CZ" dirty="0" err="1"/>
              <a:t>Foundation</a:t>
            </a:r>
            <a:r>
              <a:rPr lang="cs-CZ" dirty="0"/>
              <a:t>, 2001- [cit. 2012-04-23]. Dostupné z: http://cs.wikipedia.org/wiki/Soubor:Sphere_wireframe_15deg_10r.svg </a:t>
            </a:r>
            <a:endParaRPr lang="cs-CZ" dirty="0" smtClean="0"/>
          </a:p>
          <a:p>
            <a:r>
              <a:rPr lang="cs-CZ" i="1" dirty="0"/>
              <a:t>Sbírka úloh z matematiky</a:t>
            </a:r>
            <a:r>
              <a:rPr lang="cs-CZ" dirty="0"/>
              <a:t>. Praha: SPN, 2004. ISBN 80-7235-111-7. 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www.microsoft.com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776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Anotace: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Prezentace je určena k seznámení žáků s učivem o kouli  a kulové ploše. Jsou uvedeny vzorce pro objem a povrch. Dále jednoduché řešené příklady.</a:t>
            </a:r>
          </a:p>
          <a:p>
            <a:r>
              <a:rPr lang="cs-CZ" dirty="0" smtClean="0"/>
              <a:t>Ke konci prezentace jsou další příklady, které žáci řeší samostatně. Po kliknutí se objeví řešení. Na závěr je těžší příklad s nápovědou, která se objeví po </a:t>
            </a:r>
            <a:r>
              <a:rPr lang="cs-CZ" dirty="0" err="1" smtClean="0"/>
              <a:t>rozkliknutí</a:t>
            </a:r>
            <a:r>
              <a:rPr lang="cs-CZ" dirty="0" smtClean="0"/>
              <a:t> </a:t>
            </a:r>
            <a:r>
              <a:rPr lang="cs-CZ" dirty="0" err="1" smtClean="0"/>
              <a:t>smajlíka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67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Koule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528" y="476672"/>
            <a:ext cx="4504944" cy="44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Koule</a:t>
            </a:r>
            <a:r>
              <a:rPr lang="cs-CZ" dirty="0"/>
              <a:t> je </a:t>
            </a:r>
            <a:r>
              <a:rPr lang="cs-CZ" dirty="0" smtClean="0"/>
              <a:t> </a:t>
            </a:r>
            <a:r>
              <a:rPr lang="cs-CZ" dirty="0"/>
              <a:t>těleso tvořené množinou všech bodů, jejichž vzdálenost od zadaného bodu (středu) je rovna nebo menší než zadaný </a:t>
            </a:r>
            <a:r>
              <a:rPr lang="cs-CZ" dirty="0">
                <a:hlinkClick r:id="rId2" tooltip="Poloměr"/>
              </a:rPr>
              <a:t>poloměr</a:t>
            </a:r>
            <a:r>
              <a:rPr lang="cs-CZ" dirty="0"/>
              <a:t>. Body, jejichž vzdálenost je právě rovna poloměru, tvoří </a:t>
            </a:r>
            <a:r>
              <a:rPr lang="cs-CZ" dirty="0">
                <a:hlinkClick r:id="rId3" tooltip="Plocha"/>
              </a:rPr>
              <a:t>povrch</a:t>
            </a:r>
            <a:r>
              <a:rPr lang="cs-CZ" dirty="0"/>
              <a:t> koule, tzv. </a:t>
            </a:r>
            <a:r>
              <a:rPr lang="cs-CZ" b="1" dirty="0"/>
              <a:t>kulovou plochu</a:t>
            </a:r>
            <a:r>
              <a:rPr lang="cs-CZ" dirty="0"/>
              <a:t> (také označovanou jako </a:t>
            </a:r>
            <a:r>
              <a:rPr lang="cs-CZ" b="1" dirty="0">
                <a:hlinkClick r:id="rId4" tooltip="Sféra (matematika)"/>
              </a:rPr>
              <a:t>sféru</a:t>
            </a:r>
            <a:r>
              <a:rPr lang="cs-CZ" dirty="0"/>
              <a:t> nebo </a:t>
            </a:r>
            <a:r>
              <a:rPr lang="cs-CZ" b="1" dirty="0"/>
              <a:t>sférickou plochu</a:t>
            </a:r>
            <a:r>
              <a:rPr lang="cs-CZ" dirty="0"/>
              <a:t>). Pojmy koule a sféry se tedy v matematice obvykle rozlišují, na rozdíl od běžné řeči.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0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Koule je dokonale symetrická</a:t>
            </a:r>
            <a:r>
              <a:rPr lang="cs-CZ" dirty="0" smtClean="0"/>
              <a:t>:</a:t>
            </a:r>
          </a:p>
          <a:p>
            <a:r>
              <a:rPr lang="cs-CZ" dirty="0" smtClean="0"/>
              <a:t> </a:t>
            </a:r>
            <a:r>
              <a:rPr lang="cs-CZ" dirty="0">
                <a:hlinkClick r:id="rId2" tooltip="Bodová symetrie"/>
              </a:rPr>
              <a:t>bodově</a:t>
            </a:r>
            <a:r>
              <a:rPr lang="cs-CZ" dirty="0"/>
              <a:t> podle středu, </a:t>
            </a:r>
            <a:endParaRPr lang="cs-CZ" dirty="0" smtClean="0"/>
          </a:p>
          <a:p>
            <a:r>
              <a:rPr lang="cs-CZ" dirty="0" smtClean="0">
                <a:hlinkClick r:id="rId3" tooltip="Osová symetrie"/>
              </a:rPr>
              <a:t>osově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dirty="0" err="1">
                <a:hlinkClick r:id="rId4" tooltip="Rovinná symetrie (stránka neexistuje)"/>
              </a:rPr>
              <a:t>rovinně</a:t>
            </a:r>
            <a:r>
              <a:rPr lang="cs-CZ" dirty="0"/>
              <a:t> podle libovolné </a:t>
            </a:r>
            <a:r>
              <a:rPr lang="cs-CZ" dirty="0">
                <a:hlinkClick r:id="rId5" tooltip="Přímka"/>
              </a:rPr>
              <a:t>přímky</a:t>
            </a:r>
            <a:r>
              <a:rPr lang="cs-CZ" dirty="0"/>
              <a:t>, resp. </a:t>
            </a:r>
            <a:r>
              <a:rPr lang="cs-CZ" dirty="0">
                <a:hlinkClick r:id="rId6" tooltip="Rovina"/>
              </a:rPr>
              <a:t>roviny</a:t>
            </a:r>
            <a:r>
              <a:rPr lang="cs-CZ" dirty="0"/>
              <a:t> procházející středem</a:t>
            </a:r>
            <a:r>
              <a:rPr lang="cs-CZ" dirty="0" smtClean="0"/>
              <a:t>.</a:t>
            </a:r>
          </a:p>
          <a:p>
            <a:r>
              <a:rPr lang="cs-CZ" dirty="0"/>
              <a:t>Koule vznikne otáčením </a:t>
            </a:r>
            <a:r>
              <a:rPr lang="cs-CZ" dirty="0">
                <a:hlinkClick r:id="rId7" tooltip="Kruh (geometrie)"/>
              </a:rPr>
              <a:t>kruhu</a:t>
            </a:r>
            <a:r>
              <a:rPr lang="cs-CZ" dirty="0"/>
              <a:t> podle osy</a:t>
            </a:r>
          </a:p>
          <a:p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4572000" y="4653136"/>
            <a:ext cx="14401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/>
          <p:cNvCxnSpPr/>
          <p:nvPr/>
        </p:nvCxnSpPr>
        <p:spPr>
          <a:xfrm>
            <a:off x="5310212" y="4365104"/>
            <a:ext cx="0" cy="2160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ál 6"/>
          <p:cNvSpPr/>
          <p:nvPr/>
        </p:nvSpPr>
        <p:spPr>
          <a:xfrm>
            <a:off x="4572000" y="5193196"/>
            <a:ext cx="1440160" cy="2520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8"/>
          <p:cNvCxnSpPr/>
          <p:nvPr/>
        </p:nvCxnSpPr>
        <p:spPr>
          <a:xfrm>
            <a:off x="5292080" y="443711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8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Objem.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cs-CZ" dirty="0" smtClean="0"/>
                  <a:t>Koule s poloměrem r.</a:t>
                </a:r>
              </a:p>
              <a:p>
                <a:pPr marL="0" indent="0">
                  <a:buNone/>
                </a:pPr>
                <a:r>
                  <a:rPr lang="cs-CZ" dirty="0" smtClean="0"/>
                  <a:t>                                        </a:t>
                </a:r>
                <a:r>
                  <a:rPr lang="cs-CZ" sz="3600" dirty="0" smtClean="0">
                    <a:solidFill>
                      <a:srgbClr val="FF0000"/>
                    </a:solidFill>
                  </a:rPr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cs-CZ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3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3600" dirty="0" smtClean="0">
                    <a:solidFill>
                      <a:srgbClr val="FF0000"/>
                    </a:solidFill>
                    <a:latin typeface="Calibri"/>
                  </a:rPr>
                  <a:t>π</a:t>
                </a:r>
                <a:r>
                  <a:rPr lang="cs-CZ" sz="3600" dirty="0" smtClean="0">
                    <a:solidFill>
                      <a:srgbClr val="FF0000"/>
                    </a:solidFill>
                    <a:latin typeface="Calibri"/>
                  </a:rPr>
                  <a:t> r</a:t>
                </a:r>
                <a:r>
                  <a:rPr lang="cs-CZ" sz="3600" baseline="30000" dirty="0" smtClean="0">
                    <a:solidFill>
                      <a:srgbClr val="FF0000"/>
                    </a:solidFill>
                    <a:latin typeface="Calibri"/>
                  </a:rPr>
                  <a:t>3</a:t>
                </a:r>
              </a:p>
              <a:p>
                <a:endParaRPr lang="cs-CZ" sz="3600" baseline="30000" dirty="0">
                  <a:solidFill>
                    <a:srgbClr val="FF0000"/>
                  </a:solidFill>
                  <a:latin typeface="Calibri"/>
                </a:endParaRPr>
              </a:p>
              <a:p>
                <a:r>
                  <a:rPr lang="cs-CZ" sz="3100" dirty="0" smtClean="0">
                    <a:solidFill>
                      <a:srgbClr val="FF0000"/>
                    </a:solidFill>
                    <a:latin typeface="Calibri"/>
                  </a:rPr>
                  <a:t>Příklad</a:t>
                </a:r>
                <a:r>
                  <a:rPr lang="cs-CZ" sz="3100" dirty="0" smtClean="0">
                    <a:solidFill>
                      <a:schemeClr val="tx1"/>
                    </a:solidFill>
                    <a:latin typeface="Calibri"/>
                  </a:rPr>
                  <a:t>: Vypočtěte objem koule o poloměru r= 3cm.</a:t>
                </a:r>
              </a:p>
              <a:p>
                <a:r>
                  <a:rPr lang="cs-CZ" sz="3100" dirty="0" smtClean="0">
                    <a:solidFill>
                      <a:srgbClr val="FF0000"/>
                    </a:solidFill>
                    <a:latin typeface="Calibri"/>
                  </a:rPr>
                  <a:t>Řešení</a:t>
                </a:r>
                <a:r>
                  <a:rPr lang="cs-CZ" sz="3100" dirty="0" smtClean="0">
                    <a:solidFill>
                      <a:schemeClr val="tx1"/>
                    </a:solidFill>
                    <a:latin typeface="Calibri"/>
                  </a:rPr>
                  <a:t>: r=3cm                            </a:t>
                </a:r>
                <a:r>
                  <a:rPr lang="cs-CZ" sz="3100" dirty="0" smtClean="0">
                    <a:solidFill>
                      <a:schemeClr val="tx1"/>
                    </a:solidFill>
                  </a:rPr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cs-CZ" sz="3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3100" dirty="0">
                    <a:solidFill>
                      <a:schemeClr val="tx1"/>
                    </a:solidFill>
                  </a:rPr>
                  <a:t> </a:t>
                </a:r>
                <a:r>
                  <a:rPr lang="el-GR" sz="3100" dirty="0">
                    <a:solidFill>
                      <a:schemeClr val="tx1"/>
                    </a:solidFill>
                    <a:latin typeface="Calibri"/>
                  </a:rPr>
                  <a:t>π</a:t>
                </a:r>
                <a:r>
                  <a:rPr lang="cs-CZ" sz="3100" dirty="0">
                    <a:solidFill>
                      <a:schemeClr val="tx1"/>
                    </a:solidFill>
                    <a:latin typeface="Calibri"/>
                  </a:rPr>
                  <a:t> </a:t>
                </a:r>
                <a:r>
                  <a:rPr lang="cs-CZ" sz="3100" dirty="0" smtClean="0">
                    <a:solidFill>
                      <a:schemeClr val="tx1"/>
                    </a:solidFill>
                    <a:latin typeface="Calibri"/>
                  </a:rPr>
                  <a:t>r</a:t>
                </a:r>
                <a:r>
                  <a:rPr lang="cs-CZ" sz="3100" baseline="30000" dirty="0" smtClean="0">
                    <a:solidFill>
                      <a:schemeClr val="tx1"/>
                    </a:solidFill>
                    <a:latin typeface="Calibri"/>
                  </a:rPr>
                  <a:t>3</a:t>
                </a:r>
                <a:r>
                  <a:rPr lang="cs-CZ" sz="3100" dirty="0" smtClean="0">
                    <a:solidFill>
                      <a:schemeClr val="tx1"/>
                    </a:solidFill>
                    <a:latin typeface="Calibri"/>
                  </a:rPr>
                  <a:t>                   </a:t>
                </a:r>
              </a:p>
              <a:p>
                <a:pPr marL="0" indent="0">
                  <a:buNone/>
                </a:pPr>
                <a:r>
                  <a:rPr lang="cs-CZ" sz="3100" dirty="0">
                    <a:solidFill>
                      <a:schemeClr val="tx1"/>
                    </a:solidFill>
                    <a:latin typeface="Calibri"/>
                  </a:rPr>
                  <a:t> </a:t>
                </a:r>
                <a:r>
                  <a:rPr lang="cs-CZ" sz="3100" dirty="0" smtClean="0">
                    <a:solidFill>
                      <a:schemeClr val="tx1"/>
                    </a:solidFill>
                    <a:latin typeface="Calibri"/>
                  </a:rPr>
                  <a:t>                  V= ? cm</a:t>
                </a:r>
                <a:r>
                  <a:rPr lang="cs-CZ" sz="3100" baseline="30000" dirty="0" smtClean="0">
                    <a:solidFill>
                      <a:schemeClr val="tx1"/>
                    </a:solidFill>
                    <a:latin typeface="Calibri"/>
                  </a:rPr>
                  <a:t>3 </a:t>
                </a:r>
                <a:r>
                  <a:rPr lang="cs-CZ" sz="3100" dirty="0" smtClean="0">
                    <a:solidFill>
                      <a:schemeClr val="tx1"/>
                    </a:solidFill>
                    <a:latin typeface="Calibri"/>
                  </a:rPr>
                  <a:t>                       </a:t>
                </a:r>
                <a:r>
                  <a:rPr lang="cs-CZ" sz="3100" dirty="0">
                    <a:solidFill>
                      <a:schemeClr val="tx1"/>
                    </a:solidFill>
                  </a:rPr>
                  <a:t>V=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1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3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cs-CZ" sz="31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cs-CZ" sz="3100" dirty="0">
                    <a:solidFill>
                      <a:schemeClr val="tx1"/>
                    </a:solidFill>
                  </a:rPr>
                  <a:t> </a:t>
                </a:r>
                <a:r>
                  <a:rPr lang="el-GR" sz="3100" dirty="0">
                    <a:solidFill>
                      <a:schemeClr val="tx1"/>
                    </a:solidFill>
                    <a:latin typeface="Calibri"/>
                  </a:rPr>
                  <a:t>π</a:t>
                </a:r>
                <a:r>
                  <a:rPr lang="cs-CZ" sz="3100" dirty="0">
                    <a:solidFill>
                      <a:schemeClr val="tx1"/>
                    </a:solidFill>
                    <a:latin typeface="Calibri"/>
                  </a:rPr>
                  <a:t> </a:t>
                </a:r>
                <a:r>
                  <a:rPr lang="cs-CZ" sz="3100" dirty="0" smtClean="0">
                    <a:solidFill>
                      <a:schemeClr val="tx1"/>
                    </a:solidFill>
                    <a:latin typeface="Calibri"/>
                  </a:rPr>
                  <a:t>3</a:t>
                </a:r>
                <a:r>
                  <a:rPr lang="cs-CZ" sz="3100" baseline="30000" dirty="0" smtClean="0">
                    <a:solidFill>
                      <a:schemeClr val="tx1"/>
                    </a:solidFill>
                    <a:latin typeface="Calibri"/>
                  </a:rPr>
                  <a:t>3</a:t>
                </a:r>
              </a:p>
              <a:p>
                <a:pPr marL="0" indent="0">
                  <a:buNone/>
                </a:pPr>
                <a:r>
                  <a:rPr lang="cs-CZ" sz="3100" baseline="30000" dirty="0">
                    <a:solidFill>
                      <a:schemeClr val="tx1"/>
                    </a:solidFill>
                    <a:latin typeface="Calibri"/>
                  </a:rPr>
                  <a:t> </a:t>
                </a:r>
                <a:r>
                  <a:rPr lang="cs-CZ" sz="3100" baseline="30000" dirty="0" smtClean="0">
                    <a:solidFill>
                      <a:schemeClr val="tx1"/>
                    </a:solidFill>
                    <a:latin typeface="Calibri"/>
                  </a:rPr>
                  <a:t>                             </a:t>
                </a:r>
              </a:p>
              <a:p>
                <a:pPr marL="0" indent="0">
                  <a:buNone/>
                </a:pPr>
                <a:r>
                  <a:rPr lang="cs-CZ" sz="3100" u="sng" baseline="30000" dirty="0">
                    <a:solidFill>
                      <a:schemeClr val="tx1"/>
                    </a:solidFill>
                    <a:latin typeface="Calibri"/>
                  </a:rPr>
                  <a:t> </a:t>
                </a:r>
                <a:r>
                  <a:rPr lang="cs-CZ" sz="3100" u="sng" baseline="30000" dirty="0" smtClean="0">
                    <a:solidFill>
                      <a:schemeClr val="tx1"/>
                    </a:solidFill>
                    <a:latin typeface="Calibri"/>
                  </a:rPr>
                  <a:t>                                                                                       </a:t>
                </a:r>
                <a:r>
                  <a:rPr lang="cs-CZ" sz="3100" u="sng" dirty="0" smtClean="0">
                    <a:solidFill>
                      <a:schemeClr val="tx1"/>
                    </a:solidFill>
                    <a:latin typeface="Calibri"/>
                  </a:rPr>
                  <a:t>V= 113,04 cm</a:t>
                </a:r>
                <a:r>
                  <a:rPr lang="cs-CZ" sz="3100" u="sng" baseline="30000" dirty="0" smtClean="0">
                    <a:solidFill>
                      <a:schemeClr val="tx1"/>
                    </a:solidFill>
                    <a:latin typeface="Calibri"/>
                  </a:rPr>
                  <a:t>3</a:t>
                </a:r>
              </a:p>
              <a:p>
                <a:pPr marL="0" indent="0">
                  <a:buNone/>
                </a:pPr>
                <a:endParaRPr lang="cs-CZ" sz="3100" baseline="30000" dirty="0">
                  <a:solidFill>
                    <a:srgbClr val="FF0000"/>
                  </a:solidFill>
                  <a:latin typeface="Calibri"/>
                </a:endParaRPr>
              </a:p>
              <a:p>
                <a:pPr marL="0" indent="0">
                  <a:buNone/>
                </a:pPr>
                <a:endParaRPr lang="cs-CZ" sz="2400" dirty="0" smtClean="0">
                  <a:solidFill>
                    <a:schemeClr val="tx1"/>
                  </a:solidFill>
                  <a:latin typeface="Calibri"/>
                </a:endParaRP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chemeClr val="tx1"/>
                    </a:solidFill>
                    <a:latin typeface="Calibri"/>
                  </a:rPr>
                  <a:t> </a:t>
                </a:r>
                <a:r>
                  <a:rPr lang="cs-CZ" sz="2400" dirty="0" smtClean="0">
                    <a:solidFill>
                      <a:schemeClr val="tx1"/>
                    </a:solidFill>
                    <a:latin typeface="Calibri"/>
                  </a:rPr>
                  <a:t>                   </a:t>
                </a:r>
              </a:p>
              <a:p>
                <a:pPr marL="0" indent="0">
                  <a:buNone/>
                </a:pPr>
                <a:endParaRPr lang="cs-C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51" t="-29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9272"/>
            <a:ext cx="2784309" cy="276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9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Povrch.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Povrch koule o poloměru r.</a:t>
            </a:r>
          </a:p>
          <a:p>
            <a:endParaRPr lang="cs-CZ" dirty="0"/>
          </a:p>
          <a:p>
            <a:r>
              <a:rPr lang="cs-CZ" sz="3600" dirty="0" smtClean="0">
                <a:solidFill>
                  <a:srgbClr val="FF0000"/>
                </a:solidFill>
              </a:rPr>
              <a:t>                       S= 4</a:t>
            </a:r>
            <a:r>
              <a:rPr lang="el-GR" sz="3600" dirty="0" smtClean="0">
                <a:solidFill>
                  <a:srgbClr val="FF0000"/>
                </a:solidFill>
                <a:latin typeface="Calibri"/>
              </a:rPr>
              <a:t>π</a:t>
            </a:r>
            <a:r>
              <a:rPr lang="cs-CZ" sz="3600" dirty="0" smtClean="0">
                <a:solidFill>
                  <a:srgbClr val="FF0000"/>
                </a:solidFill>
                <a:latin typeface="Calibri"/>
              </a:rPr>
              <a:t>r</a:t>
            </a:r>
            <a:r>
              <a:rPr lang="cs-CZ" sz="3600" baseline="30000" dirty="0" smtClean="0">
                <a:solidFill>
                  <a:srgbClr val="FF0000"/>
                </a:solidFill>
                <a:latin typeface="Calibri"/>
              </a:rPr>
              <a:t>2</a:t>
            </a:r>
          </a:p>
          <a:p>
            <a:r>
              <a:rPr lang="cs-CZ" sz="2400" dirty="0" smtClean="0">
                <a:solidFill>
                  <a:srgbClr val="FF0000"/>
                </a:solidFill>
                <a:latin typeface="Calibri"/>
              </a:rPr>
              <a:t>Příklad</a:t>
            </a:r>
            <a:r>
              <a:rPr lang="cs-CZ" sz="2400" dirty="0" smtClean="0">
                <a:latin typeface="Calibri"/>
              </a:rPr>
              <a:t>: Vypočtěte povrch koule o </a:t>
            </a:r>
            <a:r>
              <a:rPr lang="cs-CZ" sz="2400" dirty="0" err="1" smtClean="0">
                <a:latin typeface="Calibri"/>
              </a:rPr>
              <a:t>ploměru</a:t>
            </a:r>
            <a:r>
              <a:rPr lang="cs-CZ" sz="2400" dirty="0" smtClean="0">
                <a:latin typeface="Calibri"/>
              </a:rPr>
              <a:t> r=3cm.</a:t>
            </a:r>
          </a:p>
          <a:p>
            <a:r>
              <a:rPr lang="cs-CZ" sz="2400" dirty="0" smtClean="0">
                <a:latin typeface="Calibri"/>
              </a:rPr>
              <a:t>Řešení: </a:t>
            </a:r>
            <a:r>
              <a:rPr lang="cs-CZ" sz="2400" dirty="0" smtClean="0">
                <a:solidFill>
                  <a:schemeClr val="tx1"/>
                </a:solidFill>
                <a:latin typeface="Calibri"/>
              </a:rPr>
              <a:t>r=3cm                    </a:t>
            </a:r>
            <a:r>
              <a:rPr lang="cs-CZ" sz="2400" dirty="0">
                <a:solidFill>
                  <a:schemeClr val="tx1"/>
                </a:solidFill>
              </a:rPr>
              <a:t>S= 4</a:t>
            </a:r>
            <a:r>
              <a:rPr lang="el-GR" sz="2400" dirty="0">
                <a:solidFill>
                  <a:schemeClr val="tx1"/>
                </a:solidFill>
                <a:latin typeface="Calibri"/>
              </a:rPr>
              <a:t>π</a:t>
            </a:r>
            <a:r>
              <a:rPr lang="cs-CZ" sz="2400" dirty="0" smtClean="0">
                <a:solidFill>
                  <a:schemeClr val="tx1"/>
                </a:solidFill>
                <a:latin typeface="Calibri"/>
              </a:rPr>
              <a:t>r</a:t>
            </a:r>
            <a:r>
              <a:rPr lang="cs-CZ" sz="2400" baseline="30000" dirty="0" smtClean="0">
                <a:solidFill>
                  <a:schemeClr val="tx1"/>
                </a:solidFill>
                <a:latin typeface="Calibri"/>
              </a:rPr>
              <a:t>2</a:t>
            </a:r>
            <a:endParaRPr lang="cs-CZ" sz="2400" dirty="0" smtClean="0">
              <a:solidFill>
                <a:schemeClr val="tx1"/>
              </a:solidFill>
              <a:latin typeface="Calibri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  <a:latin typeface="Calibri"/>
              </a:rPr>
              <a:t>                   S= ? cm</a:t>
            </a:r>
            <a:r>
              <a:rPr lang="cs-CZ" sz="2400" baseline="30000" dirty="0" smtClean="0">
                <a:solidFill>
                  <a:schemeClr val="tx1"/>
                </a:solidFill>
                <a:latin typeface="Calibri"/>
              </a:rPr>
              <a:t>2</a:t>
            </a:r>
            <a:r>
              <a:rPr lang="cs-CZ" sz="2400" dirty="0" smtClean="0">
                <a:solidFill>
                  <a:schemeClr val="tx1"/>
                </a:solidFill>
                <a:latin typeface="Calibri"/>
              </a:rPr>
              <a:t>                </a:t>
            </a:r>
            <a:r>
              <a:rPr lang="cs-CZ" sz="2400" dirty="0">
                <a:solidFill>
                  <a:schemeClr val="tx1"/>
                </a:solidFill>
              </a:rPr>
              <a:t>S= 4</a:t>
            </a:r>
            <a:r>
              <a:rPr lang="el-GR" sz="2400" dirty="0" smtClean="0">
                <a:solidFill>
                  <a:schemeClr val="tx1"/>
                </a:solidFill>
                <a:latin typeface="Calibri"/>
              </a:rPr>
              <a:t>π</a:t>
            </a:r>
            <a:r>
              <a:rPr lang="cs-CZ" sz="2400" dirty="0" smtClean="0">
                <a:solidFill>
                  <a:schemeClr val="tx1"/>
                </a:solidFill>
                <a:latin typeface="Calibri"/>
              </a:rPr>
              <a:t>3</a:t>
            </a:r>
            <a:r>
              <a:rPr lang="cs-CZ" sz="2400" baseline="30000" dirty="0" smtClean="0">
                <a:solidFill>
                  <a:schemeClr val="tx1"/>
                </a:solidFill>
                <a:latin typeface="Calibri"/>
              </a:rPr>
              <a:t>2</a:t>
            </a:r>
          </a:p>
          <a:p>
            <a:pPr marL="0" indent="0">
              <a:buNone/>
            </a:pPr>
            <a:r>
              <a:rPr lang="cs-CZ" sz="2400" baseline="30000" dirty="0">
                <a:solidFill>
                  <a:schemeClr val="tx1"/>
                </a:solidFill>
                <a:latin typeface="Calibri"/>
              </a:rPr>
              <a:t> </a:t>
            </a:r>
            <a:r>
              <a:rPr lang="cs-CZ" sz="2400" baseline="30000" dirty="0" smtClean="0">
                <a:solidFill>
                  <a:schemeClr val="tx1"/>
                </a:solidFill>
                <a:latin typeface="Calibri"/>
              </a:rPr>
              <a:t>                                                                         </a:t>
            </a:r>
          </a:p>
          <a:p>
            <a:pPr marL="0" indent="0">
              <a:buNone/>
            </a:pPr>
            <a:r>
              <a:rPr lang="cs-CZ" sz="2400" u="sng" baseline="30000" dirty="0">
                <a:solidFill>
                  <a:schemeClr val="tx1"/>
                </a:solidFill>
                <a:latin typeface="Calibri"/>
              </a:rPr>
              <a:t> </a:t>
            </a:r>
            <a:r>
              <a:rPr lang="cs-CZ" sz="2400" u="sng" baseline="30000" dirty="0" smtClean="0">
                <a:solidFill>
                  <a:schemeClr val="tx1"/>
                </a:solidFill>
                <a:latin typeface="Calibri"/>
              </a:rPr>
              <a:t>                                                                            </a:t>
            </a:r>
            <a:r>
              <a:rPr lang="cs-CZ" sz="2400" u="sng" dirty="0" smtClean="0">
                <a:solidFill>
                  <a:schemeClr val="tx1"/>
                </a:solidFill>
                <a:latin typeface="Calibri"/>
              </a:rPr>
              <a:t>S= 113,04 cm</a:t>
            </a:r>
            <a:r>
              <a:rPr lang="cs-CZ" sz="2400" u="sng" baseline="30000" dirty="0" smtClean="0">
                <a:solidFill>
                  <a:schemeClr val="tx1"/>
                </a:solidFill>
                <a:latin typeface="Calibri"/>
              </a:rPr>
              <a:t>2</a:t>
            </a:r>
            <a:endParaRPr lang="cs-CZ" sz="2400" u="sng" baseline="30000" dirty="0">
              <a:solidFill>
                <a:schemeClr val="tx1"/>
              </a:solidFill>
              <a:latin typeface="Calibri"/>
            </a:endParaRP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006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1/ Jak se změní povrch koule, jestliže se její poloměr zdvojnásobí?</a:t>
            </a:r>
          </a:p>
          <a:p>
            <a:endParaRPr lang="cs-CZ" dirty="0"/>
          </a:p>
          <a:p>
            <a:r>
              <a:rPr lang="cs-CZ" sz="2400" dirty="0" smtClean="0"/>
              <a:t>2/ Koule, kterou muži vrhají při atletických závodech má </a:t>
            </a:r>
            <a:r>
              <a:rPr lang="cs-CZ" sz="2400" dirty="0" smtClean="0">
                <a:solidFill>
                  <a:srgbClr val="FF0000"/>
                </a:solidFill>
              </a:rPr>
              <a:t>průměr</a:t>
            </a:r>
            <a:r>
              <a:rPr lang="cs-CZ" sz="2400" dirty="0" smtClean="0"/>
              <a:t> 12,1 cm. Vypočtěte její objem.</a:t>
            </a:r>
            <a:endParaRPr lang="cs-CZ" sz="2400" dirty="0"/>
          </a:p>
        </p:txBody>
      </p:sp>
      <p:sp>
        <p:nvSpPr>
          <p:cNvPr id="4" name="Oválný popisek 3"/>
          <p:cNvSpPr/>
          <p:nvPr/>
        </p:nvSpPr>
        <p:spPr>
          <a:xfrm>
            <a:off x="5178772" y="1988840"/>
            <a:ext cx="3384376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4 krát se zvětší</a:t>
            </a:r>
            <a:endParaRPr lang="cs-CZ" sz="2400" dirty="0"/>
          </a:p>
        </p:txBody>
      </p:sp>
      <p:sp>
        <p:nvSpPr>
          <p:cNvPr id="6" name="Oválný popisek 5"/>
          <p:cNvSpPr/>
          <p:nvPr/>
        </p:nvSpPr>
        <p:spPr>
          <a:xfrm>
            <a:off x="5373328" y="3399532"/>
            <a:ext cx="3847132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Objem je  927 cm</a:t>
            </a:r>
            <a:r>
              <a:rPr lang="cs-CZ" sz="2400" baseline="30000" dirty="0" smtClean="0"/>
              <a:t>3</a:t>
            </a:r>
          </a:p>
          <a:p>
            <a:pPr algn="ctr"/>
            <a:r>
              <a:rPr lang="cs-CZ" sz="2400" dirty="0" smtClean="0"/>
              <a:t>Koule váží 7250 g.</a:t>
            </a:r>
            <a:endParaRPr lang="cs-CZ" sz="2400" dirty="0"/>
          </a:p>
        </p:txBody>
      </p:sp>
      <p:pic>
        <p:nvPicPr>
          <p:cNvPr id="3074" name="Picture 2" descr="C:\Users\ivana\AppData\Local\Microsoft\Windows\Temporary Internet Files\Content.IE5\BPJFRPEV\MP9004074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2915816" cy="194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8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3/ Cukrář prodává kopečky zmrzliny tvaru polokoule o průměru 6cm. Vypočtěte objem 1 porce v litrech.</a:t>
            </a:r>
            <a:endParaRPr lang="cs-CZ" dirty="0"/>
          </a:p>
        </p:txBody>
      </p:sp>
      <p:pic>
        <p:nvPicPr>
          <p:cNvPr id="4098" name="Picture 2" descr="C:\Users\ivana\AppData\Local\Microsoft\Windows\Temporary Internet Files\Content.IE5\VHN3382D\MP90040677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82372"/>
            <a:ext cx="3331840" cy="266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ný popisek 3"/>
          <p:cNvSpPr/>
          <p:nvPr/>
        </p:nvSpPr>
        <p:spPr>
          <a:xfrm>
            <a:off x="4932040" y="3182372"/>
            <a:ext cx="3528392" cy="25508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V= 56,52 cm</a:t>
            </a:r>
            <a:r>
              <a:rPr lang="cs-CZ" sz="2400" baseline="30000" dirty="0" smtClean="0"/>
              <a:t>3</a:t>
            </a:r>
          </a:p>
          <a:p>
            <a:pPr algn="ctr"/>
            <a:r>
              <a:rPr lang="cs-CZ" sz="2400" dirty="0" smtClean="0"/>
              <a:t>Objem jedné porce je  0,057litru.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1096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</TotalTime>
  <Words>565</Words>
  <Application>Microsoft Office PowerPoint</Application>
  <PresentationFormat>Předvádění na obrazovce (4:3)</PresentationFormat>
  <Paragraphs>72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Cesta</vt:lpstr>
      <vt:lpstr>1_Cesta</vt:lpstr>
      <vt:lpstr>Prezentace aplikace PowerPoint</vt:lpstr>
      <vt:lpstr>Anotace:</vt:lpstr>
      <vt:lpstr>Koule</vt:lpstr>
      <vt:lpstr>Definice.</vt:lpstr>
      <vt:lpstr>Vlastnosti.</vt:lpstr>
      <vt:lpstr>Objem.</vt:lpstr>
      <vt:lpstr>Povrch.</vt:lpstr>
      <vt:lpstr>Příklady:</vt:lpstr>
      <vt:lpstr>Příklady.</vt:lpstr>
      <vt:lpstr>3/ Bonusový příklad.</vt:lpstr>
      <vt:lpstr>Nápověda.</vt:lpstr>
      <vt:lpstr>Citace: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Koule</dc:title>
  <dc:creator>ivana</dc:creator>
  <cp:lastModifiedBy>ivana</cp:lastModifiedBy>
  <cp:revision>10</cp:revision>
  <dcterms:created xsi:type="dcterms:W3CDTF">2012-04-23T16:19:12Z</dcterms:created>
  <dcterms:modified xsi:type="dcterms:W3CDTF">2012-06-24T09:15:35Z</dcterms:modified>
</cp:coreProperties>
</file>