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png" ContentType="image/png"/>
  <Override PartName="/ppt/media/image2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A8F0E64-B6F3-4EB0-9B3A-3C9846508058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19. 4. 2020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C8EB072-1F77-4297-B469-ACF89A4BF038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902F4B4-E829-4BE1-9D98-79490AAF686C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19. 4. 2020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6D8048D-22FA-40F1-B453-F9C2E33D386C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96DB853-613D-491E-856F-7E75821D9F31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19. 4. 2020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2E49725-DB1C-492C-B887-3CF529B22CA7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360" y="0"/>
            <a:ext cx="9141120" cy="85428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CustomShape 2"/>
          <p:cNvSpPr/>
          <p:nvPr/>
        </p:nvSpPr>
        <p:spPr>
          <a:xfrm>
            <a:off x="360" y="6005520"/>
            <a:ext cx="9141120" cy="85428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PlaceHolder 3"/>
          <p:cNvSpPr>
            <a:spLocks noGrp="1"/>
          </p:cNvSpPr>
          <p:nvPr>
            <p:ph type="title"/>
          </p:nvPr>
        </p:nvSpPr>
        <p:spPr>
          <a:xfrm>
            <a:off x="457200" y="272880"/>
            <a:ext cx="8229240" cy="578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3990" spc="-1" strike="noStrike">
                <a:solidFill>
                  <a:srgbClr val="ffffff"/>
                </a:solidFill>
                <a:latin typeface="Arial"/>
              </a:rPr>
              <a:t>Klikněte pro úpravu formátu textu nadpisu</a:t>
            </a:r>
            <a:endParaRPr b="0" lang="cs-CZ" sz="399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28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910" spc="-1" strike="noStrike">
                <a:solidFill>
                  <a:srgbClr val="0066cc"/>
                </a:solidFill>
                <a:latin typeface="Arial"/>
              </a:rPr>
              <a:t>Klikněte pro úpravu formátu textu osnovy</a:t>
            </a:r>
            <a:endParaRPr b="0" lang="cs-CZ" sz="2910" spc="-1" strike="noStrike">
              <a:solidFill>
                <a:srgbClr val="0066cc"/>
              </a:solidFill>
              <a:latin typeface="Arial"/>
            </a:endParaRPr>
          </a:p>
          <a:p>
            <a:pPr lvl="1" marL="864000" indent="-324000">
              <a:spcBef>
                <a:spcPts val="102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540" spc="-1" strike="noStrike">
                <a:solidFill>
                  <a:srgbClr val="0066cc"/>
                </a:solidFill>
                <a:latin typeface="Arial"/>
              </a:rPr>
              <a:t>Druhá úroveň</a:t>
            </a:r>
            <a:endParaRPr b="0" lang="cs-CZ" sz="2540" spc="-1" strike="noStrike">
              <a:solidFill>
                <a:srgbClr val="0066cc"/>
              </a:solidFill>
              <a:latin typeface="Arial"/>
            </a:endParaRPr>
          </a:p>
          <a:p>
            <a:pPr lvl="2" marL="1296000" indent="-288000">
              <a:spcBef>
                <a:spcPts val="7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180" spc="-1" strike="noStrike">
                <a:solidFill>
                  <a:srgbClr val="0066cc"/>
                </a:solidFill>
                <a:latin typeface="Arial"/>
              </a:rPr>
              <a:t>Třetí úroveň</a:t>
            </a:r>
            <a:endParaRPr b="0" lang="cs-CZ" sz="2180" spc="-1" strike="noStrike">
              <a:solidFill>
                <a:srgbClr val="0066cc"/>
              </a:solidFill>
              <a:latin typeface="Arial"/>
            </a:endParaRPr>
          </a:p>
          <a:p>
            <a:pPr lvl="3" marL="1728000" indent="-216000">
              <a:spcBef>
                <a:spcPts val="513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20" spc="-1" strike="noStrike">
                <a:solidFill>
                  <a:srgbClr val="0066cc"/>
                </a:solidFill>
                <a:latin typeface="Arial"/>
              </a:rPr>
              <a:t>Čtvrtá úroveň osnovy</a:t>
            </a:r>
            <a:endParaRPr b="0" lang="cs-CZ" sz="1820" spc="-1" strike="noStrike">
              <a:solidFill>
                <a:srgbClr val="0066cc"/>
              </a:solidFill>
              <a:latin typeface="Arial"/>
            </a:endParaRPr>
          </a:p>
          <a:p>
            <a:pPr lvl="4" marL="2160000" indent="-216000">
              <a:spcBef>
                <a:spcPts val="25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20" spc="-1" strike="noStrike">
                <a:solidFill>
                  <a:srgbClr val="0066cc"/>
                </a:solidFill>
                <a:latin typeface="Arial"/>
              </a:rPr>
              <a:t>Pátá úroveň osnovy</a:t>
            </a:r>
            <a:endParaRPr b="0" lang="cs-CZ" sz="1820" spc="-1" strike="noStrike">
              <a:solidFill>
                <a:srgbClr val="0066cc"/>
              </a:solidFill>
              <a:latin typeface="Arial"/>
            </a:endParaRPr>
          </a:p>
          <a:p>
            <a:pPr lvl="5" marL="2592000" indent="-216000">
              <a:spcBef>
                <a:spcPts val="25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20" spc="-1" strike="noStrike">
                <a:solidFill>
                  <a:srgbClr val="0066cc"/>
                </a:solidFill>
                <a:latin typeface="Arial"/>
              </a:rPr>
              <a:t>Šestá úroveň</a:t>
            </a:r>
            <a:endParaRPr b="0" lang="cs-CZ" sz="1820" spc="-1" strike="noStrike">
              <a:solidFill>
                <a:srgbClr val="0066cc"/>
              </a:solidFill>
              <a:latin typeface="Arial"/>
            </a:endParaRPr>
          </a:p>
          <a:p>
            <a:pPr lvl="6" marL="3024000" indent="-216000">
              <a:spcBef>
                <a:spcPts val="25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20" spc="-1" strike="noStrike">
                <a:solidFill>
                  <a:srgbClr val="0066cc"/>
                </a:solidFill>
                <a:latin typeface="Arial"/>
              </a:rPr>
              <a:t>Sedmá úroveň</a:t>
            </a:r>
            <a:endParaRPr b="0" lang="cs-CZ" sz="182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3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360" cy="473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3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5C01D26D-4094-41A2-9B76-BE3FAA64C30E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"/>
          <p:cNvGrpSpPr/>
          <p:nvPr/>
        </p:nvGrpSpPr>
        <p:grpSpPr>
          <a:xfrm>
            <a:off x="1177560" y="404640"/>
            <a:ext cx="7150320" cy="2430360"/>
            <a:chOff x="1177560" y="404640"/>
            <a:chExt cx="7150320" cy="2430360"/>
          </a:xfrm>
        </p:grpSpPr>
        <p:sp>
          <p:nvSpPr>
            <p:cNvPr id="167" name="CustomShape 2"/>
            <p:cNvSpPr/>
            <p:nvPr/>
          </p:nvSpPr>
          <p:spPr>
            <a:xfrm>
              <a:off x="2046240" y="2450520"/>
              <a:ext cx="5230080" cy="384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79560" rIns="79560" tIns="39600" bIns="39600">
              <a:spAutoFit/>
            </a:bodyPr>
            <a:p>
              <a:pPr>
                <a:lnSpc>
                  <a:spcPct val="100000"/>
                </a:lnSpc>
              </a:pPr>
              <a:r>
                <a:rPr b="0" lang="cs-CZ" sz="2000" spc="-1" strike="noStrike">
                  <a:solidFill>
                    <a:srgbClr val="ffffff"/>
                  </a:solidFill>
                  <a:latin typeface="Book Antiqua"/>
                </a:rPr>
                <a:t>CZ.1.07/1.4.00/21.2634 "Učíme se moderně"</a:t>
              </a:r>
              <a:endParaRPr b="0" lang="cs-CZ" sz="2000" spc="-1" strike="noStrike">
                <a:latin typeface="Arial"/>
              </a:endParaRPr>
            </a:p>
          </p:txBody>
        </p:sp>
        <p:grpSp>
          <p:nvGrpSpPr>
            <p:cNvPr id="168" name="Group 3"/>
            <p:cNvGrpSpPr/>
            <p:nvPr/>
          </p:nvGrpSpPr>
          <p:grpSpPr>
            <a:xfrm>
              <a:off x="1177560" y="404640"/>
              <a:ext cx="7150320" cy="1898640"/>
              <a:chOff x="1177560" y="404640"/>
              <a:chExt cx="7150320" cy="1898640"/>
            </a:xfrm>
          </p:grpSpPr>
          <p:sp>
            <p:nvSpPr>
              <p:cNvPr id="169" name="CustomShape 4"/>
              <p:cNvSpPr/>
              <p:nvPr/>
            </p:nvSpPr>
            <p:spPr>
              <a:xfrm>
                <a:off x="1511640" y="404640"/>
                <a:ext cx="6280560" cy="5367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79560" rIns="79560" tIns="39600" bIns="39600">
                <a:spAutoFit/>
              </a:bodyPr>
              <a:p>
                <a:pPr>
                  <a:lnSpc>
                    <a:spcPct val="100000"/>
                  </a:lnSpc>
                </a:pPr>
                <a:r>
                  <a:rPr b="0" lang="cs-CZ" sz="2000" spc="-1" strike="noStrike">
                    <a:solidFill>
                      <a:srgbClr val="ffffff"/>
                    </a:solidFill>
                    <a:latin typeface="Book Antiqua"/>
                  </a:rPr>
                  <a:t>Digitální učební materiál zpracovaný v rámci projektu</a:t>
                </a:r>
                <a:endParaRPr b="0" lang="cs-CZ" sz="2000" spc="-1" strike="noStrike">
                  <a:latin typeface="Arial"/>
                </a:endParaRPr>
              </a:p>
              <a:p>
                <a:pPr>
                  <a:lnSpc>
                    <a:spcPct val="100000"/>
                  </a:lnSpc>
                </a:pPr>
                <a:endParaRPr b="0" lang="cs-CZ" sz="2000" spc="-1" strike="noStrike">
                  <a:latin typeface="Arial"/>
                </a:endParaRPr>
              </a:p>
            </p:txBody>
          </p:sp>
          <p:grpSp>
            <p:nvGrpSpPr>
              <p:cNvPr id="170" name="Group 5"/>
              <p:cNvGrpSpPr/>
              <p:nvPr/>
            </p:nvGrpSpPr>
            <p:grpSpPr>
              <a:xfrm>
                <a:off x="1177560" y="1007640"/>
                <a:ext cx="7150320" cy="1295640"/>
                <a:chOff x="1177560" y="1007640"/>
                <a:chExt cx="7150320" cy="1295640"/>
              </a:xfrm>
            </p:grpSpPr>
            <p:sp>
              <p:nvSpPr>
                <p:cNvPr id="171" name="CustomShape 6"/>
                <p:cNvSpPr/>
                <p:nvPr/>
              </p:nvSpPr>
              <p:spPr>
                <a:xfrm>
                  <a:off x="1177560" y="1007640"/>
                  <a:ext cx="7150320" cy="1295640"/>
                </a:xfrm>
                <a:prstGeom prst="rect">
                  <a:avLst/>
                </a:prstGeom>
                <a:solidFill>
                  <a:schemeClr val="bg1"/>
                </a:solidFill>
                <a:ln w="76320">
                  <a:solidFill>
                    <a:srgbClr val="c00000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</p:sp>
            <p:pic>
              <p:nvPicPr>
                <p:cNvPr id="172" name="Obrázek 11" descr=""/>
                <p:cNvPicPr/>
                <p:nvPr/>
              </p:nvPicPr>
              <p:blipFill>
                <a:blip r:embed="rId1">
                  <a:alphaModFix amt="0"/>
                </a:blip>
                <a:stretch/>
              </p:blipFill>
              <p:spPr>
                <a:xfrm>
                  <a:off x="1280160" y="1155960"/>
                  <a:ext cx="6853320" cy="999360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</p:grpSp>
      <p:sp>
        <p:nvSpPr>
          <p:cNvPr id="173" name="CustomShape 7"/>
          <p:cNvSpPr/>
          <p:nvPr/>
        </p:nvSpPr>
        <p:spPr>
          <a:xfrm>
            <a:off x="539640" y="2838600"/>
            <a:ext cx="83527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Šablona: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III/2 Inovace a zkvalitnění výuky prostřednictvím ICT (DUM)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Sada: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VY_32_INOVACE_08_02_03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DUM: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13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4" name="CustomShape 8"/>
          <p:cNvSpPr/>
          <p:nvPr/>
        </p:nvSpPr>
        <p:spPr>
          <a:xfrm>
            <a:off x="539640" y="3861000"/>
            <a:ext cx="8604000" cy="242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79560" rIns="79560" tIns="39600" bIns="396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Datum ověření ve výuce: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13.11.2012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Ročník: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9.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Jméno autora: 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Jan Klimeš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Vzdělávací oblast: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Matematika a její aplikace 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Tematická oblast: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Tělesa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Vzdělávací obor: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Matematika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Téma: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Koule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000" spc="-1" strike="noStrike">
                <a:solidFill>
                  <a:srgbClr val="000000"/>
                </a:solidFill>
                <a:latin typeface="Arial - 16"/>
              </a:rPr>
              <a:t>	</a:t>
            </a:r>
            <a:endParaRPr b="0" lang="cs-CZ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5360" y="1268640"/>
            <a:ext cx="9072720" cy="441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Podrobnější popis, co je cílem a obsahem: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Uplatnění znalosti vzorců pro výpočet objemu a povrchu koule ve slovních úlohách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Konkrétně:</a:t>
            </a: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Objem a povrch koule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Výpočet hmotnosti a hustoty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Způsob využití:</a:t>
            </a: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Vyučující zopakuje se žáky vědomosti o kouli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Připomene základní vzorce a žáci si je vyhledají v tabulkách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  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Následně  předvede základní postupy řešení na typických úlohách.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Poté </a:t>
            </a: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ž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áci obdrží zadání dalších podobných příkladů a společně nebo samostatně je řeší.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Správné řešení lze poté vysvětlit za využití interaktivní tabule nebo projektoru.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Čas: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Vyučovací hodina nebo i hodiny (lze upravit dle vyspělosti žáků)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Očekávané výstupy: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Žáci jsou schopni aplikovat znalost koule při řešení slovních úloh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Druh výukového zdroje: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400" spc="-1" strike="noStrike">
                <a:solidFill>
                  <a:srgbClr val="000000"/>
                </a:solidFill>
                <a:latin typeface="Book Antiqua"/>
              </a:rPr>
              <a:t>Výukový software a interaktivní tabule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400" spc="-1" strike="noStrike">
                <a:solidFill>
                  <a:srgbClr val="000000"/>
                </a:solidFill>
                <a:latin typeface="Book Antiqua"/>
              </a:rPr>
              <a:t>Klíčová slova:</a:t>
            </a:r>
            <a:endParaRPr b="0" lang="cs-CZ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r>
              <a:rPr b="0" lang="cs-CZ" sz="1800" spc="-1" strike="noStrike">
                <a:solidFill>
                  <a:srgbClr val="000000"/>
                </a:solidFill>
                <a:latin typeface="Book Antiqua"/>
              </a:rPr>
              <a:t>koule, objem, povrch, hustota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3276000" y="404640"/>
            <a:ext cx="259200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Book Antiqua"/>
              </a:rPr>
              <a:t>ANOTACE</a:t>
            </a: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	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77" name="CustomShape 3"/>
          <p:cNvSpPr/>
          <p:nvPr/>
        </p:nvSpPr>
        <p:spPr>
          <a:xfrm>
            <a:off x="148320" y="6021360"/>
            <a:ext cx="886644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Škola:</a:t>
            </a: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	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Book Antiqua"/>
              </a:rPr>
              <a:t>Základní škola Brno, Tuháčkova 25, příspěvková organizace 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7200" spc="-1" strike="noStrike">
                <a:solidFill>
                  <a:srgbClr val="000000"/>
                </a:solidFill>
                <a:latin typeface="Bookman Old Style"/>
              </a:rPr>
              <a:t>Koule</a:t>
            </a:r>
            <a:endParaRPr b="0" lang="cs-CZ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Slovní úlohy</a:t>
            </a:r>
            <a:endParaRPr b="0" lang="cs-C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b="0" lang="cs-CZ" sz="1600" spc="-1" strike="noStrike">
                <a:solidFill>
                  <a:srgbClr val="000000"/>
                </a:solidFill>
                <a:latin typeface="Bookman Old Style"/>
              </a:rPr>
              <a:t>Vzorové řešení + příklady k řešení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Bookman Old Style"/>
              </a:rPr>
              <a:t>Základní pojmy a vzorce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1" name="Picture 5" descr=""/>
          <p:cNvPicPr/>
          <p:nvPr/>
        </p:nvPicPr>
        <p:blipFill>
          <a:blip r:embed="rId1"/>
          <a:stretch/>
        </p:blipFill>
        <p:spPr>
          <a:xfrm>
            <a:off x="4716000" y="1340640"/>
            <a:ext cx="3833280" cy="3695400"/>
          </a:xfrm>
          <a:prstGeom prst="rect">
            <a:avLst/>
          </a:prstGeom>
          <a:ln>
            <a:noFill/>
          </a:ln>
        </p:spPr>
      </p:pic>
      <p:sp>
        <p:nvSpPr>
          <p:cNvPr id="182" name="CustomShape 2"/>
          <p:cNvSpPr/>
          <p:nvPr/>
        </p:nvSpPr>
        <p:spPr>
          <a:xfrm>
            <a:off x="844200" y="1340640"/>
            <a:ext cx="381600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Koule je množina bodů, které mají od středu vzdálenost menší nebo rovnou poloměru koule.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Poloměr…..r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Průměr……d = 2r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OBJEM KOULE: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 = =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br/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POVRCH KOULE:</a:t>
            </a: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S==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274680"/>
            <a:ext cx="822924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Bookman Old Style"/>
              </a:rPr>
              <a:t>Vzorový příklad č.1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323640" y="980640"/>
            <a:ext cx="8229240" cy="1428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	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Vypočítej průměr železné koule vážící 5 kg používané při vrhu koulí. Hustota železa je 7,86 g/cm</a:t>
            </a:r>
            <a:r>
              <a:rPr b="0" lang="cs-CZ" sz="26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.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CustomShape 3"/>
          <p:cNvSpPr/>
          <p:nvPr/>
        </p:nvSpPr>
        <p:spPr>
          <a:xfrm>
            <a:off x="500040" y="2286000"/>
            <a:ext cx="8229240" cy="79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Bookman Old Style"/>
              </a:rPr>
              <a:t>Řešení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86" name="CustomShape 4"/>
          <p:cNvSpPr/>
          <p:nvPr/>
        </p:nvSpPr>
        <p:spPr>
          <a:xfrm>
            <a:off x="428760" y="2928960"/>
            <a:ext cx="8229240" cy="371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Z fyziky víme, že 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ρ =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 a tedy V=m:</a:t>
            </a:r>
            <a:r>
              <a:rPr b="0" lang="cs-CZ" sz="2800" spc="-1" strike="noStrike">
                <a:solidFill>
                  <a:srgbClr val="000000"/>
                </a:solidFill>
                <a:latin typeface="Bookman Old Style"/>
              </a:rPr>
              <a:t>ρ</a:t>
            </a:r>
            <a:endParaRPr b="0" lang="cs-CZ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Bookman Old Style"/>
              </a:rPr>
              <a:t>vypočítáme objem koule</a:t>
            </a:r>
            <a:endParaRPr b="0" lang="cs-CZ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Bookman Old Style"/>
              </a:rPr>
              <a:t>V = 5 000:7,86  636 cm</a:t>
            </a:r>
            <a:r>
              <a:rPr b="0" lang="cs-CZ" sz="28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endParaRPr b="0" lang="cs-CZ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a z objemu poloměr:</a:t>
            </a:r>
            <a:endParaRPr b="0" lang="cs-CZ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r</a:t>
            </a:r>
            <a:r>
              <a:rPr b="0" lang="cs-CZ" sz="26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=636:3,14 = 202,55cm</a:t>
            </a:r>
            <a:endParaRPr b="0" lang="cs-CZ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r = </a:t>
            </a:r>
            <a:r>
              <a:rPr b="0" lang="cs-CZ" sz="2800" spc="-1" strike="noStrike">
                <a:solidFill>
                  <a:srgbClr val="000000"/>
                </a:solidFill>
                <a:latin typeface="Bookman Old Style"/>
              </a:rPr>
              <a:t> = 5,88 cm</a:t>
            </a:r>
            <a:endParaRPr b="0" lang="cs-CZ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1" lang="cs-CZ" sz="2800" spc="-1" strike="noStrike" u="sng">
                <a:solidFill>
                  <a:srgbClr val="000000"/>
                </a:solidFill>
                <a:uFillTx/>
                <a:latin typeface="Bookman Old Style"/>
              </a:rPr>
              <a:t>d = 11,76 cm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274680"/>
            <a:ext cx="8229240" cy="796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Bookman Old Style"/>
              </a:rPr>
              <a:t>Vzorový příklad č.2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285840" y="1000080"/>
            <a:ext cx="8229240" cy="14284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	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Jaký povrch má Země? Počítej s poloměrem 6378 km</a:t>
            </a:r>
            <a:r>
              <a:rPr b="0" lang="cs-CZ" sz="2600" spc="-1" strike="noStrike" baseline="30000">
                <a:solidFill>
                  <a:srgbClr val="000000"/>
                </a:solidFill>
                <a:latin typeface="Bookman Old Style"/>
              </a:rPr>
              <a:t>2</a:t>
            </a:r>
            <a:r>
              <a:rPr b="0" lang="cs-CZ" sz="2600" spc="-1" strike="noStrike">
                <a:solidFill>
                  <a:srgbClr val="000000"/>
                </a:solidFill>
                <a:latin typeface="Bookman Old Style"/>
              </a:rPr>
              <a:t>.</a:t>
            </a: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cs-CZ" sz="2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500040" y="2286000"/>
            <a:ext cx="8229240" cy="79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Bookman Old Style"/>
              </a:rPr>
              <a:t>Řešení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90" name="CustomShape 4"/>
          <p:cNvSpPr/>
          <p:nvPr/>
        </p:nvSpPr>
        <p:spPr>
          <a:xfrm>
            <a:off x="428760" y="2928960"/>
            <a:ext cx="8229240" cy="371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S =4πr</a:t>
            </a:r>
            <a:r>
              <a:rPr b="0" lang="cs-CZ" sz="3200" spc="-1" strike="noStrike" baseline="30000">
                <a:solidFill>
                  <a:srgbClr val="000000"/>
                </a:solidFill>
                <a:latin typeface="Calisto MT"/>
              </a:rPr>
              <a:t>2</a:t>
            </a:r>
            <a:endParaRPr b="0" lang="cs-CZ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S =4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·3,14·</a:t>
            </a: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6378</a:t>
            </a:r>
            <a:r>
              <a:rPr b="0" lang="cs-CZ" sz="3200" spc="-1" strike="noStrike" baseline="30000">
                <a:solidFill>
                  <a:srgbClr val="000000"/>
                </a:solidFill>
                <a:latin typeface="Calisto MT"/>
              </a:rPr>
              <a:t>2</a:t>
            </a:r>
            <a:endParaRPr b="0" lang="cs-CZ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S =510 926 783 km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Calisto MT"/>
              </a:rPr>
              <a:t>2</a:t>
            </a:r>
            <a:endParaRPr b="0" lang="cs-CZ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Povrch Země je asi 510 926 783 km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Calisto MT"/>
              </a:rPr>
              <a:t>2</a:t>
            </a:r>
            <a:r>
              <a:rPr b="0" lang="cs-CZ" sz="3200" spc="-1" strike="noStrike">
                <a:solidFill>
                  <a:srgbClr val="000000"/>
                </a:solidFill>
                <a:latin typeface="Calisto MT"/>
              </a:rPr>
              <a:t>.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Bookman Old Style"/>
              </a:rPr>
              <a:t>Příklady k řešení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8000"/>
          </a:bodyPr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barvy je potřeba na natření kulového vodojemu o průměru 10 m. 1 litr barvy vystačí na 8 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Bookman Old Style"/>
              </a:rPr>
              <a:t>2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váží koule z dubového dřeva o poloměru 6 cm. Hustota dubového dřeva je přibližně 850 kg/m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litrů vody se vejde do kulového akvária o průměru 30 cm, když bude napuštěné do poloviny.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váží pytlík skleněných kuliček, ve kterém je 20 kuliček o průměru 1 cm. Hustota skla je 2 200 kg/m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Bookman Old Style"/>
              </a:rPr>
              <a:t>Řešení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4000"/>
          </a:bodyPr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barvy je potřeba na natření kulového vodojemu o průměru 10 m. 1 litr barvy vystačí na 8 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Bookman Old Style"/>
              </a:rPr>
              <a:t>2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.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S = 3,14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·10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2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=314 m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2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314:8=39,25…Na natření vodojemu je potřeba 39,25 litrů barvy.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váží koule z dubového dřeva o poloměru 6 cm. Hustota dubového dřeva je přibližně 850 kg/m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.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V= 3/4 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·3,14·6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=904,32 cm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m =904,32·0,850=768,672 g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litrů vody se vejde do kulového akvária o průměru 30 cm, když bude napuštěné do poloviny.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V=1/6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·3,14·30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=15 300 cm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=15,3 l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Kolik váží pytlík skleněných kuliček, ve kterém je 20 kuliček o průměru 1 cm. Hustota skla je 2 200 kg/m</a:t>
            </a:r>
            <a:r>
              <a:rPr b="0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.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0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1 kulička…m = 1/6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·3,14·1</a:t>
            </a:r>
            <a:r>
              <a:rPr b="1" lang="cs-CZ" sz="3200" spc="-1" strike="noStrike" baseline="30000">
                <a:solidFill>
                  <a:srgbClr val="000000"/>
                </a:solidFill>
                <a:latin typeface="Bookman Old Style"/>
              </a:rPr>
              <a:t>3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·2,2 = 1,151 g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	</a:t>
            </a:r>
            <a:r>
              <a:rPr b="1" lang="cs-CZ" sz="3200" spc="-1" strike="noStrike">
                <a:solidFill>
                  <a:srgbClr val="000000"/>
                </a:solidFill>
                <a:latin typeface="Bookman Old Style"/>
              </a:rPr>
              <a:t>20 kuliček..20·1,151 = 23,02 g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http://www.vyukovematerialy.cz/matika/9/koule/koule2.gif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Application>LibreOffice/6.3.4.2$Windows_X86_64 LibreOffice_project/60da17e045e08f1793c57c00ba83cdfce946d0aa</Application>
  <Words>163</Words>
  <Paragraphs>65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2012-06-11T15:25:58Z</dcterms:created>
  <dc:creator>Computer</dc:creator>
  <dc:description/>
  <dc:language>cs-CZ</dc:language>
  <cp:lastModifiedBy/>
  <dcterms:modified xsi:type="dcterms:W3CDTF">2020-04-19T16:26:31Z</dcterms:modified>
  <cp:revision>42</cp:revision>
  <dc:subject/>
  <dc:title>Snímek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