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9" r:id="rId7"/>
    <p:sldId id="263" r:id="rId8"/>
    <p:sldId id="264" r:id="rId9"/>
    <p:sldId id="265" r:id="rId10"/>
    <p:sldId id="26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69D908-E06F-49FA-CC73-3ADCB7D9B3AE}" v="214" dt="2024-01-21T15:51:26.914"/>
    <p1510:client id="{8D253FC2-0A82-1932-BDF3-421D330C3AF6}" v="86" dt="2024-01-21T15:21:53.016"/>
    <p1510:client id="{A6227729-5929-EE71-4BBA-D38BB86A3B21}" v="32" dt="2024-01-21T16:54:39.670"/>
    <p1510:client id="{BA8D2AC1-53D4-6323-2D8F-9B11388065DF}" v="664" dt="2024-01-21T16:41:31.573"/>
    <p1510:client id="{DB711B07-5894-F5EA-2479-7BCED6AABB42}" v="93" dt="2024-01-21T15:32:06.348"/>
    <p1510:client id="{DF910431-6DD5-364A-0673-ECF7862D2943}" v="122" dt="2024-01-21T17:53:28.526"/>
    <p1510:client id="{E188AC25-620E-C7F6-648E-EA40307E6D3F}" v="12" dt="2024-01-21T15:24:10.578"/>
    <p1510:client id="{E7BF39A6-976E-9976-78F7-E468677F28CB}" v="200" dt="2024-01-21T17:05:03.3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hlaskynastredni.cz" TargetMode="External"/><Relationship Id="rId2" Type="http://schemas.openxmlformats.org/officeDocument/2006/relationships/hyperlink" Target="mailto:krepelova@chelcickeho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absolvent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4YjKGuO3T0&amp;t=209s" TargetMode="External"/><Relationship Id="rId2" Type="http://schemas.openxmlformats.org/officeDocument/2006/relationships/hyperlink" Target="https://www.youtube.com/watch?v=XX9ltVUhjZ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J2Zv556_GI&amp;t=3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43789" y="811547"/>
            <a:ext cx="9144000" cy="2387600"/>
          </a:xfrm>
        </p:spPr>
        <p:txBody>
          <a:bodyPr/>
          <a:lstStyle/>
          <a:p>
            <a:r>
              <a:rPr lang="cs-CZ" b="1" u="sng" dirty="0">
                <a:solidFill>
                  <a:srgbClr val="FF0000"/>
                </a:solidFill>
                <a:latin typeface="Arial Nova"/>
                <a:ea typeface="Calibri Light"/>
                <a:cs typeface="Calibri Light"/>
              </a:rPr>
              <a:t>Příjímací řízení na střední školy</a:t>
            </a:r>
            <a:endParaRPr lang="cs-CZ" b="1" u="sng">
              <a:solidFill>
                <a:srgbClr val="FF0000"/>
              </a:solidFill>
              <a:latin typeface="Arial Nova"/>
              <a:cs typeface="Calibri Ligh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598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b="1" dirty="0">
                <a:ea typeface="Calibri"/>
                <a:cs typeface="Calibri"/>
              </a:rPr>
              <a:t>2024/2025</a:t>
            </a:r>
          </a:p>
          <a:p>
            <a:endParaRPr lang="cs-CZ" b="1" dirty="0">
              <a:ea typeface="Calibri"/>
              <a:cs typeface="Calibri"/>
            </a:endParaRPr>
          </a:p>
          <a:p>
            <a:r>
              <a:rPr lang="cs-CZ" b="1" dirty="0">
                <a:ea typeface="Calibri"/>
                <a:cs typeface="Calibri"/>
                <a:hlinkClick r:id="rId2"/>
              </a:rPr>
              <a:t>krepelova@chelcickeho.cz</a:t>
            </a:r>
            <a:r>
              <a:rPr lang="cs-CZ" b="1" dirty="0">
                <a:ea typeface="Calibri"/>
                <a:cs typeface="Calibri"/>
              </a:rPr>
              <a:t> </a:t>
            </a:r>
          </a:p>
          <a:p>
            <a:endParaRPr lang="cs-CZ" b="1" dirty="0">
              <a:ea typeface="Calibri"/>
              <a:cs typeface="Calibri"/>
            </a:endParaRPr>
          </a:p>
          <a:p>
            <a:r>
              <a:rPr lang="cs-CZ" b="1" dirty="0">
                <a:ea typeface="Calibri"/>
                <a:cs typeface="Calibri"/>
                <a:hlinkClick r:id="rId3"/>
              </a:rPr>
              <a:t>www.prihlaskynastredni.cz</a:t>
            </a:r>
            <a:r>
              <a:rPr lang="cs-CZ" b="1" dirty="0">
                <a:ea typeface="Calibri"/>
                <a:cs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6D88A11-6DB8-4173-FE99-69552A16ED51}"/>
              </a:ext>
            </a:extLst>
          </p:cNvPr>
          <p:cNvSpPr txBox="1"/>
          <p:nvPr/>
        </p:nvSpPr>
        <p:spPr>
          <a:xfrm>
            <a:off x="1767138" y="1879934"/>
            <a:ext cx="7746331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6000" b="1" dirty="0">
                <a:solidFill>
                  <a:srgbClr val="FFC000"/>
                </a:solidFill>
                <a:cs typeface="Calibri"/>
              </a:rPr>
              <a:t>Hodně úspěchů a pevné nervy........ :) </a:t>
            </a:r>
          </a:p>
        </p:txBody>
      </p:sp>
    </p:spTree>
    <p:extLst>
      <p:ext uri="{BB962C8B-B14F-4D97-AF65-F5344CB8AC3E}">
        <p14:creationId xmlns:p14="http://schemas.microsoft.com/office/powerpoint/2010/main" val="461361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CC413-EC6B-F022-4B9C-7271FE34E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858" y="214730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b="1" u="sng" dirty="0">
                <a:solidFill>
                  <a:srgbClr val="FF0000"/>
                </a:solidFill>
                <a:ea typeface="Calibri Light"/>
                <a:cs typeface="Calibri Light"/>
              </a:rPr>
              <a:t>Rozhodování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1B6EEB-F530-EE0F-4100-9DE9875F9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Calibri"/>
                <a:cs typeface="Calibri"/>
              </a:rPr>
              <a:t>Vybíráme až tři školy, pořadí volíme srdcem</a:t>
            </a:r>
          </a:p>
          <a:p>
            <a:r>
              <a:rPr lang="cs-CZ" dirty="0">
                <a:ea typeface="Calibri"/>
                <a:cs typeface="Calibri"/>
              </a:rPr>
              <a:t>Platí pro tříleté i čtyřleté obory (pozor, není-li v prvním kole obor s maturitní zkouškou, pak nelze v druhém kole zadat maturitní obor)</a:t>
            </a:r>
          </a:p>
          <a:p>
            <a:r>
              <a:rPr lang="cs-CZ" dirty="0">
                <a:ea typeface="Calibri"/>
                <a:cs typeface="Calibri"/>
              </a:rPr>
              <a:t>Žáci, kteří se hlásí do škol s talentovou zkouškou kód začíná 82), vybírají až pět oborů 2 +3)</a:t>
            </a:r>
          </a:p>
          <a:p>
            <a:pPr marL="0" indent="0">
              <a:buNone/>
            </a:pPr>
            <a:endParaRPr lang="cs-CZ" dirty="0">
              <a:ea typeface="Calibri"/>
              <a:cs typeface="Calibri"/>
            </a:endParaRPr>
          </a:p>
          <a:p>
            <a:endParaRPr lang="cs-CZ" dirty="0">
              <a:ea typeface="Calibri"/>
              <a:cs typeface="Calibri"/>
            </a:endParaRPr>
          </a:p>
          <a:p>
            <a:endParaRPr lang="cs-CZ" dirty="0">
              <a:ea typeface="Calibri"/>
              <a:cs typeface="Calibri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1ED101D-2E21-FD04-623B-4E22235E94E8}"/>
              </a:ext>
            </a:extLst>
          </p:cNvPr>
          <p:cNvSpPr txBox="1"/>
          <p:nvPr/>
        </p:nvSpPr>
        <p:spPr>
          <a:xfrm>
            <a:off x="2257033" y="4510712"/>
            <a:ext cx="763604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2400" dirty="0">
                <a:hlinkClick r:id="rId2"/>
              </a:rPr>
              <a:t>www.infoabsolvent.cz</a:t>
            </a:r>
            <a:r>
              <a:rPr lang="cs-CZ" sz="2400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697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A53F4-3A93-3095-CCBE-12E774443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499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cs-CZ" b="1" dirty="0">
                <a:solidFill>
                  <a:srgbClr val="FF0000"/>
                </a:solidFill>
                <a:ea typeface="Calibri Light"/>
                <a:cs typeface="Calibri Light"/>
              </a:rPr>
              <a:t>Kolo přijímacího řízení</a:t>
            </a:r>
            <a:br>
              <a:rPr lang="cs-CZ" b="1" dirty="0">
                <a:solidFill>
                  <a:srgbClr val="FF0000"/>
                </a:solidFill>
                <a:ea typeface="Calibri Light"/>
                <a:cs typeface="Calibri Light"/>
              </a:rPr>
            </a:br>
            <a:r>
              <a:rPr lang="cs-CZ" sz="2800" b="1" dirty="0">
                <a:ea typeface="Calibri Light"/>
                <a:cs typeface="Calibri Light"/>
              </a:rPr>
              <a:t>přílohy – scan nebo foto</a:t>
            </a:r>
            <a:endParaRPr lang="cs-CZ" b="1" dirty="0">
              <a:solidFill>
                <a:srgbClr val="FF0000"/>
              </a:solidFill>
              <a:ea typeface="Calibri Light"/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5517FC-6E71-2130-19BD-A951831C3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b="1" dirty="0">
                <a:ea typeface="Calibri"/>
                <a:cs typeface="Calibri"/>
              </a:rPr>
              <a:t>Podání přihlášky elektronicky </a:t>
            </a:r>
            <a:r>
              <a:rPr lang="cs-CZ" dirty="0">
                <a:ea typeface="Calibri"/>
                <a:cs typeface="Calibri"/>
              </a:rPr>
              <a:t> </a:t>
            </a:r>
          </a:p>
          <a:p>
            <a:pPr marL="0" indent="0">
              <a:buNone/>
            </a:pPr>
            <a:r>
              <a:rPr lang="cs-CZ" dirty="0">
                <a:ea typeface="Calibri"/>
                <a:cs typeface="Calibri"/>
              </a:rPr>
              <a:t>     - přihlášení identitou občana, dále veškerá komunikace přes tento systém   </a:t>
            </a:r>
            <a:r>
              <a:rPr lang="cs-CZ" dirty="0">
                <a:ea typeface="Calibri"/>
                <a:cs typeface="Calibri"/>
                <a:hlinkClick r:id="rId2"/>
              </a:rPr>
              <a:t>https://www.youtube.com/watch?v=XX9ltVUhjZM</a:t>
            </a:r>
            <a:r>
              <a:rPr lang="cs-CZ" dirty="0">
                <a:ea typeface="Calibri"/>
                <a:cs typeface="Calibri"/>
              </a:rPr>
              <a:t> </a:t>
            </a:r>
          </a:p>
          <a:p>
            <a:r>
              <a:rPr lang="cs-CZ" b="1" dirty="0">
                <a:ea typeface="Calibri"/>
                <a:cs typeface="Calibri"/>
              </a:rPr>
              <a:t>Podání přihlášky výpisem</a:t>
            </a:r>
          </a:p>
          <a:p>
            <a:pPr marL="0" indent="0">
              <a:buNone/>
            </a:pPr>
            <a:r>
              <a:rPr lang="cs-CZ" dirty="0">
                <a:ea typeface="Calibri"/>
                <a:cs typeface="Calibri"/>
              </a:rPr>
              <a:t>      - přes elektronický systém ručně, výtisk výpisu a jeho odeslání do všech škol (přílohy zůstávají v systému) </a:t>
            </a:r>
            <a:r>
              <a:rPr lang="cs-CZ" dirty="0">
                <a:ea typeface="Calibri"/>
                <a:cs typeface="Calibri"/>
                <a:hlinkClick r:id="rId3"/>
              </a:rPr>
              <a:t>https://www.youtube.com/watch?v=Q4YjKGuO3T0&amp;t=209s</a:t>
            </a:r>
            <a:r>
              <a:rPr lang="cs-CZ" dirty="0">
                <a:ea typeface="Calibri"/>
                <a:cs typeface="Calibri"/>
              </a:rPr>
              <a:t> </a:t>
            </a:r>
          </a:p>
          <a:p>
            <a:r>
              <a:rPr lang="cs-CZ" b="1" dirty="0">
                <a:ea typeface="Calibri"/>
                <a:cs typeface="Calibri"/>
              </a:rPr>
              <a:t>Písemně</a:t>
            </a:r>
          </a:p>
          <a:p>
            <a:pPr marL="0" indent="0">
              <a:buNone/>
            </a:pPr>
            <a:r>
              <a:rPr lang="cs-CZ" dirty="0">
                <a:ea typeface="Calibri"/>
                <a:cs typeface="Calibri"/>
              </a:rPr>
              <a:t>       - vše třikrát a vše doručit do škol, komunikace pouze písemně</a:t>
            </a:r>
          </a:p>
        </p:txBody>
      </p:sp>
    </p:spTree>
    <p:extLst>
      <p:ext uri="{BB962C8B-B14F-4D97-AF65-F5344CB8AC3E}">
        <p14:creationId xmlns:p14="http://schemas.microsoft.com/office/powerpoint/2010/main" val="106416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E9E9-1BF8-16FC-9812-F0F6FCCD4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4695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  <a:ea typeface="Calibri Light"/>
                <a:cs typeface="Calibri Light"/>
              </a:rPr>
              <a:t>Formuláře</a:t>
            </a:r>
            <a:br>
              <a:rPr lang="cs-CZ" dirty="0">
                <a:ea typeface="Calibri Light"/>
                <a:cs typeface="Calibri Light"/>
              </a:rPr>
            </a:b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D51A8-4B25-EF6A-E98F-F4E95A882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3968"/>
            <a:ext cx="10515600" cy="530383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>
                <a:ea typeface="+mn-lt"/>
                <a:cs typeface="+mn-lt"/>
              </a:rPr>
              <a:t>přihláška  (naše </a:t>
            </a:r>
            <a:r>
              <a:rPr lang="cs-CZ" b="1" dirty="0">
                <a:ea typeface="+mn-lt"/>
                <a:cs typeface="+mn-lt"/>
              </a:rPr>
              <a:t>IZO 102 073 368</a:t>
            </a:r>
            <a:r>
              <a:rPr lang="cs-CZ" dirty="0">
                <a:ea typeface="+mn-lt"/>
                <a:cs typeface="+mn-lt"/>
              </a:rPr>
              <a:t>) </a:t>
            </a:r>
          </a:p>
          <a:p>
            <a:endParaRPr lang="cs-CZ" dirty="0">
              <a:ea typeface="Calibri"/>
              <a:cs typeface="Calibri"/>
            </a:endParaRPr>
          </a:p>
          <a:p>
            <a:r>
              <a:rPr lang="cs-CZ" dirty="0">
                <a:ea typeface="Calibri"/>
                <a:cs typeface="Calibri"/>
              </a:rPr>
              <a:t>Potvrzení hodnocení - dodáme, lze i kopie vysvědčení</a:t>
            </a:r>
          </a:p>
          <a:p>
            <a:pPr marL="0" indent="0">
              <a:buNone/>
            </a:pPr>
            <a:endParaRPr lang="cs-CZ" dirty="0">
              <a:ea typeface="Calibri"/>
              <a:cs typeface="Calibri"/>
            </a:endParaRPr>
          </a:p>
          <a:p>
            <a:r>
              <a:rPr lang="cs-CZ" dirty="0">
                <a:ea typeface="+mn-lt"/>
                <a:cs typeface="+mn-lt"/>
              </a:rPr>
              <a:t>Zdravotní posudek</a:t>
            </a:r>
            <a:endParaRPr lang="cs-CZ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cs-CZ" dirty="0">
                <a:ea typeface="Calibri"/>
                <a:cs typeface="Calibri"/>
              </a:rPr>
              <a:t>-----------------------------------------</a:t>
            </a:r>
          </a:p>
          <a:p>
            <a:r>
              <a:rPr lang="cs-CZ" dirty="0">
                <a:ea typeface="+mn-lt"/>
                <a:cs typeface="+mn-lt"/>
              </a:rPr>
              <a:t>Doporučení úpravy podmínek</a:t>
            </a:r>
            <a:r>
              <a:rPr lang="cs-CZ" dirty="0">
                <a:ea typeface="+mn-lt"/>
                <a:cs typeface="Calibri"/>
              </a:rPr>
              <a:t> – poruchy učení,…..</a:t>
            </a:r>
          </a:p>
          <a:p>
            <a:pPr marL="0" indent="0">
              <a:buNone/>
            </a:pPr>
            <a:endParaRPr lang="cs-CZ" dirty="0">
              <a:ea typeface="+mn-lt"/>
              <a:cs typeface="Calibri"/>
            </a:endParaRPr>
          </a:p>
          <a:p>
            <a:r>
              <a:rPr lang="cs-CZ" dirty="0">
                <a:ea typeface="+mn-lt"/>
                <a:cs typeface="Calibri"/>
              </a:rPr>
              <a:t>Žádost pro žáky s dočasnou ochranou</a:t>
            </a:r>
          </a:p>
          <a:p>
            <a:endParaRPr lang="cs-CZ" dirty="0">
              <a:ea typeface="+mn-lt"/>
              <a:cs typeface="Calibri"/>
            </a:endParaRPr>
          </a:p>
          <a:p>
            <a:r>
              <a:rPr lang="cs-CZ" dirty="0">
                <a:ea typeface="+mn-lt"/>
                <a:cs typeface="Calibri"/>
              </a:rPr>
              <a:t>jiné</a:t>
            </a:r>
            <a:endParaRPr lang="cs-CZ" dirty="0">
              <a:ea typeface="Calibri"/>
              <a:cs typeface="Calibri"/>
            </a:endParaRPr>
          </a:p>
          <a:p>
            <a:endParaRPr lang="cs-CZ" dirty="0">
              <a:ea typeface="Calibri"/>
              <a:cs typeface="Calibri"/>
            </a:endParaRPr>
          </a:p>
          <a:p>
            <a:endParaRPr lang="cs-CZ" dirty="0">
              <a:ea typeface="Calibri"/>
              <a:cs typeface="Calibri"/>
            </a:endParaRPr>
          </a:p>
          <a:p>
            <a:endParaRPr lang="cs-CZ" dirty="0">
              <a:ea typeface="Calibri"/>
              <a:cs typeface="Calibri"/>
            </a:endParaRPr>
          </a:p>
          <a:p>
            <a:endParaRPr lang="cs-CZ" dirty="0">
              <a:ea typeface="Calibri"/>
              <a:cs typeface="Calibri"/>
            </a:endParaRPr>
          </a:p>
          <a:p>
            <a:endParaRPr lang="cs-CZ" dirty="0">
              <a:ea typeface="Calibri"/>
              <a:cs typeface="Calibri"/>
            </a:endParaRPr>
          </a:p>
          <a:p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263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51214-E0EA-7276-3048-551B8E6B5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1386"/>
            <a:ext cx="10515600" cy="1281388"/>
          </a:xfrm>
        </p:spPr>
        <p:txBody>
          <a:bodyPr>
            <a:normAutofit/>
          </a:bodyPr>
          <a:lstStyle/>
          <a:p>
            <a:r>
              <a:rPr lang="cs-CZ" sz="6000" b="1" u="sng" dirty="0">
                <a:solidFill>
                  <a:srgbClr val="FF0000"/>
                </a:solidFill>
                <a:ea typeface="Calibri Light"/>
                <a:cs typeface="Calibri Light"/>
              </a:rPr>
              <a:t>Termínový kalendář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1B3E64-7C2A-EA52-3C05-B529FF3B7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157" y="1549539"/>
            <a:ext cx="10515600" cy="478203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3200" dirty="0">
                <a:ea typeface="Calibri"/>
                <a:cs typeface="Calibri"/>
              </a:rPr>
              <a:t>Podání přihlášky </a:t>
            </a:r>
            <a:r>
              <a:rPr lang="cs-CZ" sz="3200" b="1" dirty="0">
                <a:solidFill>
                  <a:schemeClr val="accent1"/>
                </a:solidFill>
                <a:ea typeface="Calibri"/>
                <a:cs typeface="Calibri"/>
              </a:rPr>
              <a:t>do 20.2. 2025</a:t>
            </a:r>
          </a:p>
          <a:p>
            <a:endParaRPr lang="cs-CZ" sz="3200" b="1" dirty="0">
              <a:solidFill>
                <a:schemeClr val="accent1"/>
              </a:solidFill>
              <a:ea typeface="+mn-lt"/>
              <a:cs typeface="+mn-lt"/>
            </a:endParaRPr>
          </a:p>
          <a:p>
            <a:r>
              <a:rPr lang="cs-CZ" sz="3200" b="1" dirty="0">
                <a:solidFill>
                  <a:schemeClr val="accent1"/>
                </a:solidFill>
                <a:ea typeface="+mn-lt"/>
                <a:cs typeface="+mn-lt"/>
              </a:rPr>
              <a:t>Zkoušky 11. a 14. dubna 2025</a:t>
            </a:r>
            <a:r>
              <a:rPr lang="cs-CZ" sz="3200" dirty="0">
                <a:ea typeface="+mn-lt"/>
                <a:cs typeface="+mn-lt"/>
              </a:rPr>
              <a:t> (Pá, Po) - 4leté obory vzdělání </a:t>
            </a:r>
            <a:endParaRPr lang="cs-CZ" sz="3200" dirty="0">
              <a:ea typeface="+mn-lt"/>
              <a:cs typeface="Calibri"/>
            </a:endParaRPr>
          </a:p>
          <a:p>
            <a:pPr marL="0" indent="0">
              <a:buNone/>
            </a:pPr>
            <a:r>
              <a:rPr lang="cs-CZ" sz="3200" dirty="0">
                <a:ea typeface="+mn-lt"/>
                <a:cs typeface="+mn-lt"/>
              </a:rPr>
              <a:t>15. a 16. dubna 2024 (Út, St) - víceletá gymnázia</a:t>
            </a:r>
            <a:endParaRPr lang="cs-CZ" sz="3200" i="1" dirty="0">
              <a:ea typeface="+mn-lt"/>
              <a:cs typeface="+mn-lt"/>
            </a:endParaRPr>
          </a:p>
          <a:p>
            <a:pPr marL="0" indent="0">
              <a:buNone/>
            </a:pPr>
            <a:endParaRPr lang="cs-CZ" sz="3200" dirty="0">
              <a:ea typeface="+mn-lt"/>
              <a:cs typeface="+mn-lt"/>
            </a:endParaRPr>
          </a:p>
          <a:p>
            <a:r>
              <a:rPr lang="cs-CZ" sz="3200" dirty="0">
                <a:ea typeface="+mn-lt"/>
                <a:cs typeface="+mn-lt"/>
              </a:rPr>
              <a:t> pozvánka v systému nebo poštou, kde zkouška?</a:t>
            </a:r>
            <a:endParaRPr lang="cs-CZ" sz="3200" i="1" dirty="0">
              <a:ea typeface="+mn-lt"/>
              <a:cs typeface="+mn-lt"/>
            </a:endParaRPr>
          </a:p>
          <a:p>
            <a:endParaRPr lang="cs-CZ" sz="3200" dirty="0">
              <a:ea typeface="+mn-lt"/>
              <a:cs typeface="+mn-lt"/>
            </a:endParaRPr>
          </a:p>
          <a:p>
            <a:r>
              <a:rPr lang="cs-CZ" sz="3200" dirty="0">
                <a:ea typeface="+mn-lt"/>
                <a:cs typeface="+mn-lt"/>
              </a:rPr>
              <a:t>( </a:t>
            </a:r>
            <a:r>
              <a:rPr lang="cs-CZ" sz="3200" i="1" dirty="0">
                <a:ea typeface="+mn-lt"/>
                <a:cs typeface="+mn-lt"/>
              </a:rPr>
              <a:t>29. a 30. dubna 2024 (Út, ST) - 4leté obory vzdělání i víceletá gymnázia - náhradní termíny)</a:t>
            </a:r>
            <a:endParaRPr lang="cs-CZ" sz="3200" i="1" dirty="0">
              <a:ea typeface="Calibri"/>
              <a:cs typeface="Calibri" panose="020F0502020204030204"/>
            </a:endParaRPr>
          </a:p>
          <a:p>
            <a:endParaRPr lang="cs-CZ" sz="3200" i="1" dirty="0">
              <a:solidFill>
                <a:srgbClr val="000000"/>
              </a:solidFill>
              <a:ea typeface="+mn-lt"/>
              <a:cs typeface="+mn-lt"/>
            </a:endParaRPr>
          </a:p>
          <a:p>
            <a:pPr marL="457200" indent="-457200"/>
            <a:endParaRPr lang="cs-CZ" sz="3200" dirty="0">
              <a:ea typeface="Calibri"/>
              <a:cs typeface="Calibri"/>
            </a:endParaRPr>
          </a:p>
          <a:p>
            <a:endParaRPr lang="cs-CZ" sz="32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309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806130-E58E-B16E-2E67-DB83A3894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  <a:ea typeface="Calibri Light"/>
                <a:cs typeface="Calibri Light"/>
              </a:rPr>
              <a:t>Termínový kalendář - pokračování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77A4C3-4FA6-EC89-0647-4D4BF228D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457200" indent="-457200"/>
            <a:r>
              <a:rPr lang="cs-CZ" sz="3200" b="1" dirty="0">
                <a:solidFill>
                  <a:schemeClr val="accent1"/>
                </a:solidFill>
                <a:ea typeface="Calibri"/>
                <a:cs typeface="Calibri"/>
              </a:rPr>
              <a:t>15. května 2025 </a:t>
            </a:r>
            <a:r>
              <a:rPr lang="cs-CZ" sz="3200" dirty="0">
                <a:ea typeface="Calibri"/>
                <a:cs typeface="Calibri"/>
              </a:rPr>
              <a:t>- vyhlášení výsledků (v systému a na školách)</a:t>
            </a:r>
          </a:p>
          <a:p>
            <a:pPr marL="0" indent="0">
              <a:buNone/>
            </a:pPr>
            <a:r>
              <a:rPr lang="cs-CZ" sz="3200" dirty="0">
                <a:ea typeface="Calibri"/>
                <a:cs typeface="Calibri"/>
                <a:hlinkClick r:id="rId2"/>
              </a:rPr>
              <a:t>https://www.youtube.com/watch?v=CJ2Zv556_GI&amp;t=3s</a:t>
            </a:r>
            <a:r>
              <a:rPr lang="cs-CZ" sz="3200" dirty="0">
                <a:ea typeface="Calibri"/>
                <a:cs typeface="Calibri"/>
              </a:rPr>
              <a:t> </a:t>
            </a:r>
          </a:p>
          <a:p>
            <a:pPr marL="0" indent="0">
              <a:buNone/>
            </a:pPr>
            <a:endParaRPr lang="cs-CZ" sz="3200" dirty="0">
              <a:ea typeface="Calibri"/>
              <a:cs typeface="Calibri"/>
            </a:endParaRPr>
          </a:p>
          <a:p>
            <a:pPr marL="457200" indent="-457200"/>
            <a:r>
              <a:rPr lang="cs-CZ" sz="3200" dirty="0">
                <a:ea typeface="Calibri"/>
                <a:cs typeface="Calibri"/>
              </a:rPr>
              <a:t>Odvolání, vzdání se přijetí.</a:t>
            </a:r>
            <a:endParaRPr lang="en-US" sz="3200" dirty="0">
              <a:ea typeface="Calibri"/>
              <a:cs typeface="Calibri"/>
            </a:endParaRPr>
          </a:p>
          <a:p>
            <a:pPr marL="457200" indent="-457200"/>
            <a:endParaRPr lang="cs-CZ" sz="3200" dirty="0">
              <a:ea typeface="Calibri"/>
              <a:cs typeface="Calibri"/>
            </a:endParaRPr>
          </a:p>
          <a:p>
            <a:pPr marL="457200" indent="-457200"/>
            <a:endParaRPr lang="cs-CZ" sz="3200" dirty="0">
              <a:ea typeface="Calibri"/>
              <a:cs typeface="Calibri"/>
            </a:endParaRPr>
          </a:p>
          <a:p>
            <a:pPr marL="457200" indent="-457200"/>
            <a:r>
              <a:rPr lang="cs-CZ" sz="3200" dirty="0">
                <a:ea typeface="Calibri"/>
                <a:cs typeface="Calibri"/>
              </a:rPr>
              <a:t>Co jsou školní kola přijímacího řízení?</a:t>
            </a:r>
          </a:p>
          <a:p>
            <a:endParaRPr 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7500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8184F9-7301-A4A0-6089-00D3E6682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  <a:cs typeface="Calibri Light"/>
              </a:rPr>
              <a:t>2. kolo přijímacího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4547CD-DEE6-3576-FF16-6E2A5290B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 dirty="0">
                <a:cs typeface="Calibri"/>
              </a:rPr>
              <a:t>Podání přihlášek stejně jako v kole prvním (3 + 2 s talentovou)</a:t>
            </a:r>
          </a:p>
          <a:p>
            <a:r>
              <a:rPr lang="cs-CZ" dirty="0">
                <a:cs typeface="Calibri"/>
              </a:rPr>
              <a:t>Nová přihláška, znovu přílohy (mimo dvou)</a:t>
            </a:r>
            <a:endParaRPr lang="cs-CZ" dirty="0">
              <a:ea typeface="Calibri"/>
              <a:cs typeface="Calibri"/>
            </a:endParaRPr>
          </a:p>
          <a:p>
            <a:pPr marL="0" indent="0">
              <a:buNone/>
            </a:pPr>
            <a:endParaRPr lang="cs-CZ" dirty="0">
              <a:solidFill>
                <a:srgbClr val="000000"/>
              </a:solidFill>
              <a:cs typeface="Calibri"/>
            </a:endParaRPr>
          </a:p>
          <a:p>
            <a:pPr marL="0" indent="0">
              <a:buNone/>
            </a:pPr>
            <a:r>
              <a:rPr lang="cs-CZ" sz="3600" b="1" u="sng" dirty="0">
                <a:solidFill>
                  <a:srgbClr val="0070C0"/>
                </a:solidFill>
                <a:cs typeface="Calibri"/>
              </a:rPr>
              <a:t>Termíny:</a:t>
            </a:r>
            <a:r>
              <a:rPr lang="cs-CZ" sz="3600" dirty="0">
                <a:solidFill>
                  <a:schemeClr val="bg2">
                    <a:lumMod val="10000"/>
                  </a:schemeClr>
                </a:solidFill>
                <a:cs typeface="Calibri"/>
              </a:rPr>
              <a:t>  </a:t>
            </a:r>
          </a:p>
          <a:p>
            <a:r>
              <a:rPr lang="cs-CZ" sz="3600" dirty="0">
                <a:solidFill>
                  <a:schemeClr val="bg2">
                    <a:lumMod val="10000"/>
                  </a:schemeClr>
                </a:solidFill>
                <a:cs typeface="Calibri"/>
              </a:rPr>
              <a:t>19.5. - 26.5. 2025 podávání přihlášek</a:t>
            </a:r>
          </a:p>
          <a:p>
            <a:endParaRPr lang="cs-CZ" sz="3600" dirty="0">
              <a:solidFill>
                <a:schemeClr val="bg2">
                  <a:lumMod val="10000"/>
                </a:schemeClr>
              </a:solidFill>
              <a:cs typeface="Calibri"/>
            </a:endParaRPr>
          </a:p>
          <a:p>
            <a:r>
              <a:rPr lang="cs-CZ" sz="3600" dirty="0">
                <a:solidFill>
                  <a:schemeClr val="bg2">
                    <a:lumMod val="10000"/>
                  </a:schemeClr>
                </a:solidFill>
                <a:cs typeface="Calibri"/>
              </a:rPr>
              <a:t>9.6. – 12.6. 2025 – talentové a školní zkoušky</a:t>
            </a:r>
          </a:p>
          <a:p>
            <a:pPr marL="0" indent="0">
              <a:buNone/>
            </a:pPr>
            <a:endParaRPr lang="cs-CZ" sz="3600" dirty="0">
              <a:solidFill>
                <a:schemeClr val="bg2">
                  <a:lumMod val="10000"/>
                </a:schemeClr>
              </a:solidFill>
              <a:ea typeface="Calibri" panose="020F0502020204030204"/>
              <a:cs typeface="Calibri"/>
            </a:endParaRPr>
          </a:p>
          <a:p>
            <a:r>
              <a:rPr lang="cs-CZ" sz="3600" dirty="0">
                <a:solidFill>
                  <a:schemeClr val="bg2">
                    <a:lumMod val="10000"/>
                  </a:schemeClr>
                </a:solidFill>
                <a:cs typeface="Calibri"/>
              </a:rPr>
              <a:t>24. 6. 2024 výsledky</a:t>
            </a:r>
          </a:p>
          <a:p>
            <a:pPr marL="0" indent="0">
              <a:buNone/>
            </a:pPr>
            <a:endParaRPr lang="cs-CZ" sz="3600" b="1" u="sng" dirty="0">
              <a:solidFill>
                <a:srgbClr val="0070C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0030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C0744-D2CB-2DA9-573B-146AC316E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  <a:cs typeface="Calibri Light"/>
              </a:rPr>
              <a:t>3. kolo  a další kola přijímacího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CEFA05-CE7A-88B0-2E82-258FEFD91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dirty="0">
                <a:ea typeface="+mn-lt"/>
                <a:cs typeface="+mn-lt"/>
              </a:rPr>
              <a:t>Třetí a další kola již nejsou centrálně řízena a jejich termíny a způsob konání jsou zcela na rozhodnutí škol. .</a:t>
            </a:r>
            <a:endParaRPr lang="cs-CZ" dirty="0">
              <a:cs typeface="Calibri" panose="020F0502020204030204"/>
            </a:endParaRPr>
          </a:p>
          <a:p>
            <a:r>
              <a:rPr lang="cs-CZ" b="1" dirty="0">
                <a:solidFill>
                  <a:srgbClr val="0070C0"/>
                </a:solidFill>
              </a:rPr>
              <a:t>Způsob podání přihlášky do 3. a dalších kol</a:t>
            </a:r>
            <a:r>
              <a:rPr lang="cs-CZ" dirty="0"/>
              <a:t>:</a:t>
            </a:r>
            <a:endParaRPr lang="cs-CZ" dirty="0">
              <a:cs typeface="Calibri"/>
            </a:endParaRPr>
          </a:p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Přihláška se podává výhradně na listinném tiskopisu (osobním doručením do školy, poštou, datovou schránkou). Elektronické podání ani podání výpisem není možné. Na každou školu uchazeč podá přihlášku s vyplněnými obory pouze této školy.</a:t>
            </a:r>
            <a:endParaRPr lang="cs-CZ" dirty="0">
              <a:cs typeface="Calibri"/>
            </a:endParaRPr>
          </a:p>
          <a:p>
            <a:pPr marL="0" indent="0">
              <a:buNone/>
            </a:pPr>
            <a:r>
              <a:rPr lang="cs-CZ" dirty="0">
                <a:cs typeface="Calibri"/>
              </a:rPr>
              <a:t>Při přijetí dáte škole vědět, zda nastoupíte (do tří dnů)</a:t>
            </a:r>
          </a:p>
          <a:p>
            <a:pPr marL="0" indent="0">
              <a:buNone/>
            </a:pPr>
            <a:endParaRPr lang="cs-CZ" dirty="0">
              <a:cs typeface="Calibri"/>
            </a:endParaRPr>
          </a:p>
          <a:p>
            <a:pPr marL="0" indent="0">
              <a:buNone/>
            </a:pPr>
            <a:r>
              <a:rPr lang="cs-CZ" dirty="0">
                <a:cs typeface="Calibri"/>
              </a:rPr>
              <a:t>Nebo- </a:t>
            </a:r>
            <a:r>
              <a:rPr lang="cs-CZ" dirty="0" err="1">
                <a:cs typeface="Calibri"/>
              </a:rPr>
              <a:t>li</a:t>
            </a:r>
            <a:r>
              <a:rPr lang="cs-CZ" dirty="0">
                <a:cs typeface="Calibri"/>
              </a:rPr>
              <a:t> "masakr" i během prázdnin, mohou i přijímat do 31.8., doporučuji obvolávat i do poloviny září.</a:t>
            </a:r>
          </a:p>
        </p:txBody>
      </p:sp>
    </p:spTree>
    <p:extLst>
      <p:ext uri="{BB962C8B-B14F-4D97-AF65-F5344CB8AC3E}">
        <p14:creationId xmlns:p14="http://schemas.microsoft.com/office/powerpoint/2010/main" val="701502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53772-486D-6DBC-8E7A-2CC6E602D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  <a:cs typeface="Calibri Light"/>
              </a:rPr>
              <a:t>Další......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F6BC4B-CE2C-B3D5-E910-D0153574E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Dobře si </a:t>
            </a:r>
            <a:r>
              <a:rPr lang="cs-CZ" b="1" dirty="0">
                <a:cs typeface="Calibri"/>
              </a:rPr>
              <a:t>poznamenejte registrační číslo</a:t>
            </a:r>
          </a:p>
          <a:p>
            <a:pPr marL="0" indent="0">
              <a:buNone/>
            </a:pPr>
            <a:endParaRPr lang="cs-CZ" b="1" dirty="0">
              <a:cs typeface="Calibri"/>
            </a:endParaRPr>
          </a:p>
          <a:p>
            <a:r>
              <a:rPr lang="cs-CZ" dirty="0">
                <a:cs typeface="Calibri"/>
              </a:rPr>
              <a:t>V </a:t>
            </a:r>
            <a:r>
              <a:rPr lang="cs-CZ" b="1" dirty="0">
                <a:cs typeface="Calibri"/>
              </a:rPr>
              <a:t>kopii si nechte </a:t>
            </a:r>
            <a:r>
              <a:rPr lang="cs-CZ" dirty="0">
                <a:cs typeface="Calibri"/>
              </a:rPr>
              <a:t>vše, co jste odeslali</a:t>
            </a:r>
          </a:p>
          <a:p>
            <a:endParaRPr lang="cs-CZ" dirty="0">
              <a:cs typeface="Calibri"/>
            </a:endParaRPr>
          </a:p>
          <a:p>
            <a:r>
              <a:rPr lang="cs-CZ" dirty="0">
                <a:cs typeface="Calibri"/>
              </a:rPr>
              <a:t>Další dotazy e-mailem (dopište i telefonní číslo) - mimo jarní p.</a:t>
            </a:r>
          </a:p>
          <a:p>
            <a:endParaRPr lang="cs-CZ" dirty="0">
              <a:cs typeface="Calibri"/>
            </a:endParaRPr>
          </a:p>
          <a:p>
            <a:r>
              <a:rPr lang="cs-CZ" dirty="0">
                <a:cs typeface="Calibri"/>
              </a:rPr>
              <a:t>Lze se domluvit i na  osobní pomoci (út, st</a:t>
            </a:r>
            <a:r>
              <a:rPr lang="cs-CZ">
                <a:cs typeface="Calibri"/>
              </a:rPr>
              <a:t>, čt)</a:t>
            </a:r>
            <a:endParaRPr lang="cs-CZ" dirty="0">
              <a:cs typeface="Calibri"/>
            </a:endParaRPr>
          </a:p>
          <a:p>
            <a:endParaRPr lang="cs-CZ" dirty="0">
              <a:cs typeface="Calibri"/>
            </a:endParaRPr>
          </a:p>
          <a:p>
            <a:endParaRPr lang="cs-CZ" dirty="0">
              <a:cs typeface="Calibri"/>
            </a:endParaRPr>
          </a:p>
          <a:p>
            <a:endParaRPr lang="cs-CZ" dirty="0">
              <a:cs typeface="Calibri"/>
            </a:endParaRPr>
          </a:p>
          <a:p>
            <a:pPr marL="0" indent="0">
              <a:buNone/>
            </a:pPr>
            <a:endParaRPr lang="cs-CZ" dirty="0">
              <a:cs typeface="Calibri"/>
            </a:endParaRPr>
          </a:p>
          <a:p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28116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550</Words>
  <Application>Microsoft Office PowerPoint</Application>
  <PresentationFormat>Širokoúhlá obrazovka</PresentationFormat>
  <Paragraphs>82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Arial Nova</vt:lpstr>
      <vt:lpstr>Calibri</vt:lpstr>
      <vt:lpstr>Calibri Light</vt:lpstr>
      <vt:lpstr>Motiv systému Office</vt:lpstr>
      <vt:lpstr>Příjímací řízení na střední školy</vt:lpstr>
      <vt:lpstr>Rozhodování</vt:lpstr>
      <vt:lpstr>Kolo přijímacího řízení přílohy – scan nebo foto</vt:lpstr>
      <vt:lpstr>Formuláře </vt:lpstr>
      <vt:lpstr>Termínový kalendář</vt:lpstr>
      <vt:lpstr>Termínový kalendář - pokračování</vt:lpstr>
      <vt:lpstr>2. kolo přijímacího řízení</vt:lpstr>
      <vt:lpstr>3. kolo  a další kola přijímacího řízení</vt:lpstr>
      <vt:lpstr>Další......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Hráská,  (Irena)</cp:lastModifiedBy>
  <cp:revision>359</cp:revision>
  <dcterms:created xsi:type="dcterms:W3CDTF">2024-01-14T10:27:13Z</dcterms:created>
  <dcterms:modified xsi:type="dcterms:W3CDTF">2025-01-22T20:41:49Z</dcterms:modified>
</cp:coreProperties>
</file>